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23C_5DD43AE.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112"/>
  </p:notesMasterIdLst>
  <p:sldIdLst>
    <p:sldId id="258" r:id="rId2"/>
    <p:sldId id="289" r:id="rId3"/>
    <p:sldId id="290" r:id="rId4"/>
    <p:sldId id="295" r:id="rId5"/>
    <p:sldId id="296" r:id="rId6"/>
    <p:sldId id="553" r:id="rId7"/>
    <p:sldId id="297" r:id="rId8"/>
    <p:sldId id="525" r:id="rId9"/>
    <p:sldId id="554" r:id="rId10"/>
    <p:sldId id="555" r:id="rId11"/>
    <p:sldId id="556" r:id="rId12"/>
    <p:sldId id="526" r:id="rId13"/>
    <p:sldId id="527" r:id="rId14"/>
    <p:sldId id="557" r:id="rId15"/>
    <p:sldId id="558" r:id="rId16"/>
    <p:sldId id="559" r:id="rId17"/>
    <p:sldId id="560" r:id="rId18"/>
    <p:sldId id="561" r:id="rId19"/>
    <p:sldId id="528" r:id="rId20"/>
    <p:sldId id="529" r:id="rId21"/>
    <p:sldId id="530" r:id="rId22"/>
    <p:sldId id="531" r:id="rId23"/>
    <p:sldId id="563" r:id="rId24"/>
    <p:sldId id="564" r:id="rId25"/>
    <p:sldId id="565" r:id="rId26"/>
    <p:sldId id="532" r:id="rId27"/>
    <p:sldId id="533" r:id="rId28"/>
    <p:sldId id="566" r:id="rId29"/>
    <p:sldId id="567" r:id="rId30"/>
    <p:sldId id="576" r:id="rId31"/>
    <p:sldId id="568" r:id="rId32"/>
    <p:sldId id="569" r:id="rId33"/>
    <p:sldId id="571" r:id="rId34"/>
    <p:sldId id="570" r:id="rId35"/>
    <p:sldId id="572" r:id="rId36"/>
    <p:sldId id="573" r:id="rId37"/>
    <p:sldId id="574" r:id="rId38"/>
    <p:sldId id="575" r:id="rId39"/>
    <p:sldId id="534" r:id="rId40"/>
    <p:sldId id="535" r:id="rId41"/>
    <p:sldId id="578" r:id="rId42"/>
    <p:sldId id="582" r:id="rId43"/>
    <p:sldId id="583" r:id="rId44"/>
    <p:sldId id="579" r:id="rId45"/>
    <p:sldId id="490" r:id="rId46"/>
    <p:sldId id="491" r:id="rId47"/>
    <p:sldId id="492" r:id="rId48"/>
    <p:sldId id="493" r:id="rId49"/>
    <p:sldId id="494" r:id="rId50"/>
    <p:sldId id="495" r:id="rId51"/>
    <p:sldId id="496" r:id="rId52"/>
    <p:sldId id="580" r:id="rId53"/>
    <p:sldId id="581" r:id="rId54"/>
    <p:sldId id="499" r:id="rId55"/>
    <p:sldId id="536" r:id="rId56"/>
    <p:sldId id="537" r:id="rId57"/>
    <p:sldId id="584" r:id="rId58"/>
    <p:sldId id="585" r:id="rId59"/>
    <p:sldId id="586" r:id="rId60"/>
    <p:sldId id="587" r:id="rId61"/>
    <p:sldId id="538" r:id="rId62"/>
    <p:sldId id="539" r:id="rId63"/>
    <p:sldId id="588" r:id="rId64"/>
    <p:sldId id="508" r:id="rId65"/>
    <p:sldId id="589" r:id="rId66"/>
    <p:sldId id="590" r:id="rId67"/>
    <p:sldId id="591" r:id="rId68"/>
    <p:sldId id="540" r:id="rId69"/>
    <p:sldId id="541" r:id="rId70"/>
    <p:sldId id="592" r:id="rId71"/>
    <p:sldId id="593" r:id="rId72"/>
    <p:sldId id="594" r:id="rId73"/>
    <p:sldId id="595" r:id="rId74"/>
    <p:sldId id="596" r:id="rId75"/>
    <p:sldId id="597" r:id="rId76"/>
    <p:sldId id="598" r:id="rId77"/>
    <p:sldId id="599" r:id="rId78"/>
    <p:sldId id="600" r:id="rId79"/>
    <p:sldId id="601" r:id="rId80"/>
    <p:sldId id="542" r:id="rId81"/>
    <p:sldId id="543" r:id="rId82"/>
    <p:sldId id="603" r:id="rId83"/>
    <p:sldId id="604" r:id="rId84"/>
    <p:sldId id="605" r:id="rId85"/>
    <p:sldId id="606" r:id="rId86"/>
    <p:sldId id="607" r:id="rId87"/>
    <p:sldId id="608" r:id="rId88"/>
    <p:sldId id="609" r:id="rId89"/>
    <p:sldId id="621" r:id="rId90"/>
    <p:sldId id="544" r:id="rId91"/>
    <p:sldId id="545" r:id="rId92"/>
    <p:sldId id="611" r:id="rId93"/>
    <p:sldId id="612" r:id="rId94"/>
    <p:sldId id="613" r:id="rId95"/>
    <p:sldId id="614" r:id="rId96"/>
    <p:sldId id="546" r:id="rId97"/>
    <p:sldId id="547" r:id="rId98"/>
    <p:sldId id="549" r:id="rId99"/>
    <p:sldId id="615" r:id="rId100"/>
    <p:sldId id="616" r:id="rId101"/>
    <p:sldId id="550" r:id="rId102"/>
    <p:sldId id="551" r:id="rId103"/>
    <p:sldId id="617" r:id="rId104"/>
    <p:sldId id="618" r:id="rId105"/>
    <p:sldId id="619" r:id="rId106"/>
    <p:sldId id="620" r:id="rId107"/>
    <p:sldId id="552" r:id="rId108"/>
    <p:sldId id="286" r:id="rId109"/>
    <p:sldId id="288" r:id="rId110"/>
    <p:sldId id="476" r:id="rId111"/>
  </p:sldIdLst>
  <p:sldSz cx="6858000" cy="9906000" type="A4"/>
  <p:notesSz cx="6858000" cy="9525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0900916D-B0A8-44DD-9D89-A8E2AED5010F}">
          <p14:sldIdLst>
            <p14:sldId id="258"/>
            <p14:sldId id="289"/>
          </p14:sldIdLst>
        </p14:section>
        <p14:section name="About this training" id="{B034CD14-6856-436F-9DBF-CD8F8CDD19A7}">
          <p14:sldIdLst>
            <p14:sldId id="290"/>
          </p14:sldIdLst>
        </p14:section>
        <p14:section name="Module opening" id="{10A65A42-7E28-4F0D-B489-1F7C534B0A38}">
          <p14:sldIdLst>
            <p14:sldId id="295"/>
          </p14:sldIdLst>
        </p14:section>
        <p14:section name="Session 1" id="{D80D3372-0406-49C5-A4BA-64DE735F19C8}">
          <p14:sldIdLst>
            <p14:sldId id="296"/>
            <p14:sldId id="553"/>
            <p14:sldId id="297"/>
          </p14:sldIdLst>
        </p14:section>
        <p14:section name="Session 2" id="{79CE8314-3304-478D-B11E-36A66D93914A}">
          <p14:sldIdLst>
            <p14:sldId id="525"/>
            <p14:sldId id="554"/>
            <p14:sldId id="555"/>
            <p14:sldId id="556"/>
            <p14:sldId id="526"/>
          </p14:sldIdLst>
        </p14:section>
        <p14:section name="Session 3" id="{C0FD538D-A148-47B1-A5B6-C24E8C5868ED}">
          <p14:sldIdLst>
            <p14:sldId id="527"/>
            <p14:sldId id="557"/>
            <p14:sldId id="558"/>
            <p14:sldId id="559"/>
            <p14:sldId id="560"/>
            <p14:sldId id="561"/>
            <p14:sldId id="528"/>
          </p14:sldIdLst>
        </p14:section>
        <p14:section name="Session 4" id="{C5B8E1E6-EC5B-48B8-B24F-2A2CCE541DDC}">
          <p14:sldIdLst>
            <p14:sldId id="529"/>
            <p14:sldId id="530"/>
          </p14:sldIdLst>
        </p14:section>
        <p14:section name="Session 4.1" id="{62CF993B-5AD9-4D27-B9E4-DDE6DA2862F7}">
          <p14:sldIdLst>
            <p14:sldId id="531"/>
            <p14:sldId id="563"/>
            <p14:sldId id="564"/>
            <p14:sldId id="565"/>
            <p14:sldId id="532"/>
          </p14:sldIdLst>
        </p14:section>
        <p14:section name="Session 4.2" id="{9D5A9F98-03AC-4C6D-AA3F-8C720753C2A1}">
          <p14:sldIdLst>
            <p14:sldId id="533"/>
            <p14:sldId id="566"/>
            <p14:sldId id="567"/>
            <p14:sldId id="576"/>
            <p14:sldId id="568"/>
            <p14:sldId id="569"/>
            <p14:sldId id="571"/>
            <p14:sldId id="570"/>
            <p14:sldId id="572"/>
            <p14:sldId id="573"/>
            <p14:sldId id="574"/>
            <p14:sldId id="575"/>
            <p14:sldId id="534"/>
          </p14:sldIdLst>
        </p14:section>
        <p14:section name="Session 4.3" id="{6A798F69-0CF9-4D23-845E-52362F36D9E9}">
          <p14:sldIdLst>
            <p14:sldId id="535"/>
            <p14:sldId id="578"/>
            <p14:sldId id="582"/>
            <p14:sldId id="583"/>
            <p14:sldId id="579"/>
            <p14:sldId id="490"/>
            <p14:sldId id="491"/>
            <p14:sldId id="492"/>
            <p14:sldId id="493"/>
            <p14:sldId id="494"/>
            <p14:sldId id="495"/>
            <p14:sldId id="496"/>
            <p14:sldId id="580"/>
            <p14:sldId id="581"/>
            <p14:sldId id="499"/>
            <p14:sldId id="536"/>
          </p14:sldIdLst>
        </p14:section>
        <p14:section name="Session 5" id="{8E66630B-298A-4227-8FE1-A1776E180F1C}">
          <p14:sldIdLst>
            <p14:sldId id="537"/>
            <p14:sldId id="584"/>
            <p14:sldId id="585"/>
            <p14:sldId id="586"/>
            <p14:sldId id="587"/>
            <p14:sldId id="538"/>
          </p14:sldIdLst>
        </p14:section>
        <p14:section name="Session 5.1" id="{801F57F3-8702-4E88-B9FF-247D0D17D9F0}">
          <p14:sldIdLst>
            <p14:sldId id="539"/>
            <p14:sldId id="588"/>
            <p14:sldId id="508"/>
            <p14:sldId id="589"/>
            <p14:sldId id="590"/>
            <p14:sldId id="591"/>
            <p14:sldId id="540"/>
          </p14:sldIdLst>
        </p14:section>
        <p14:section name="Session 5.2" id="{69547B7B-DB1D-4AD8-9BC7-BE971E02E348}">
          <p14:sldIdLst>
            <p14:sldId id="541"/>
            <p14:sldId id="592"/>
            <p14:sldId id="593"/>
            <p14:sldId id="594"/>
            <p14:sldId id="595"/>
            <p14:sldId id="596"/>
            <p14:sldId id="597"/>
            <p14:sldId id="598"/>
            <p14:sldId id="599"/>
            <p14:sldId id="600"/>
            <p14:sldId id="601"/>
            <p14:sldId id="542"/>
          </p14:sldIdLst>
        </p14:section>
        <p14:section name="Session 5.3" id="{81D2D05A-A340-4B2C-9258-F7583619DF2C}">
          <p14:sldIdLst>
            <p14:sldId id="543"/>
            <p14:sldId id="603"/>
            <p14:sldId id="604"/>
            <p14:sldId id="605"/>
            <p14:sldId id="606"/>
            <p14:sldId id="607"/>
            <p14:sldId id="608"/>
            <p14:sldId id="609"/>
            <p14:sldId id="621"/>
            <p14:sldId id="544"/>
          </p14:sldIdLst>
        </p14:section>
        <p14:section name="Session 5.4" id="{6DB05963-5736-486E-B9A4-88FD688321FF}">
          <p14:sldIdLst>
            <p14:sldId id="545"/>
            <p14:sldId id="611"/>
            <p14:sldId id="612"/>
            <p14:sldId id="613"/>
            <p14:sldId id="614"/>
            <p14:sldId id="546"/>
          </p14:sldIdLst>
        </p14:section>
        <p14:section name="Session 5.5" id="{F43D48AF-DBE1-48DE-8564-616111AFD530}">
          <p14:sldIdLst>
            <p14:sldId id="547"/>
          </p14:sldIdLst>
        </p14:section>
        <p14:section name="Session 6" id="{C12FB517-D4B5-496F-ABEF-415BB668090D}">
          <p14:sldIdLst>
            <p14:sldId id="549"/>
            <p14:sldId id="615"/>
            <p14:sldId id="616"/>
            <p14:sldId id="550"/>
          </p14:sldIdLst>
        </p14:section>
        <p14:section name="Session 7" id="{BF3159A7-BC9A-42EC-920F-389F9D1D49DA}">
          <p14:sldIdLst>
            <p14:sldId id="551"/>
            <p14:sldId id="617"/>
            <p14:sldId id="618"/>
            <p14:sldId id="619"/>
            <p14:sldId id="620"/>
            <p14:sldId id="552"/>
          </p14:sldIdLst>
        </p14:section>
        <p14:section name="Closing" id="{CB5BEEFC-C461-4C69-AC03-254F21C569D7}">
          <p14:sldIdLst>
            <p14:sldId id="286"/>
            <p14:sldId id="288"/>
            <p14:sldId id="47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EC1317-ED4B-3651-3741-C9C6FC8C0C6C}" name="Justina Ojom" initials="JO" userId="S::justina.ojom@little-fish.co::cbdaed7d-8d45-4372-a16a-f3f8900c2f45" providerId="AD"/>
  <p188:author id="{0027B4F2-1383-E369-CA03-AA29E1613B29}" name="Clare Back" initials="CB" userId="7ca9c63e0bec638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11" autoAdjust="0"/>
    <p:restoredTop sz="95033" autoAdjust="0"/>
  </p:normalViewPr>
  <p:slideViewPr>
    <p:cSldViewPr snapToGrid="0">
      <p:cViewPr varScale="1">
        <p:scale>
          <a:sx n="48" d="100"/>
          <a:sy n="48" d="100"/>
        </p:scale>
        <p:origin x="2037" y="48"/>
      </p:cViewPr>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58" d="100"/>
          <a:sy n="58" d="100"/>
        </p:scale>
        <p:origin x="3240" y="4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microsoft.com/office/2018/10/relationships/authors" Target="author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presProps" Target="presProps.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s>
</file>

<file path=ppt/comments/modernComment_23C_5DD43AE.xml><?xml version="1.0" encoding="utf-8"?>
<p188:cmLst xmlns:a="http://schemas.openxmlformats.org/drawingml/2006/main" xmlns:r="http://schemas.openxmlformats.org/officeDocument/2006/relationships" xmlns:p188="http://schemas.microsoft.com/office/powerpoint/2018/8/main">
  <p188:cm id="{0DC3FDB0-1313-4A05-90ED-86E90106157B}" authorId="{AAEC1317-ED4B-3651-3741-C9C6FC8C0C6C}" created="2023-02-17T12:57:50.141">
    <ac:txMkLst xmlns:ac="http://schemas.microsoft.com/office/drawing/2013/main/command">
      <pc:docMk xmlns:pc="http://schemas.microsoft.com/office/powerpoint/2013/main/command"/>
      <pc:sldMk xmlns:pc="http://schemas.microsoft.com/office/powerpoint/2013/main/command" cId="98386862" sldId="572"/>
      <ac:spMk id="13" creationId="{889AA28E-0CF3-DA8D-1AC5-4218B4966AF7}"/>
      <ac:txMk cp="2026">
        <ac:context len="2175" hash="4208642798"/>
      </ac:txMk>
    </ac:txMkLst>
    <p188:pos x="5214615" y="6729224"/>
    <p188:txBody>
      <a:bodyPr/>
      <a:lstStyle/>
      <a:p>
        <a:r>
          <a:rPr lang="en-CA"/>
          <a:t>Is this the same as above just from a diff resource?</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77904"/>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77904"/>
          </a:xfrm>
          <a:prstGeom prst="rect">
            <a:avLst/>
          </a:prstGeom>
        </p:spPr>
        <p:txBody>
          <a:bodyPr vert="horz" lIns="91440" tIns="45720" rIns="91440" bIns="45720" rtlCol="0"/>
          <a:lstStyle>
            <a:lvl1pPr algn="r">
              <a:defRPr sz="1200"/>
            </a:lvl1pPr>
          </a:lstStyle>
          <a:p>
            <a:fld id="{5102DCA4-3C05-45F9-BD4E-79B98389C4FF}" type="datetimeFigureOut">
              <a:rPr lang="en-CA" smtClean="0"/>
              <a:t>2023-05-04</a:t>
            </a:fld>
            <a:endParaRPr lang="en-CA" dirty="0"/>
          </a:p>
        </p:txBody>
      </p:sp>
      <p:sp>
        <p:nvSpPr>
          <p:cNvPr id="4" name="Slide Image Placeholder 3"/>
          <p:cNvSpPr>
            <a:spLocks noGrp="1" noRot="1" noChangeAspect="1"/>
          </p:cNvSpPr>
          <p:nvPr>
            <p:ph type="sldImg" idx="2"/>
          </p:nvPr>
        </p:nvSpPr>
        <p:spPr>
          <a:xfrm>
            <a:off x="2317750" y="1190625"/>
            <a:ext cx="2222500" cy="3214688"/>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583906"/>
            <a:ext cx="5486400" cy="3750469"/>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9047097"/>
            <a:ext cx="2971800" cy="477903"/>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9047097"/>
            <a:ext cx="2971800" cy="477903"/>
          </a:xfrm>
          <a:prstGeom prst="rect">
            <a:avLst/>
          </a:prstGeom>
        </p:spPr>
        <p:txBody>
          <a:bodyPr vert="horz" lIns="91440" tIns="45720" rIns="91440" bIns="45720" rtlCol="0" anchor="b"/>
          <a:lstStyle>
            <a:lvl1pPr algn="r">
              <a:defRPr sz="1200"/>
            </a:lvl1pPr>
          </a:lstStyle>
          <a:p>
            <a:fld id="{AFC008BA-3183-48D8-B306-5A3243058837}" type="slidenum">
              <a:rPr lang="en-CA" smtClean="0"/>
              <a:t>‹#›</a:t>
            </a:fld>
            <a:endParaRPr lang="en-CA" dirty="0"/>
          </a:p>
        </p:txBody>
      </p:sp>
    </p:spTree>
    <p:extLst>
      <p:ext uri="{BB962C8B-B14F-4D97-AF65-F5344CB8AC3E}">
        <p14:creationId xmlns:p14="http://schemas.microsoft.com/office/powerpoint/2010/main" val="14000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9</a:t>
            </a:fld>
            <a:endParaRPr lang="en-CA" dirty="0"/>
          </a:p>
        </p:txBody>
      </p:sp>
    </p:spTree>
    <p:extLst>
      <p:ext uri="{BB962C8B-B14F-4D97-AF65-F5344CB8AC3E}">
        <p14:creationId xmlns:p14="http://schemas.microsoft.com/office/powerpoint/2010/main" val="33273100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GB" dirty="0"/>
              <a:t>السياق: لاحظ أن هذا هو نموذج نظرة عامة حول تاريخ تتبع الإجراءات العالمية ، يرجى إدخال النموذج السياقي الخاص بك في اللغة ذات الصلة.</a:t>
            </a:r>
            <a:endParaRPr lang="en-US"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64</a:t>
            </a:fld>
            <a:endParaRPr lang="en-CA" dirty="0"/>
          </a:p>
        </p:txBody>
      </p:sp>
    </p:spTree>
    <p:extLst>
      <p:ext uri="{BB962C8B-B14F-4D97-AF65-F5344CB8AC3E}">
        <p14:creationId xmlns:p14="http://schemas.microsoft.com/office/powerpoint/2010/main" val="2246410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GB" dirty="0"/>
              <a:t>السياق: لاحظ أن هذا هو نموذج نظرة عامة حول تاريخ تتبع الإجراءات العالمية ، يرجى إدخال النموذج السياقي الخاص بك في اللغة ذات الصلة.</a:t>
            </a:r>
            <a:endParaRPr lang="en-US"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65</a:t>
            </a:fld>
            <a:endParaRPr lang="en-CA" dirty="0"/>
          </a:p>
        </p:txBody>
      </p:sp>
    </p:spTree>
    <p:extLst>
      <p:ext uri="{BB962C8B-B14F-4D97-AF65-F5344CB8AC3E}">
        <p14:creationId xmlns:p14="http://schemas.microsoft.com/office/powerpoint/2010/main" val="3030192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GB" dirty="0"/>
              <a:t>السياق: لاحظ أن هذا هو نموذج نظرة عامة حول تاريخ تتبع الإجراءات العالمية ، يرجى إدخال النموذج السياقي الخاص بك في اللغة ذات الصلة.</a:t>
            </a:r>
            <a:endParaRPr lang="en-US"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66</a:t>
            </a:fld>
            <a:endParaRPr lang="en-CA" dirty="0"/>
          </a:p>
        </p:txBody>
      </p:sp>
    </p:spTree>
    <p:extLst>
      <p:ext uri="{BB962C8B-B14F-4D97-AF65-F5344CB8AC3E}">
        <p14:creationId xmlns:p14="http://schemas.microsoft.com/office/powerpoint/2010/main" val="1330637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GB" dirty="0"/>
              <a:t>السياق: لاحظ أن هذا هو نموذج نظرة عامة حول تاريخ تتبع الإجراءات العالمية ، يرجى إدخال النموذج السياقي الخاص بك في اللغة ذات الصلة.</a:t>
            </a:r>
            <a:endParaRPr lang="en-US"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67</a:t>
            </a:fld>
            <a:endParaRPr lang="en-CA" dirty="0"/>
          </a:p>
        </p:txBody>
      </p:sp>
    </p:spTree>
    <p:extLst>
      <p:ext uri="{BB962C8B-B14F-4D97-AF65-F5344CB8AC3E}">
        <p14:creationId xmlns:p14="http://schemas.microsoft.com/office/powerpoint/2010/main" val="12822378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6"/>
        <p:cNvGrpSpPr/>
        <p:nvPr/>
      </p:nvGrpSpPr>
      <p:grpSpPr>
        <a:xfrm>
          <a:off x="0" y="0"/>
          <a:ext cx="0" cy="0"/>
          <a:chOff x="0" y="0"/>
          <a:chExt cx="0" cy="0"/>
        </a:xfrm>
      </p:grpSpPr>
      <p:sp>
        <p:nvSpPr>
          <p:cNvPr id="627" name="Google Shape;627;p31:notes"/>
          <p:cNvSpPr txBox="1">
            <a:spLocks noGrp="1"/>
          </p:cNvSpPr>
          <p:nvPr>
            <p:ph type="body" idx="1"/>
          </p:nvPr>
        </p:nvSpPr>
        <p:spPr>
          <a:xfrm>
            <a:off x="685800" y="4583906"/>
            <a:ext cx="5486400" cy="3750469"/>
          </a:xfrm>
          <a:prstGeom prst="rect">
            <a:avLst/>
          </a:prstGeom>
        </p:spPr>
        <p:txBody>
          <a:bodyPr spcFirstLastPara="1" wrap="square" lIns="91425" tIns="45700" rIns="91425" bIns="45700" anchor="t" anchorCtr="0">
            <a:noAutofit/>
          </a:bodyPr>
          <a:lstStyle/>
          <a:p>
            <a:pPr marL="0" lvl="0" indent="0" algn="r" rtl="1">
              <a:spcBef>
                <a:spcPts val="0"/>
              </a:spcBef>
              <a:spcAft>
                <a:spcPts val="0"/>
              </a:spcAft>
              <a:buNone/>
            </a:pPr>
            <a:endParaRPr dirty="0"/>
          </a:p>
        </p:txBody>
      </p:sp>
      <p:sp>
        <p:nvSpPr>
          <p:cNvPr id="628" name="Google Shape;628;p31:notes"/>
          <p:cNvSpPr>
            <a:spLocks noGrp="1" noRot="1" noChangeAspect="1"/>
          </p:cNvSpPr>
          <p:nvPr>
            <p:ph type="sldImg" idx="2"/>
          </p:nvPr>
        </p:nvSpPr>
        <p:spPr>
          <a:xfrm>
            <a:off x="2317750" y="1190625"/>
            <a:ext cx="2222500" cy="32146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p33:notes"/>
          <p:cNvSpPr txBox="1">
            <a:spLocks noGrp="1"/>
          </p:cNvSpPr>
          <p:nvPr>
            <p:ph type="body" idx="1"/>
          </p:nvPr>
        </p:nvSpPr>
        <p:spPr>
          <a:xfrm>
            <a:off x="685800" y="4583906"/>
            <a:ext cx="5486400" cy="3750469"/>
          </a:xfrm>
          <a:prstGeom prst="rect">
            <a:avLst/>
          </a:prstGeom>
        </p:spPr>
        <p:txBody>
          <a:bodyPr spcFirstLastPara="1" wrap="square" lIns="91425" tIns="45700" rIns="91425" bIns="45700" anchor="t" anchorCtr="0">
            <a:noAutofit/>
          </a:bodyPr>
          <a:lstStyle/>
          <a:p>
            <a:pPr marL="0" lvl="0" indent="0" algn="r" rtl="1">
              <a:spcBef>
                <a:spcPts val="0"/>
              </a:spcBef>
              <a:spcAft>
                <a:spcPts val="0"/>
              </a:spcAft>
              <a:buNone/>
            </a:pPr>
            <a:endParaRPr dirty="0"/>
          </a:p>
        </p:txBody>
      </p:sp>
      <p:sp>
        <p:nvSpPr>
          <p:cNvPr id="663" name="Google Shape;663;p33:notes"/>
          <p:cNvSpPr>
            <a:spLocks noGrp="1" noRot="1" noChangeAspect="1"/>
          </p:cNvSpPr>
          <p:nvPr>
            <p:ph type="sldImg" idx="2"/>
          </p:nvPr>
        </p:nvSpPr>
        <p:spPr>
          <a:xfrm>
            <a:off x="2317750" y="1190625"/>
            <a:ext cx="2222500" cy="321468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10</a:t>
            </a:fld>
            <a:endParaRPr lang="en-CA" dirty="0"/>
          </a:p>
        </p:txBody>
      </p:sp>
    </p:spTree>
    <p:extLst>
      <p:ext uri="{BB962C8B-B14F-4D97-AF65-F5344CB8AC3E}">
        <p14:creationId xmlns:p14="http://schemas.microsoft.com/office/powerpoint/2010/main" val="2654670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11</a:t>
            </a:fld>
            <a:endParaRPr lang="en-CA" dirty="0"/>
          </a:p>
        </p:txBody>
      </p:sp>
    </p:spTree>
    <p:extLst>
      <p:ext uri="{BB962C8B-B14F-4D97-AF65-F5344CB8AC3E}">
        <p14:creationId xmlns:p14="http://schemas.microsoft.com/office/powerpoint/2010/main" val="711813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14</a:t>
            </a:fld>
            <a:endParaRPr lang="en-CA" dirty="0"/>
          </a:p>
        </p:txBody>
      </p:sp>
    </p:spTree>
    <p:extLst>
      <p:ext uri="{BB962C8B-B14F-4D97-AF65-F5344CB8AC3E}">
        <p14:creationId xmlns:p14="http://schemas.microsoft.com/office/powerpoint/2010/main" val="1149584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15</a:t>
            </a:fld>
            <a:endParaRPr lang="en-CA" dirty="0"/>
          </a:p>
        </p:txBody>
      </p:sp>
    </p:spTree>
    <p:extLst>
      <p:ext uri="{BB962C8B-B14F-4D97-AF65-F5344CB8AC3E}">
        <p14:creationId xmlns:p14="http://schemas.microsoft.com/office/powerpoint/2010/main" val="35598619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16</a:t>
            </a:fld>
            <a:endParaRPr lang="en-CA" dirty="0"/>
          </a:p>
        </p:txBody>
      </p:sp>
    </p:spTree>
    <p:extLst>
      <p:ext uri="{BB962C8B-B14F-4D97-AF65-F5344CB8AC3E}">
        <p14:creationId xmlns:p14="http://schemas.microsoft.com/office/powerpoint/2010/main" val="2553495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17</a:t>
            </a:fld>
            <a:endParaRPr lang="en-CA" dirty="0"/>
          </a:p>
        </p:txBody>
      </p:sp>
    </p:spTree>
    <p:extLst>
      <p:ext uri="{BB962C8B-B14F-4D97-AF65-F5344CB8AC3E}">
        <p14:creationId xmlns:p14="http://schemas.microsoft.com/office/powerpoint/2010/main" val="6272310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CA"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18</a:t>
            </a:fld>
            <a:endParaRPr lang="en-CA" dirty="0"/>
          </a:p>
        </p:txBody>
      </p:sp>
    </p:spTree>
    <p:extLst>
      <p:ext uri="{BB962C8B-B14F-4D97-AF65-F5344CB8AC3E}">
        <p14:creationId xmlns:p14="http://schemas.microsoft.com/office/powerpoint/2010/main" val="36546976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GB" dirty="0"/>
              <a:t>السياق: لاحظ أن هذا هو نموذج نظرة عامة حول تاريخ تتبع الإجراءات العالمية ، يرجى إدخال النموذج السياقي الخاص بك في اللغة ذات الصلة.</a:t>
            </a:r>
            <a:endParaRPr lang="en-US" dirty="0"/>
          </a:p>
        </p:txBody>
      </p:sp>
      <p:sp>
        <p:nvSpPr>
          <p:cNvPr id="4" name="Slide Number Placeholder 3"/>
          <p:cNvSpPr>
            <a:spLocks noGrp="1"/>
          </p:cNvSpPr>
          <p:nvPr>
            <p:ph type="sldNum" sz="quarter" idx="5"/>
          </p:nvPr>
        </p:nvSpPr>
        <p:spPr/>
        <p:txBody>
          <a:bodyPr/>
          <a:lstStyle/>
          <a:p>
            <a:pPr algn="r" rtl="1"/>
            <a:fld id="{AFC008BA-3183-48D8-B306-5A3243058837}" type="slidenum">
              <a:rPr lang="en-CA" smtClean="0"/>
              <a:t>63</a:t>
            </a:fld>
            <a:endParaRPr lang="en-CA" dirty="0"/>
          </a:p>
        </p:txBody>
      </p:sp>
    </p:spTree>
    <p:extLst>
      <p:ext uri="{BB962C8B-B14F-4D97-AF65-F5344CB8AC3E}">
        <p14:creationId xmlns:p14="http://schemas.microsoft.com/office/powerpoint/2010/main" val="528583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1178525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1926755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2890113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1497741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2050144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349575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2625028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1999122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117531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Google Shape;55;p42">
            <a:extLst>
              <a:ext uri="{FF2B5EF4-FFF2-40B4-BE49-F238E27FC236}">
                <a16:creationId xmlns:a16="http://schemas.microsoft.com/office/drawing/2014/main" id="{E5160F17-FDE2-6E0B-9A98-6ABFACAD6B8A}"/>
              </a:ext>
            </a:extLst>
          </p:cNvPr>
          <p:cNvSpPr/>
          <p:nvPr userDrawn="1"/>
        </p:nvSpPr>
        <p:spPr>
          <a:xfrm>
            <a:off x="335817" y="9332516"/>
            <a:ext cx="284734" cy="327800"/>
          </a:xfrm>
          <a:prstGeom prst="rect">
            <a:avLst/>
          </a:prstGeom>
          <a:noFill/>
          <a:ln>
            <a:noFill/>
          </a:ln>
        </p:spPr>
      </p:sp>
      <p:pic>
        <p:nvPicPr>
          <p:cNvPr id="3" name="Picture 2">
            <a:extLst>
              <a:ext uri="{FF2B5EF4-FFF2-40B4-BE49-F238E27FC236}">
                <a16:creationId xmlns:a16="http://schemas.microsoft.com/office/drawing/2014/main" id="{48874D90-20A0-D6A8-EA2E-2A05E25FDD8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5817" y="9332516"/>
            <a:ext cx="284734" cy="327800"/>
          </a:xfrm>
          <a:prstGeom prst="rect">
            <a:avLst/>
          </a:prstGeom>
        </p:spPr>
      </p:pic>
      <p:sp>
        <p:nvSpPr>
          <p:cNvPr id="4" name="Rectangle 3">
            <a:extLst>
              <a:ext uri="{FF2B5EF4-FFF2-40B4-BE49-F238E27FC236}">
                <a16:creationId xmlns:a16="http://schemas.microsoft.com/office/drawing/2014/main" id="{82C17DDF-3228-3A2C-5960-07D985D98F02}"/>
              </a:ext>
            </a:extLst>
          </p:cNvPr>
          <p:cNvSpPr/>
          <p:nvPr userDrawn="1"/>
        </p:nvSpPr>
        <p:spPr>
          <a:xfrm>
            <a:off x="685531" y="9381474"/>
            <a:ext cx="5207270" cy="230358"/>
          </a:xfrm>
          <a:prstGeom prst="rect">
            <a:avLst/>
          </a:prstGeom>
        </p:spPr>
        <p:txBody>
          <a:bodyPr wrap="square">
            <a:spAutoFit/>
          </a:bodyPr>
          <a:lstStyle/>
          <a:p>
            <a:pPr marL="0" marR="0" lvl="0" indent="0" algn="l" rtl="0">
              <a:spcBef>
                <a:spcPts val="0"/>
              </a:spcBef>
              <a:spcAft>
                <a:spcPts val="0"/>
              </a:spcAft>
              <a:buNone/>
            </a:pPr>
            <a:r>
              <a:rPr lang="en-US" sz="900" b="0" dirty="0">
                <a:solidFill>
                  <a:schemeClr val="tx1">
                    <a:lumMod val="50000"/>
                    <a:lumOff val="50000"/>
                  </a:schemeClr>
                </a:solidFill>
                <a:latin typeface="Calibri"/>
                <a:ea typeface="Calibri"/>
                <a:cs typeface="Calibri"/>
                <a:sym typeface="Calibri"/>
              </a:rPr>
              <a:t>Level 3: </a:t>
            </a:r>
            <a:r>
              <a:rPr lang="en-US" sz="900" b="1" dirty="0">
                <a:solidFill>
                  <a:schemeClr val="tx1">
                    <a:lumMod val="50000"/>
                    <a:lumOff val="50000"/>
                  </a:schemeClr>
                </a:solidFill>
                <a:latin typeface="Calibri"/>
                <a:ea typeface="Calibri"/>
                <a:cs typeface="Calibri"/>
                <a:sym typeface="Calibri"/>
              </a:rPr>
              <a:t>UASC</a:t>
            </a:r>
            <a:r>
              <a:rPr lang="en-US" sz="900" b="0" dirty="0">
                <a:solidFill>
                  <a:schemeClr val="tx1">
                    <a:lumMod val="50000"/>
                    <a:lumOff val="50000"/>
                  </a:schemeClr>
                </a:solidFill>
                <a:latin typeface="Calibri"/>
                <a:ea typeface="Calibri"/>
                <a:cs typeface="Calibri"/>
                <a:sym typeface="Calibri"/>
              </a:rPr>
              <a:t> Module 2: </a:t>
            </a:r>
            <a:r>
              <a:rPr lang="en-US" sz="900" b="1" dirty="0">
                <a:solidFill>
                  <a:schemeClr val="tx1">
                    <a:lumMod val="50000"/>
                    <a:lumOff val="50000"/>
                  </a:schemeClr>
                </a:solidFill>
                <a:latin typeface="Calibri"/>
                <a:ea typeface="Calibri"/>
                <a:cs typeface="Calibri"/>
                <a:sym typeface="Calibri"/>
              </a:rPr>
              <a:t>Supporting UASC through case management, alternative care and family tracing</a:t>
            </a:r>
            <a:endParaRPr lang="en-US" sz="900" b="0" dirty="0">
              <a:solidFill>
                <a:schemeClr val="tx1">
                  <a:lumMod val="50000"/>
                  <a:lumOff val="50000"/>
                </a:schemeClr>
              </a:solidFill>
              <a:latin typeface="Calibri"/>
              <a:ea typeface="Calibri"/>
              <a:cs typeface="Calibri"/>
              <a:sym typeface="Calibri"/>
            </a:endParaRPr>
          </a:p>
        </p:txBody>
      </p:sp>
      <p:sp>
        <p:nvSpPr>
          <p:cNvPr id="6" name="Rectangle 5">
            <a:extLst>
              <a:ext uri="{FF2B5EF4-FFF2-40B4-BE49-F238E27FC236}">
                <a16:creationId xmlns:a16="http://schemas.microsoft.com/office/drawing/2014/main" id="{E9691038-1CE3-056F-2D32-CCB2C8E6223B}"/>
              </a:ext>
            </a:extLst>
          </p:cNvPr>
          <p:cNvSpPr/>
          <p:nvPr userDrawn="1"/>
        </p:nvSpPr>
        <p:spPr>
          <a:xfrm>
            <a:off x="5694749" y="9381000"/>
            <a:ext cx="896112" cy="230832"/>
          </a:xfrm>
          <a:prstGeom prst="rect">
            <a:avLst/>
          </a:prstGeom>
        </p:spPr>
        <p:txBody>
          <a:bodyPr wrap="square">
            <a:spAutoFit/>
          </a:bodyPr>
          <a:lstStyle/>
          <a:p>
            <a:pPr algn="r"/>
            <a:fld id="{F40E2D1A-FC8F-4142-8C94-11D42F0C1FBE}" type="slidenum">
              <a:rPr lang="en-CA" sz="900" b="1" smtClean="0">
                <a:solidFill>
                  <a:schemeClr val="tx1">
                    <a:lumMod val="50000"/>
                    <a:lumOff val="50000"/>
                  </a:schemeClr>
                </a:solidFill>
                <a:latin typeface="+mn-lt"/>
              </a:rPr>
              <a:t>‹#›</a:t>
            </a:fld>
            <a:endParaRPr lang="en-CA" sz="900" b="1" dirty="0">
              <a:solidFill>
                <a:schemeClr val="tx1">
                  <a:lumMod val="50000"/>
                  <a:lumOff val="50000"/>
                </a:schemeClr>
              </a:solidFill>
              <a:latin typeface="+mn-lt"/>
            </a:endParaRPr>
          </a:p>
        </p:txBody>
      </p:sp>
    </p:spTree>
    <p:extLst>
      <p:ext uri="{BB962C8B-B14F-4D97-AF65-F5344CB8AC3E}">
        <p14:creationId xmlns:p14="http://schemas.microsoft.com/office/powerpoint/2010/main" val="4268767929"/>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E4858B-953F-17A4-7876-3BD5C3E72B97}"/>
              </a:ext>
            </a:extLst>
          </p:cNvPr>
          <p:cNvSpPr/>
          <p:nvPr userDrawn="1"/>
        </p:nvSpPr>
        <p:spPr>
          <a:xfrm>
            <a:off x="5694749" y="9381000"/>
            <a:ext cx="896112" cy="230832"/>
          </a:xfrm>
          <a:prstGeom prst="rect">
            <a:avLst/>
          </a:prstGeom>
        </p:spPr>
        <p:txBody>
          <a:bodyPr wrap="square">
            <a:spAutoFit/>
          </a:bodyPr>
          <a:lstStyle/>
          <a:p>
            <a:pPr algn="r"/>
            <a:fld id="{F40E2D1A-FC8F-4142-8C94-11D42F0C1FBE}" type="slidenum">
              <a:rPr lang="en-CA" sz="900" b="1" smtClean="0">
                <a:solidFill>
                  <a:schemeClr val="tx1">
                    <a:lumMod val="50000"/>
                    <a:lumOff val="50000"/>
                  </a:schemeClr>
                </a:solidFill>
                <a:latin typeface="+mn-lt"/>
              </a:rPr>
              <a:t>‹#›</a:t>
            </a:fld>
            <a:endParaRPr lang="en-CA" sz="900" b="1" dirty="0">
              <a:solidFill>
                <a:schemeClr val="tx1">
                  <a:lumMod val="50000"/>
                  <a:lumOff val="50000"/>
                </a:schemeClr>
              </a:solidFill>
              <a:latin typeface="+mn-lt"/>
            </a:endParaRPr>
          </a:p>
        </p:txBody>
      </p:sp>
    </p:spTree>
    <p:extLst>
      <p:ext uri="{BB962C8B-B14F-4D97-AF65-F5344CB8AC3E}">
        <p14:creationId xmlns:p14="http://schemas.microsoft.com/office/powerpoint/2010/main" val="420868599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1EE2592-40A0-46BA-AFD1-25A35B61C92D}" type="datetimeFigureOut">
              <a:rPr lang="en-CA" smtClean="0"/>
              <a:t>2023-05-04</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79D86865-1011-49D9-8AB6-7F79F235B8AA}" type="slidenum">
              <a:rPr lang="en-CA" smtClean="0"/>
              <a:t>‹#›</a:t>
            </a:fld>
            <a:endParaRPr lang="en-CA" dirty="0"/>
          </a:p>
        </p:txBody>
      </p:sp>
    </p:spTree>
    <p:extLst>
      <p:ext uri="{BB962C8B-B14F-4D97-AF65-F5344CB8AC3E}">
        <p14:creationId xmlns:p14="http://schemas.microsoft.com/office/powerpoint/2010/main" val="1940064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1EE2592-40A0-46BA-AFD1-25A35B61C92D}" type="datetimeFigureOut">
              <a:rPr lang="en-CA" smtClean="0"/>
              <a:t>2023-05-04</a:t>
            </a:fld>
            <a:endParaRPr lang="en-CA"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9D86865-1011-49D9-8AB6-7F79F235B8AA}" type="slidenum">
              <a:rPr lang="en-CA" smtClean="0"/>
              <a:t>‹#›</a:t>
            </a:fld>
            <a:endParaRPr lang="en-CA" dirty="0"/>
          </a:p>
        </p:txBody>
      </p:sp>
    </p:spTree>
    <p:extLst>
      <p:ext uri="{BB962C8B-B14F-4D97-AF65-F5344CB8AC3E}">
        <p14:creationId xmlns:p14="http://schemas.microsoft.com/office/powerpoint/2010/main" val="9149734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2"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8.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mailto:rana@savethekids.org"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hyperlink" Target="mailto:charbel@socialservices.org"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microsoft.com/office/2018/10/relationships/comments" Target="../comments/modernComment_23C_5DD43AE.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sv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package" Target="../embeddings/Microsoft_Word_Document.docx"/><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package" Target="../embeddings/Microsoft_Word_Document1.docx"/><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package" Target="../embeddings/Microsoft_Word_Document2.docx"/><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package" Target="../embeddings/Microsoft_Word_Document3.docx"/><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package" Target="../embeddings/Microsoft_Word_Document4.docx"/><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88;p1">
            <a:extLst>
              <a:ext uri="{FF2B5EF4-FFF2-40B4-BE49-F238E27FC236}">
                <a16:creationId xmlns:a16="http://schemas.microsoft.com/office/drawing/2014/main" id="{65355A33-6930-AAC9-0B99-DFEAEDFC5954}"/>
              </a:ext>
            </a:extLst>
          </p:cNvPr>
          <p:cNvSpPr txBox="1"/>
          <p:nvPr/>
        </p:nvSpPr>
        <p:spPr>
          <a:xfrm>
            <a:off x="684708" y="5497370"/>
            <a:ext cx="5488582" cy="2308284"/>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ar-SA" sz="2400" b="1" i="0" u="none" strike="noStrike" cap="none" dirty="0">
                <a:solidFill>
                  <a:schemeClr val="dk2"/>
                </a:solidFill>
                <a:latin typeface="Calibri" panose="020F0502020204030204" pitchFamily="34" charset="0"/>
                <a:ea typeface="Garamond"/>
                <a:cs typeface="Calibri" panose="020F0502020204030204" pitchFamily="34" charset="0"/>
                <a:sym typeface="Garamond"/>
              </a:rPr>
              <a:t>المستوى ٣ </a:t>
            </a:r>
          </a:p>
          <a:p>
            <a:pPr marL="0" marR="0" lvl="0" indent="0" algn="ctr" rtl="0">
              <a:spcBef>
                <a:spcPts val="0"/>
              </a:spcBef>
              <a:spcAft>
                <a:spcPts val="0"/>
              </a:spcAft>
              <a:buNone/>
            </a:pPr>
            <a:r>
              <a:rPr lang="ar-SA" sz="2400" b="1" i="0" u="none" strike="noStrike" cap="none" dirty="0">
                <a:solidFill>
                  <a:schemeClr val="dk2"/>
                </a:solidFill>
                <a:latin typeface="Calibri" panose="020F0502020204030204" pitchFamily="34" charset="0"/>
                <a:ea typeface="Garamond"/>
                <a:cs typeface="Calibri" panose="020F0502020204030204" pitchFamily="34" charset="0"/>
                <a:sym typeface="Garamond"/>
              </a:rPr>
              <a:t>الأطفال المنفصلين وغير المصحوبين</a:t>
            </a:r>
            <a:endParaRPr lang="en-US" sz="2400" b="1" i="0" u="none" strike="noStrike" cap="none" dirty="0">
              <a:solidFill>
                <a:schemeClr val="dk2"/>
              </a:solidFill>
              <a:latin typeface="Calibri" panose="020F0502020204030204" pitchFamily="34" charset="0"/>
              <a:ea typeface="Garamond"/>
              <a:cs typeface="Calibri" panose="020F0502020204030204" pitchFamily="34" charset="0"/>
              <a:sym typeface="Garamond"/>
            </a:endParaRPr>
          </a:p>
          <a:p>
            <a:pPr marL="0" marR="0" lvl="0" indent="0" algn="ctr" rtl="0">
              <a:spcBef>
                <a:spcPts val="0"/>
              </a:spcBef>
              <a:spcAft>
                <a:spcPts val="0"/>
              </a:spcAft>
              <a:buNone/>
            </a:pPr>
            <a:r>
              <a:rPr lang="ar-SA" sz="2400" b="1" dirty="0">
                <a:solidFill>
                  <a:schemeClr val="dk2"/>
                </a:solidFill>
                <a:latin typeface="Calibri" panose="020F0502020204030204" pitchFamily="34" charset="0"/>
                <a:ea typeface="Garamond"/>
                <a:cs typeface="Calibri" panose="020F0502020204030204" pitchFamily="34" charset="0"/>
                <a:sym typeface="Garamond"/>
              </a:rPr>
              <a:t>الوحدة٢ </a:t>
            </a:r>
            <a:endParaRPr lang="en-US" sz="3200" b="1" i="0" u="none" strike="noStrike" cap="none" dirty="0">
              <a:solidFill>
                <a:schemeClr val="dk2"/>
              </a:solidFill>
              <a:latin typeface="Calibri" panose="020F0502020204030204" pitchFamily="34" charset="0"/>
              <a:ea typeface="Garamond"/>
              <a:cs typeface="Calibri" panose="020F0502020204030204" pitchFamily="34" charset="0"/>
              <a:sym typeface="Garamond"/>
            </a:endParaRPr>
          </a:p>
          <a:p>
            <a:pPr marL="0" marR="0" lvl="0" indent="0" algn="ctr" rtl="0">
              <a:spcBef>
                <a:spcPts val="0"/>
              </a:spcBef>
              <a:spcAft>
                <a:spcPts val="0"/>
              </a:spcAft>
              <a:buNone/>
            </a:pPr>
            <a:r>
              <a:rPr lang="ar-SA" sz="3600" b="1" i="0" u="none" strike="noStrike" cap="none" dirty="0">
                <a:solidFill>
                  <a:schemeClr val="dk2"/>
                </a:solidFill>
                <a:latin typeface="Calibri" panose="020F0502020204030204" pitchFamily="34" charset="0"/>
                <a:ea typeface="Garamond"/>
                <a:cs typeface="Calibri" panose="020F0502020204030204" pitchFamily="34" charset="0"/>
                <a:sym typeface="Garamond"/>
              </a:rPr>
              <a:t>فهم أسباب وتأثير ومخاطر الانفصال الأسري</a:t>
            </a:r>
            <a:endParaRPr lang="en-US" sz="1200" dirty="0">
              <a:latin typeface="Calibri" panose="020F0502020204030204" pitchFamily="34" charset="0"/>
              <a:cs typeface="Calibri" panose="020F0502020204030204" pitchFamily="34" charset="0"/>
            </a:endParaRPr>
          </a:p>
        </p:txBody>
      </p:sp>
      <p:pic>
        <p:nvPicPr>
          <p:cNvPr id="6" name="Picture 5" descr="Icon  Description automatically generated">
            <a:extLst>
              <a:ext uri="{FF2B5EF4-FFF2-40B4-BE49-F238E27FC236}">
                <a16:creationId xmlns:a16="http://schemas.microsoft.com/office/drawing/2014/main" id="{B2A5F3D7-8C8C-3FA3-9584-1AD8F322F5AD}"/>
              </a:ext>
            </a:extLst>
          </p:cNvPr>
          <p:cNvPicPr>
            <a:picLocks noChangeAspect="1"/>
          </p:cNvPicPr>
          <p:nvPr/>
        </p:nvPicPr>
        <p:blipFill>
          <a:blip r:embed="rId2"/>
          <a:stretch>
            <a:fillRect/>
          </a:stretch>
        </p:blipFill>
        <p:spPr>
          <a:xfrm>
            <a:off x="1594813" y="738765"/>
            <a:ext cx="3668373" cy="4161073"/>
          </a:xfrm>
          <a:prstGeom prst="rect">
            <a:avLst/>
          </a:prstGeom>
        </p:spPr>
      </p:pic>
      <p:pic>
        <p:nvPicPr>
          <p:cNvPr id="10" name="Picture 9" descr="Logo  Description automatically generated">
            <a:extLst>
              <a:ext uri="{FF2B5EF4-FFF2-40B4-BE49-F238E27FC236}">
                <a16:creationId xmlns:a16="http://schemas.microsoft.com/office/drawing/2014/main" id="{C44B3FCE-8F6A-C4EB-47E2-CD8C194B55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268" y="8817101"/>
            <a:ext cx="2378967" cy="913463"/>
          </a:xfrm>
          <a:prstGeom prst="rect">
            <a:avLst/>
          </a:prstGeom>
        </p:spPr>
      </p:pic>
      <p:sp>
        <p:nvSpPr>
          <p:cNvPr id="13" name="Rectangle 12">
            <a:extLst>
              <a:ext uri="{FF2B5EF4-FFF2-40B4-BE49-F238E27FC236}">
                <a16:creationId xmlns:a16="http://schemas.microsoft.com/office/drawing/2014/main" id="{9371CBED-C521-A6A5-5F45-3164FBBC0E43}"/>
              </a:ext>
            </a:extLst>
          </p:cNvPr>
          <p:cNvSpPr/>
          <p:nvPr/>
        </p:nvSpPr>
        <p:spPr>
          <a:xfrm>
            <a:off x="6328229" y="9347200"/>
            <a:ext cx="275771" cy="2809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pic>
        <p:nvPicPr>
          <p:cNvPr id="15" name="Picture 14" descr="Text  Description automatically generated">
            <a:extLst>
              <a:ext uri="{FF2B5EF4-FFF2-40B4-BE49-F238E27FC236}">
                <a16:creationId xmlns:a16="http://schemas.microsoft.com/office/drawing/2014/main" id="{76C661F3-F9EA-478D-ECEF-9ADE15CBC96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59191" y="8903413"/>
            <a:ext cx="2294935" cy="654492"/>
          </a:xfrm>
          <a:prstGeom prst="rect">
            <a:avLst/>
          </a:prstGeom>
        </p:spPr>
      </p:pic>
    </p:spTree>
    <p:extLst>
      <p:ext uri="{BB962C8B-B14F-4D97-AF65-F5344CB8AC3E}">
        <p14:creationId xmlns:p14="http://schemas.microsoft.com/office/powerpoint/2010/main" val="2419551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BE5AB31-4474-C708-7883-229185E59B32}"/>
              </a:ext>
            </a:extLst>
          </p:cNvPr>
          <p:cNvSpPr txBox="1"/>
          <p:nvPr/>
        </p:nvSpPr>
        <p:spPr>
          <a:xfrm>
            <a:off x="982985" y="713169"/>
            <a:ext cx="5267344" cy="261610"/>
          </a:xfrm>
          <a:prstGeom prst="rect">
            <a:avLst/>
          </a:prstGeom>
          <a:noFill/>
        </p:spPr>
        <p:txBody>
          <a:bodyPr wrap="square" rtlCol="0">
            <a:spAutoFit/>
          </a:bodyPr>
          <a:lstStyle/>
          <a:p>
            <a:pPr marL="0" marR="0" lvl="0" indent="0" algn="r" rtl="1">
              <a:spcBef>
                <a:spcPts val="0"/>
              </a:spcBef>
              <a:spcAft>
                <a:spcPts val="0"/>
              </a:spcAft>
              <a:buNone/>
            </a:pPr>
            <a:r>
              <a:rPr lang="ar-SA" sz="1100" b="1" dirty="0">
                <a:latin typeface="Calibri" panose="020F0502020204030204" pitchFamily="34" charset="0"/>
                <a:ea typeface="Arial"/>
                <a:cs typeface="Calibri" panose="020F0502020204030204" pitchFamily="34" charset="0"/>
                <a:sym typeface="Arial"/>
              </a:rPr>
              <a:t>عملية</a:t>
            </a:r>
            <a:r>
              <a:rPr lang="en-US" sz="1100" b="1" dirty="0">
                <a:solidFill>
                  <a:schemeClr val="tx1"/>
                </a:solidFill>
                <a:latin typeface="Calibri" panose="020F0502020204030204" pitchFamily="34" charset="0"/>
                <a:ea typeface="Arial"/>
                <a:cs typeface="Calibri" panose="020F0502020204030204" pitchFamily="34" charset="0"/>
                <a:sym typeface="Arial"/>
              </a:rPr>
              <a:t> الموافقة وأي إجراءات استجابة إضافية</a:t>
            </a:r>
          </a:p>
        </p:txBody>
      </p:sp>
      <p:sp>
        <p:nvSpPr>
          <p:cNvPr id="18" name="TextBox 17">
            <a:extLst>
              <a:ext uri="{FF2B5EF4-FFF2-40B4-BE49-F238E27FC236}">
                <a16:creationId xmlns:a16="http://schemas.microsoft.com/office/drawing/2014/main" id="{1355F69C-B52A-803A-C304-727BBFE2D335}"/>
              </a:ext>
            </a:extLst>
          </p:cNvPr>
          <p:cNvSpPr txBox="1"/>
          <p:nvPr/>
        </p:nvSpPr>
        <p:spPr>
          <a:xfrm>
            <a:off x="993144" y="1116233"/>
            <a:ext cx="2547492" cy="430887"/>
          </a:xfrm>
          <a:prstGeom prst="rect">
            <a:avLst/>
          </a:prstGeom>
          <a:noFill/>
        </p:spPr>
        <p:txBody>
          <a:bodyPr wrap="square">
            <a:spAutoFit/>
          </a:bodyPr>
          <a:lstStyle/>
          <a:p>
            <a:pPr algn="r" rtl="1"/>
            <a:endParaRPr lang="en-US" sz="1100" b="1" dirty="0"/>
          </a:p>
          <a:p>
            <a:pPr algn="r" rtl="1"/>
            <a:r>
              <a:rPr lang="en-US" sz="1100" dirty="0" err="1"/>
              <a:t>أي</a:t>
            </a:r>
            <a:r>
              <a:rPr lang="en-US" sz="1100" dirty="0"/>
              <a:t> </a:t>
            </a:r>
            <a:r>
              <a:rPr lang="en-US" sz="1100" dirty="0" err="1"/>
              <a:t>إجراءات</a:t>
            </a:r>
            <a:r>
              <a:rPr lang="en-US" sz="1100" dirty="0"/>
              <a:t> </a:t>
            </a:r>
            <a:r>
              <a:rPr lang="en-US" sz="1100" dirty="0" err="1"/>
              <a:t>استجابة</a:t>
            </a:r>
            <a:r>
              <a:rPr lang="en-US" sz="1100" dirty="0"/>
              <a:t> </a:t>
            </a:r>
            <a:r>
              <a:rPr lang="en-US" sz="1100" dirty="0" err="1"/>
              <a:t>إضافية</a:t>
            </a:r>
            <a:r>
              <a:rPr lang="en-US" sz="1100" dirty="0"/>
              <a:t>:</a:t>
            </a:r>
          </a:p>
        </p:txBody>
      </p:sp>
      <p:sp>
        <p:nvSpPr>
          <p:cNvPr id="19" name="Google Shape;275;p12">
            <a:extLst>
              <a:ext uri="{FF2B5EF4-FFF2-40B4-BE49-F238E27FC236}">
                <a16:creationId xmlns:a16="http://schemas.microsoft.com/office/drawing/2014/main" id="{8D78D90A-7107-B998-6D8C-80E406E31D51}"/>
              </a:ext>
            </a:extLst>
          </p:cNvPr>
          <p:cNvSpPr/>
          <p:nvPr/>
        </p:nvSpPr>
        <p:spPr>
          <a:xfrm>
            <a:off x="982984" y="1608777"/>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0" name="Google Shape;275;p12">
            <a:extLst>
              <a:ext uri="{FF2B5EF4-FFF2-40B4-BE49-F238E27FC236}">
                <a16:creationId xmlns:a16="http://schemas.microsoft.com/office/drawing/2014/main" id="{0D50C05D-27BE-6005-9639-1F3DC44DF76E}"/>
              </a:ext>
            </a:extLst>
          </p:cNvPr>
          <p:cNvSpPr/>
          <p:nvPr/>
        </p:nvSpPr>
        <p:spPr>
          <a:xfrm>
            <a:off x="3692676" y="1608777"/>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TextBox 21">
            <a:extLst>
              <a:ext uri="{FF2B5EF4-FFF2-40B4-BE49-F238E27FC236}">
                <a16:creationId xmlns:a16="http://schemas.microsoft.com/office/drawing/2014/main" id="{E99A25D1-70F5-F076-50DA-1A2693684E61}"/>
              </a:ext>
            </a:extLst>
          </p:cNvPr>
          <p:cNvSpPr txBox="1"/>
          <p:nvPr/>
        </p:nvSpPr>
        <p:spPr>
          <a:xfrm>
            <a:off x="3712996" y="1116233"/>
            <a:ext cx="2547492" cy="430887"/>
          </a:xfrm>
          <a:prstGeom prst="rect">
            <a:avLst/>
          </a:prstGeom>
          <a:noFill/>
        </p:spPr>
        <p:txBody>
          <a:bodyPr wrap="square">
            <a:spAutoFit/>
          </a:bodyPr>
          <a:lstStyle/>
          <a:p>
            <a:pPr algn="r" rtl="1"/>
            <a:r>
              <a:rPr lang="ar-SA" sz="1100" b="1" dirty="0"/>
              <a:t>رامز</a:t>
            </a:r>
            <a:endParaRPr lang="en-US" sz="1100" b="1" dirty="0"/>
          </a:p>
          <a:p>
            <a:pPr algn="r" rtl="1"/>
            <a:r>
              <a:rPr lang="ar-SA" sz="1100" dirty="0"/>
              <a:t>عملية</a:t>
            </a:r>
            <a:r>
              <a:rPr lang="en-US" sz="1100" dirty="0"/>
              <a:t> </a:t>
            </a:r>
            <a:r>
              <a:rPr lang="en-US" sz="1100" dirty="0" err="1"/>
              <a:t>الموافقة</a:t>
            </a:r>
            <a:r>
              <a:rPr lang="en-US" sz="1100" dirty="0"/>
              <a:t> / </a:t>
            </a:r>
            <a:r>
              <a:rPr lang="ar-SA" sz="1100" dirty="0"/>
              <a:t>القبول</a:t>
            </a:r>
            <a:endParaRPr lang="en-US" sz="1100" dirty="0"/>
          </a:p>
        </p:txBody>
      </p:sp>
      <p:sp>
        <p:nvSpPr>
          <p:cNvPr id="23" name="TextBox 22">
            <a:extLst>
              <a:ext uri="{FF2B5EF4-FFF2-40B4-BE49-F238E27FC236}">
                <a16:creationId xmlns:a16="http://schemas.microsoft.com/office/drawing/2014/main" id="{A2C95E85-D3F8-DE70-B252-FF4236782481}"/>
              </a:ext>
            </a:extLst>
          </p:cNvPr>
          <p:cNvSpPr txBox="1"/>
          <p:nvPr/>
        </p:nvSpPr>
        <p:spPr>
          <a:xfrm>
            <a:off x="1009013" y="3215255"/>
            <a:ext cx="2547492" cy="261610"/>
          </a:xfrm>
          <a:prstGeom prst="rect">
            <a:avLst/>
          </a:prstGeom>
          <a:noFill/>
        </p:spPr>
        <p:txBody>
          <a:bodyPr wrap="square">
            <a:spAutoFit/>
          </a:bodyPr>
          <a:lstStyle/>
          <a:p>
            <a:pPr algn="r" rtl="1"/>
            <a:r>
              <a:rPr lang="en-US" sz="1100" dirty="0" err="1"/>
              <a:t>أي</a:t>
            </a:r>
            <a:r>
              <a:rPr lang="en-US" sz="1100" dirty="0"/>
              <a:t> </a:t>
            </a:r>
            <a:r>
              <a:rPr lang="en-US" sz="1100" dirty="0" err="1"/>
              <a:t>إجراءات</a:t>
            </a:r>
            <a:r>
              <a:rPr lang="en-US" sz="1100" dirty="0"/>
              <a:t> </a:t>
            </a:r>
            <a:r>
              <a:rPr lang="en-US" sz="1100" dirty="0" err="1"/>
              <a:t>استجابة</a:t>
            </a:r>
            <a:r>
              <a:rPr lang="en-US" sz="1100" dirty="0"/>
              <a:t> </a:t>
            </a:r>
            <a:r>
              <a:rPr lang="en-US" sz="1100" dirty="0" err="1"/>
              <a:t>إضافية</a:t>
            </a:r>
            <a:r>
              <a:rPr lang="en-US" sz="1100" dirty="0"/>
              <a:t>:</a:t>
            </a:r>
          </a:p>
        </p:txBody>
      </p:sp>
      <p:sp>
        <p:nvSpPr>
          <p:cNvPr id="24" name="Google Shape;275;p12">
            <a:extLst>
              <a:ext uri="{FF2B5EF4-FFF2-40B4-BE49-F238E27FC236}">
                <a16:creationId xmlns:a16="http://schemas.microsoft.com/office/drawing/2014/main" id="{C0E6F5A2-EDFF-2C05-BB82-054688F18BEA}"/>
              </a:ext>
            </a:extLst>
          </p:cNvPr>
          <p:cNvSpPr/>
          <p:nvPr/>
        </p:nvSpPr>
        <p:spPr>
          <a:xfrm>
            <a:off x="982984" y="3605183"/>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5" name="Google Shape;275;p12">
            <a:extLst>
              <a:ext uri="{FF2B5EF4-FFF2-40B4-BE49-F238E27FC236}">
                <a16:creationId xmlns:a16="http://schemas.microsoft.com/office/drawing/2014/main" id="{62301A0E-C57D-A0D2-2941-05366D9F7020}"/>
              </a:ext>
            </a:extLst>
          </p:cNvPr>
          <p:cNvSpPr/>
          <p:nvPr/>
        </p:nvSpPr>
        <p:spPr>
          <a:xfrm>
            <a:off x="3692676" y="3605183"/>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6" name="TextBox 25">
            <a:extLst>
              <a:ext uri="{FF2B5EF4-FFF2-40B4-BE49-F238E27FC236}">
                <a16:creationId xmlns:a16="http://schemas.microsoft.com/office/drawing/2014/main" id="{79DFB2C5-EEAF-71E6-9D83-89FFB9EDF148}"/>
              </a:ext>
            </a:extLst>
          </p:cNvPr>
          <p:cNvSpPr txBox="1"/>
          <p:nvPr/>
        </p:nvSpPr>
        <p:spPr>
          <a:xfrm>
            <a:off x="3692676" y="3088103"/>
            <a:ext cx="2547492" cy="430887"/>
          </a:xfrm>
          <a:prstGeom prst="rect">
            <a:avLst/>
          </a:prstGeom>
          <a:noFill/>
        </p:spPr>
        <p:txBody>
          <a:bodyPr wrap="square">
            <a:spAutoFit/>
          </a:bodyPr>
          <a:lstStyle/>
          <a:p>
            <a:pPr algn="r" rtl="1"/>
            <a:r>
              <a:rPr lang="ar-SA" sz="1100" b="1" dirty="0"/>
              <a:t>ياسمين</a:t>
            </a:r>
            <a:endParaRPr lang="en-US" sz="1100" b="1" dirty="0"/>
          </a:p>
          <a:p>
            <a:pPr algn="r" rtl="1"/>
            <a:r>
              <a:rPr lang="ar-SA" sz="1100" dirty="0"/>
              <a:t>عملية</a:t>
            </a:r>
            <a:r>
              <a:rPr lang="en-US" sz="1100" dirty="0"/>
              <a:t> </a:t>
            </a:r>
            <a:r>
              <a:rPr lang="en-US" sz="1100" dirty="0" err="1"/>
              <a:t>الموافقة</a:t>
            </a:r>
            <a:r>
              <a:rPr lang="en-US" sz="1100" dirty="0"/>
              <a:t> / </a:t>
            </a:r>
            <a:r>
              <a:rPr lang="ar-SA" sz="1100" dirty="0"/>
              <a:t>القبول</a:t>
            </a:r>
            <a:r>
              <a:rPr lang="en-US" sz="1100" dirty="0"/>
              <a:t>:</a:t>
            </a:r>
          </a:p>
        </p:txBody>
      </p:sp>
      <p:sp>
        <p:nvSpPr>
          <p:cNvPr id="30" name="TextBox 29">
            <a:extLst>
              <a:ext uri="{FF2B5EF4-FFF2-40B4-BE49-F238E27FC236}">
                <a16:creationId xmlns:a16="http://schemas.microsoft.com/office/drawing/2014/main" id="{62B2179C-D9C0-D788-0CC1-32AA6E5778F7}"/>
              </a:ext>
            </a:extLst>
          </p:cNvPr>
          <p:cNvSpPr txBox="1"/>
          <p:nvPr/>
        </p:nvSpPr>
        <p:spPr>
          <a:xfrm>
            <a:off x="982984" y="5209284"/>
            <a:ext cx="2547492" cy="261610"/>
          </a:xfrm>
          <a:prstGeom prst="rect">
            <a:avLst/>
          </a:prstGeom>
          <a:noFill/>
        </p:spPr>
        <p:txBody>
          <a:bodyPr wrap="square">
            <a:spAutoFit/>
          </a:bodyPr>
          <a:lstStyle/>
          <a:p>
            <a:pPr algn="r" rtl="1"/>
            <a:r>
              <a:rPr lang="en-US" sz="1100" dirty="0" err="1"/>
              <a:t>أي</a:t>
            </a:r>
            <a:r>
              <a:rPr lang="en-US" sz="1100" dirty="0"/>
              <a:t> </a:t>
            </a:r>
            <a:r>
              <a:rPr lang="en-US" sz="1100" dirty="0" err="1"/>
              <a:t>إجراءات</a:t>
            </a:r>
            <a:r>
              <a:rPr lang="en-US" sz="1100" dirty="0"/>
              <a:t> </a:t>
            </a:r>
            <a:r>
              <a:rPr lang="en-US" sz="1100" dirty="0" err="1"/>
              <a:t>استجابة</a:t>
            </a:r>
            <a:r>
              <a:rPr lang="en-US" sz="1100" dirty="0"/>
              <a:t> </a:t>
            </a:r>
            <a:r>
              <a:rPr lang="en-US" sz="1100" dirty="0" err="1"/>
              <a:t>إضافية</a:t>
            </a:r>
            <a:r>
              <a:rPr lang="en-US" sz="1100" dirty="0"/>
              <a:t>:</a:t>
            </a:r>
          </a:p>
        </p:txBody>
      </p:sp>
      <p:sp>
        <p:nvSpPr>
          <p:cNvPr id="31" name="Google Shape;275;p12">
            <a:extLst>
              <a:ext uri="{FF2B5EF4-FFF2-40B4-BE49-F238E27FC236}">
                <a16:creationId xmlns:a16="http://schemas.microsoft.com/office/drawing/2014/main" id="{12670E9B-07F0-C528-DD96-667006AE54E6}"/>
              </a:ext>
            </a:extLst>
          </p:cNvPr>
          <p:cNvSpPr/>
          <p:nvPr/>
        </p:nvSpPr>
        <p:spPr>
          <a:xfrm>
            <a:off x="982984" y="5601589"/>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2" name="Google Shape;275;p12">
            <a:extLst>
              <a:ext uri="{FF2B5EF4-FFF2-40B4-BE49-F238E27FC236}">
                <a16:creationId xmlns:a16="http://schemas.microsoft.com/office/drawing/2014/main" id="{19F0E569-6AA8-DEFC-E99F-21F3AF6BDC53}"/>
              </a:ext>
            </a:extLst>
          </p:cNvPr>
          <p:cNvSpPr/>
          <p:nvPr/>
        </p:nvSpPr>
        <p:spPr>
          <a:xfrm>
            <a:off x="3692676" y="5601589"/>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3" name="TextBox 32">
            <a:extLst>
              <a:ext uri="{FF2B5EF4-FFF2-40B4-BE49-F238E27FC236}">
                <a16:creationId xmlns:a16="http://schemas.microsoft.com/office/drawing/2014/main" id="{EC6E280F-241F-B8CA-3D8B-0DE102570C6F}"/>
              </a:ext>
            </a:extLst>
          </p:cNvPr>
          <p:cNvSpPr txBox="1"/>
          <p:nvPr/>
        </p:nvSpPr>
        <p:spPr>
          <a:xfrm>
            <a:off x="3712996" y="5109045"/>
            <a:ext cx="2547492" cy="430887"/>
          </a:xfrm>
          <a:prstGeom prst="rect">
            <a:avLst/>
          </a:prstGeom>
          <a:noFill/>
        </p:spPr>
        <p:txBody>
          <a:bodyPr wrap="square">
            <a:spAutoFit/>
          </a:bodyPr>
          <a:lstStyle/>
          <a:p>
            <a:pPr algn="r" rtl="1"/>
            <a:r>
              <a:rPr lang="ar-SA" sz="1100" b="1" dirty="0"/>
              <a:t>أميرة</a:t>
            </a:r>
            <a:endParaRPr lang="en-US" sz="1100" b="1" dirty="0"/>
          </a:p>
          <a:p>
            <a:pPr algn="r" rtl="1"/>
            <a:r>
              <a:rPr lang="ar-SA" sz="1100" dirty="0"/>
              <a:t>عملية</a:t>
            </a:r>
            <a:r>
              <a:rPr lang="en-US" sz="1100" dirty="0"/>
              <a:t> </a:t>
            </a:r>
            <a:r>
              <a:rPr lang="en-US" sz="1100" dirty="0" err="1"/>
              <a:t>الموافقة</a:t>
            </a:r>
            <a:r>
              <a:rPr lang="en-US" sz="1100" dirty="0"/>
              <a:t> / </a:t>
            </a:r>
            <a:r>
              <a:rPr lang="ar-SA" sz="1100" dirty="0"/>
              <a:t>القبول</a:t>
            </a:r>
            <a:r>
              <a:rPr lang="en-US" sz="1100" dirty="0"/>
              <a:t>:</a:t>
            </a:r>
          </a:p>
        </p:txBody>
      </p:sp>
      <p:sp>
        <p:nvSpPr>
          <p:cNvPr id="35" name="TextBox 34">
            <a:extLst>
              <a:ext uri="{FF2B5EF4-FFF2-40B4-BE49-F238E27FC236}">
                <a16:creationId xmlns:a16="http://schemas.microsoft.com/office/drawing/2014/main" id="{EF00EB32-7822-92E6-B6A2-C7FC44248B97}"/>
              </a:ext>
            </a:extLst>
          </p:cNvPr>
          <p:cNvSpPr txBox="1"/>
          <p:nvPr/>
        </p:nvSpPr>
        <p:spPr>
          <a:xfrm>
            <a:off x="1059606" y="7257620"/>
            <a:ext cx="2547492" cy="261610"/>
          </a:xfrm>
          <a:prstGeom prst="rect">
            <a:avLst/>
          </a:prstGeom>
          <a:noFill/>
        </p:spPr>
        <p:txBody>
          <a:bodyPr wrap="square">
            <a:spAutoFit/>
          </a:bodyPr>
          <a:lstStyle/>
          <a:p>
            <a:pPr algn="r" rtl="1"/>
            <a:r>
              <a:rPr lang="en-US" sz="1100" dirty="0" err="1"/>
              <a:t>أي</a:t>
            </a:r>
            <a:r>
              <a:rPr lang="en-US" sz="1100" dirty="0"/>
              <a:t> </a:t>
            </a:r>
            <a:r>
              <a:rPr lang="en-US" sz="1100" dirty="0" err="1"/>
              <a:t>إجراءات</a:t>
            </a:r>
            <a:r>
              <a:rPr lang="en-US" sz="1100" dirty="0"/>
              <a:t> </a:t>
            </a:r>
            <a:r>
              <a:rPr lang="en-US" sz="1100" dirty="0" err="1"/>
              <a:t>استجابة</a:t>
            </a:r>
            <a:r>
              <a:rPr lang="en-US" sz="1100" dirty="0"/>
              <a:t> </a:t>
            </a:r>
            <a:r>
              <a:rPr lang="en-US" sz="1100" dirty="0" err="1"/>
              <a:t>إضافية</a:t>
            </a:r>
            <a:r>
              <a:rPr lang="en-US" sz="1100" dirty="0"/>
              <a:t>:</a:t>
            </a:r>
          </a:p>
        </p:txBody>
      </p:sp>
      <p:sp>
        <p:nvSpPr>
          <p:cNvPr id="36" name="Google Shape;275;p12">
            <a:extLst>
              <a:ext uri="{FF2B5EF4-FFF2-40B4-BE49-F238E27FC236}">
                <a16:creationId xmlns:a16="http://schemas.microsoft.com/office/drawing/2014/main" id="{276835F0-4453-BB24-E724-D7A3A06667C8}"/>
              </a:ext>
            </a:extLst>
          </p:cNvPr>
          <p:cNvSpPr/>
          <p:nvPr/>
        </p:nvSpPr>
        <p:spPr>
          <a:xfrm>
            <a:off x="982984" y="7597996"/>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7" name="Google Shape;275;p12">
            <a:extLst>
              <a:ext uri="{FF2B5EF4-FFF2-40B4-BE49-F238E27FC236}">
                <a16:creationId xmlns:a16="http://schemas.microsoft.com/office/drawing/2014/main" id="{31AB2997-3384-E8B4-5152-55E46A7ED024}"/>
              </a:ext>
            </a:extLst>
          </p:cNvPr>
          <p:cNvSpPr/>
          <p:nvPr/>
        </p:nvSpPr>
        <p:spPr>
          <a:xfrm>
            <a:off x="3692676" y="7597996"/>
            <a:ext cx="2557652" cy="1380904"/>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8" name="TextBox 37">
            <a:extLst>
              <a:ext uri="{FF2B5EF4-FFF2-40B4-BE49-F238E27FC236}">
                <a16:creationId xmlns:a16="http://schemas.microsoft.com/office/drawing/2014/main" id="{D3161239-05F1-82E9-5A99-737AF93DE2B5}"/>
              </a:ext>
            </a:extLst>
          </p:cNvPr>
          <p:cNvSpPr txBox="1"/>
          <p:nvPr/>
        </p:nvSpPr>
        <p:spPr>
          <a:xfrm>
            <a:off x="3712996" y="7105452"/>
            <a:ext cx="2547492" cy="430887"/>
          </a:xfrm>
          <a:prstGeom prst="rect">
            <a:avLst/>
          </a:prstGeom>
          <a:noFill/>
        </p:spPr>
        <p:txBody>
          <a:bodyPr wrap="square">
            <a:spAutoFit/>
          </a:bodyPr>
          <a:lstStyle/>
          <a:p>
            <a:pPr algn="r" rtl="1"/>
            <a:r>
              <a:rPr lang="ar-SA" sz="1100" b="1" dirty="0"/>
              <a:t>الزوجين</a:t>
            </a:r>
            <a:endParaRPr lang="en-US" sz="1100" b="1" dirty="0"/>
          </a:p>
          <a:p>
            <a:pPr algn="r" rtl="1"/>
            <a:r>
              <a:rPr lang="ar-SA" sz="1100" dirty="0"/>
              <a:t>عملية</a:t>
            </a:r>
            <a:r>
              <a:rPr lang="en-US" sz="1100" dirty="0"/>
              <a:t> </a:t>
            </a:r>
            <a:r>
              <a:rPr lang="en-US" sz="1100" dirty="0" err="1"/>
              <a:t>الموافقة</a:t>
            </a:r>
            <a:r>
              <a:rPr lang="en-US" sz="1100" dirty="0"/>
              <a:t> / </a:t>
            </a:r>
            <a:r>
              <a:rPr lang="ar-SA" sz="1100" dirty="0"/>
              <a:t>القبول</a:t>
            </a:r>
            <a:r>
              <a:rPr lang="en-US" sz="1100" dirty="0"/>
              <a:t>:</a:t>
            </a:r>
          </a:p>
        </p:txBody>
      </p:sp>
      <p:sp>
        <p:nvSpPr>
          <p:cNvPr id="40" name="Hexagon 39">
            <a:extLst>
              <a:ext uri="{FF2B5EF4-FFF2-40B4-BE49-F238E27FC236}">
                <a16:creationId xmlns:a16="http://schemas.microsoft.com/office/drawing/2014/main" id="{D2F980AF-0950-0EF1-A303-49ED8F8D5E8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D4979730-BF05-2039-74B2-8D1971CE053A}"/>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665D894E-2FE7-C7BF-964F-815C8F0A98FD}"/>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874CEAF4-78F7-351C-2431-32FAF3152016}"/>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A027C62A-56B4-6AD1-FB7B-44A3BAC8B1F8}"/>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11C17A25-C19D-75E3-C5DA-24E5D8808779}"/>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1A2FF8A7-D8EA-C169-8CE4-72894081CAF1}"/>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2AB76D80-322B-C651-CB06-2207253D8442}"/>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Hexagon 47">
            <a:extLst>
              <a:ext uri="{FF2B5EF4-FFF2-40B4-BE49-F238E27FC236}">
                <a16:creationId xmlns:a16="http://schemas.microsoft.com/office/drawing/2014/main" id="{D345CAE2-E74C-EA27-3587-08712C89B8CD}"/>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E0A0192A-9116-DC71-76BF-D8232B3CEBA1}"/>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Hexagon 49">
            <a:extLst>
              <a:ext uri="{FF2B5EF4-FFF2-40B4-BE49-F238E27FC236}">
                <a16:creationId xmlns:a16="http://schemas.microsoft.com/office/drawing/2014/main" id="{70F4328F-860F-33B3-54F0-EC366AD831BE}"/>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Hexagon 50">
            <a:extLst>
              <a:ext uri="{FF2B5EF4-FFF2-40B4-BE49-F238E27FC236}">
                <a16:creationId xmlns:a16="http://schemas.microsoft.com/office/drawing/2014/main" id="{EA8C7F50-A1AF-DE59-C26F-7C1C0B0804EE}"/>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Hexagon 51">
            <a:extLst>
              <a:ext uri="{FF2B5EF4-FFF2-40B4-BE49-F238E27FC236}">
                <a16:creationId xmlns:a16="http://schemas.microsoft.com/office/drawing/2014/main" id="{1D947215-DD83-B880-4CDF-691A96699BB9}"/>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Hexagon 52">
            <a:extLst>
              <a:ext uri="{FF2B5EF4-FFF2-40B4-BE49-F238E27FC236}">
                <a16:creationId xmlns:a16="http://schemas.microsoft.com/office/drawing/2014/main" id="{95169D45-AC04-3A14-5241-A207CC124F7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Hexagon 53">
            <a:extLst>
              <a:ext uri="{FF2B5EF4-FFF2-40B4-BE49-F238E27FC236}">
                <a16:creationId xmlns:a16="http://schemas.microsoft.com/office/drawing/2014/main" id="{4022F802-4070-0D8C-5190-8651C010552E}"/>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Hexagon 54">
            <a:extLst>
              <a:ext uri="{FF2B5EF4-FFF2-40B4-BE49-F238E27FC236}">
                <a16:creationId xmlns:a16="http://schemas.microsoft.com/office/drawing/2014/main" id="{4F680410-0F55-6F51-60D9-AD36C445824E}"/>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Hexagon 55">
            <a:extLst>
              <a:ext uri="{FF2B5EF4-FFF2-40B4-BE49-F238E27FC236}">
                <a16:creationId xmlns:a16="http://schemas.microsoft.com/office/drawing/2014/main" id="{6E90509E-40CB-CF73-F69B-FFDBE56E8D3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7" name="Hexagon 56">
            <a:extLst>
              <a:ext uri="{FF2B5EF4-FFF2-40B4-BE49-F238E27FC236}">
                <a16:creationId xmlns:a16="http://schemas.microsoft.com/office/drawing/2014/main" id="{02A4A7EB-3CA7-FE7B-C3C5-7423EE89A72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46015625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19F588-3D6E-10B9-11C3-23CEC437A91B}"/>
              </a:ext>
            </a:extLst>
          </p:cNvPr>
          <p:cNvSpPr txBox="1"/>
          <p:nvPr/>
        </p:nvSpPr>
        <p:spPr>
          <a:xfrm>
            <a:off x="982986" y="713169"/>
            <a:ext cx="2551847"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مراجعة خطة الحالة ضرورية؟</a:t>
            </a:r>
          </a:p>
        </p:txBody>
      </p:sp>
      <p:sp>
        <p:nvSpPr>
          <p:cNvPr id="4" name="Rectangle 3">
            <a:extLst>
              <a:ext uri="{FF2B5EF4-FFF2-40B4-BE49-F238E27FC236}">
                <a16:creationId xmlns:a16="http://schemas.microsoft.com/office/drawing/2014/main" id="{F91FF951-E6AB-C94F-2B11-5D5D28B38BF8}"/>
              </a:ext>
            </a:extLst>
          </p:cNvPr>
          <p:cNvSpPr/>
          <p:nvPr/>
        </p:nvSpPr>
        <p:spPr>
          <a:xfrm>
            <a:off x="996287" y="1276407"/>
            <a:ext cx="2545403" cy="21545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8" name="TextBox 7">
            <a:extLst>
              <a:ext uri="{FF2B5EF4-FFF2-40B4-BE49-F238E27FC236}">
                <a16:creationId xmlns:a16="http://schemas.microsoft.com/office/drawing/2014/main" id="{81957A19-61B9-D051-FF2B-D465E5CFCFF7}"/>
              </a:ext>
            </a:extLst>
          </p:cNvPr>
          <p:cNvSpPr txBox="1"/>
          <p:nvPr/>
        </p:nvSpPr>
        <p:spPr>
          <a:xfrm>
            <a:off x="982986" y="6493099"/>
            <a:ext cx="5267342" cy="261610"/>
          </a:xfrm>
          <a:prstGeom prst="rect">
            <a:avLst/>
          </a:prstGeom>
          <a:noFill/>
          <a:ln>
            <a:noFill/>
          </a:ln>
        </p:spPr>
        <p:txBody>
          <a:bodyPr wrap="square" rtlCol="0">
            <a:spAutoFit/>
          </a:bodyPr>
          <a:lstStyle/>
          <a:p>
            <a:pPr algn="r" rtl="1"/>
            <a:r>
              <a:rPr lang="ar-SA" sz="1100" dirty="0">
                <a:latin typeface="Calibri" panose="020F0502020204030204" pitchFamily="34" charset="0"/>
                <a:cs typeface="Calibri" panose="020F0502020204030204" pitchFamily="34" charset="0"/>
              </a:rPr>
              <a:t>إلى أي مدى ينبغي إجراء المراقبة والمتابعة ؟</a:t>
            </a:r>
            <a:endParaRPr lang="en-US" sz="110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6AD9B8B9-BA10-9836-E29A-D97BE49A02BE}"/>
              </a:ext>
            </a:extLst>
          </p:cNvPr>
          <p:cNvSpPr/>
          <p:nvPr/>
        </p:nvSpPr>
        <p:spPr>
          <a:xfrm>
            <a:off x="996287" y="6887060"/>
            <a:ext cx="5254041" cy="187594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0" name="TextBox 9">
            <a:extLst>
              <a:ext uri="{FF2B5EF4-FFF2-40B4-BE49-F238E27FC236}">
                <a16:creationId xmlns:a16="http://schemas.microsoft.com/office/drawing/2014/main" id="{E60FD7CA-4650-F947-2A74-35E2D128166F}"/>
              </a:ext>
            </a:extLst>
          </p:cNvPr>
          <p:cNvSpPr txBox="1"/>
          <p:nvPr/>
        </p:nvSpPr>
        <p:spPr>
          <a:xfrm>
            <a:off x="3691624" y="713169"/>
            <a:ext cx="2551847"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لديك أي مخاوف تتعلق بترتيبات الرعاية البديلة؟</a:t>
            </a:r>
          </a:p>
        </p:txBody>
      </p:sp>
      <p:sp>
        <p:nvSpPr>
          <p:cNvPr id="11" name="Rectangle 10">
            <a:extLst>
              <a:ext uri="{FF2B5EF4-FFF2-40B4-BE49-F238E27FC236}">
                <a16:creationId xmlns:a16="http://schemas.microsoft.com/office/drawing/2014/main" id="{5A462C43-E3AF-98C0-0758-B6276367CADE}"/>
              </a:ext>
            </a:extLst>
          </p:cNvPr>
          <p:cNvSpPr/>
          <p:nvPr/>
        </p:nvSpPr>
        <p:spPr>
          <a:xfrm>
            <a:off x="3704925" y="1276407"/>
            <a:ext cx="2545403" cy="21545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2" name="TextBox 11">
            <a:extLst>
              <a:ext uri="{FF2B5EF4-FFF2-40B4-BE49-F238E27FC236}">
                <a16:creationId xmlns:a16="http://schemas.microsoft.com/office/drawing/2014/main" id="{E249EFF1-B603-0582-797B-A0C061D373E3}"/>
              </a:ext>
            </a:extLst>
          </p:cNvPr>
          <p:cNvSpPr txBox="1"/>
          <p:nvPr/>
        </p:nvSpPr>
        <p:spPr>
          <a:xfrm>
            <a:off x="1001078" y="3581662"/>
            <a:ext cx="2551847"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مؤتمر الحالة </a:t>
            </a:r>
            <a:r>
              <a:rPr lang="en-US" sz="1100" dirty="0" err="1">
                <a:latin typeface="Calibri" panose="020F0502020204030204" pitchFamily="34" charset="0"/>
                <a:cs typeface="Calibri" panose="020F0502020204030204" pitchFamily="34" charset="0"/>
              </a:rPr>
              <a:t>أو</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تحديد المصلحة الفضلى ضروري</a:t>
            </a:r>
            <a:r>
              <a:rPr lang="en-US" sz="1100" dirty="0">
                <a:latin typeface="Calibri" panose="020F0502020204030204" pitchFamily="34" charset="0"/>
                <a:cs typeface="Calibri" panose="020F0502020204030204" pitchFamily="34" charset="0"/>
              </a:rPr>
              <a:t>؟</a:t>
            </a:r>
          </a:p>
        </p:txBody>
      </p:sp>
      <p:sp>
        <p:nvSpPr>
          <p:cNvPr id="13" name="Rectangle 12">
            <a:extLst>
              <a:ext uri="{FF2B5EF4-FFF2-40B4-BE49-F238E27FC236}">
                <a16:creationId xmlns:a16="http://schemas.microsoft.com/office/drawing/2014/main" id="{EEA3BD17-FF40-BC3E-19A6-1ACF2D597A76}"/>
              </a:ext>
            </a:extLst>
          </p:cNvPr>
          <p:cNvSpPr/>
          <p:nvPr/>
        </p:nvSpPr>
        <p:spPr>
          <a:xfrm>
            <a:off x="996287" y="4012549"/>
            <a:ext cx="2545403" cy="21545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4" name="TextBox 13">
            <a:extLst>
              <a:ext uri="{FF2B5EF4-FFF2-40B4-BE49-F238E27FC236}">
                <a16:creationId xmlns:a16="http://schemas.microsoft.com/office/drawing/2014/main" id="{7843A7F5-3918-4625-79FB-620DB062133F}"/>
              </a:ext>
            </a:extLst>
          </p:cNvPr>
          <p:cNvSpPr txBox="1"/>
          <p:nvPr/>
        </p:nvSpPr>
        <p:spPr>
          <a:xfrm>
            <a:off x="3691624" y="3648284"/>
            <a:ext cx="2551847"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إجراءات المتابعة التي يجب اتخاذها؟</a:t>
            </a:r>
          </a:p>
        </p:txBody>
      </p:sp>
      <p:sp>
        <p:nvSpPr>
          <p:cNvPr id="15" name="Rectangle 14">
            <a:extLst>
              <a:ext uri="{FF2B5EF4-FFF2-40B4-BE49-F238E27FC236}">
                <a16:creationId xmlns:a16="http://schemas.microsoft.com/office/drawing/2014/main" id="{D95C987D-2AB4-9B24-6D96-3F2178FDCDFF}"/>
              </a:ext>
            </a:extLst>
          </p:cNvPr>
          <p:cNvSpPr/>
          <p:nvPr/>
        </p:nvSpPr>
        <p:spPr>
          <a:xfrm>
            <a:off x="3704925" y="4012549"/>
            <a:ext cx="2545403" cy="21545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2" name="Hexagon 1">
            <a:extLst>
              <a:ext uri="{FF2B5EF4-FFF2-40B4-BE49-F238E27FC236}">
                <a16:creationId xmlns:a16="http://schemas.microsoft.com/office/drawing/2014/main" id="{850E85D5-FAB6-B574-33D0-D568A64724C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1D6D1088-6E3F-81C0-E8FE-DE8C6D8790B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AB460E07-0294-30ED-07DE-00BCF502F951}"/>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3FC4A733-719F-3D22-E528-4E2B8D5CED0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7D1E51FB-6799-BBCC-D537-7EF00CB8DAB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21CE10F1-CFAB-CE70-58F9-E25704F4DF6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EBAD6080-368D-7B2F-8002-6E0A58000DB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944DF60C-89AE-FCB2-FDC3-9400CA1828B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5A069939-947B-8370-8BE6-960C667DFE0F}"/>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1A495E74-A28A-1C2C-9A80-64B08859EA86}"/>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20980D8-9F4C-FCED-5E50-D313E0EA6517}"/>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20752201-5AD4-47B0-3C34-3F1CBA1143B4}"/>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D9D980E2-A9D4-C070-A32D-1258E107BE25}"/>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085E25AD-54B6-EA8F-B1A0-AAF8A11DAA02}"/>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2E222C5A-094F-08A6-A1DA-6792F711F90B}"/>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211FE0CF-B575-6128-2461-38E78C7E29FD}"/>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FB0737BB-EFBA-694E-917A-FAA0CEAA1EA3}"/>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3E9ADC5B-F554-0003-B64B-7C842B0E0C4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828150379"/>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52211"/>
            <a:ext cx="4637303" cy="1541407"/>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متابعة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ومراجعة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المنفصلين 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غير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تتبع</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نفس المبادئ المتبعة في إدارة الحالة العامة وقد تركز على التقدم فيما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يتعلق</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بت</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عقب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الأسرة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ولم شملها بالإضافة إلى جوانب السلامة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والجودة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لترتيب</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الرعاية.</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أن يخضع الأطفال في الرعاية البديلة لمراجعة «رسمية» لوضع رعايتهم كل ١٢  أسبوعًا.</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ينبغي الاتفاق على الإجراءات في حالة حدوث ضرر وشيك في خطة الحالة ، بالتعاون مع السلطات الوطنية ، حيثما أمكن ذلك.</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4966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777627"/>
            <a:ext cx="5254042" cy="5027160"/>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254359"/>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BF09ADEB-4D27-1EE3-4637-D2180AF41628}"/>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FD388B7A-9A86-A949-81CE-0D6DCFDC5FD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4BDE35D9-80D1-4909-FD31-32B22A4FE75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42469766-5AA6-4FC5-951E-ABAFB2DD3D10}"/>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DC91A0C9-AE9D-C199-F8BA-A4B8AAD3DA4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3F329055-FCE1-DEE3-5528-4DD34FF94142}"/>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F43040B-D69E-650F-1A77-27A5045AA181}"/>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4FFF9857-6C15-E56A-A945-2A8354810E1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A8C4F007-9856-8762-287F-96F5CC3A909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15A173D2-533F-CB73-65AA-F6E05E53458F}"/>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DE5B2E5-3FF7-2BBC-38A7-98FAD7BA71A2}"/>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5F00FE9C-8376-383D-41F1-2B23A23B5072}"/>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2E8D5783-CA4F-375E-BE2F-B6183E9D2F5F}"/>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021189FA-F02C-476E-DB44-3FC33AE5B71A}"/>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32960CF7-9E11-2B24-2185-69E4BE43F564}"/>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060F176D-2DC2-88C8-278A-D1CD7ED15261}"/>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AC89BF6F-BD83-3940-29DE-808E75A177E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C7A61E33-2107-82D1-7EDE-516A0DCA840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94412629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٧: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إغلاق</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حالة</a:t>
            </a:r>
            <a:endPar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endParaRP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410498"/>
            <a:ext cx="4913992"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63400"/>
            <a:ext cx="4529568" cy="461665"/>
          </a:xfrm>
          <a:prstGeom prst="rect">
            <a:avLst/>
          </a:prstGeom>
          <a:noFill/>
        </p:spPr>
        <p:txBody>
          <a:bodyPr wrap="square" rtlCol="0">
            <a:spAutoFit/>
          </a:bodyPr>
          <a:lstStyle/>
          <a:p>
            <a:pPr marL="0" marR="0" lvl="0" indent="0" algn="r" rtl="1">
              <a:spcBef>
                <a:spcPts val="0"/>
              </a:spcBef>
              <a:spcAft>
                <a:spcPts val="0"/>
              </a:spcAft>
              <a:buNone/>
            </a:pPr>
            <a:r>
              <a:rPr lang="ar-SA" sz="1200" dirty="0">
                <a:solidFill>
                  <a:schemeClr val="tx1"/>
                </a:solidFill>
                <a:latin typeface="Calibri" panose="020F0502020204030204" pitchFamily="34" charset="0"/>
                <a:ea typeface="Arial"/>
                <a:cs typeface="Calibri" panose="020F0502020204030204" pitchFamily="34" charset="0"/>
                <a:sym typeface="Arial"/>
              </a:rPr>
              <a:t>إظهار</a:t>
            </a:r>
            <a:r>
              <a:rPr lang="en-US" sz="1200" dirty="0">
                <a:solidFill>
                  <a:schemeClr val="tx1"/>
                </a:solidFill>
                <a:latin typeface="Calibri" panose="020F0502020204030204" pitchFamily="34" charset="0"/>
                <a:ea typeface="Arial"/>
                <a:cs typeface="Calibri" panose="020F0502020204030204" pitchFamily="34" charset="0"/>
                <a:sym typeface="Arial"/>
              </a:rPr>
              <a:t> اعتبارات </a:t>
            </a:r>
            <a:r>
              <a:rPr lang="en-US" sz="1200" dirty="0" err="1">
                <a:solidFill>
                  <a:schemeClr val="tx1"/>
                </a:solidFill>
                <a:latin typeface="Calibri" panose="020F0502020204030204" pitchFamily="34" charset="0"/>
                <a:ea typeface="Arial"/>
                <a:cs typeface="Calibri" panose="020F0502020204030204" pitchFamily="34" charset="0"/>
                <a:sym typeface="Arial"/>
              </a:rPr>
              <a:t>محددة</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ar-SA" sz="1200" dirty="0">
                <a:solidFill>
                  <a:schemeClr val="tx1"/>
                </a:solidFill>
                <a:latin typeface="Calibri" panose="020F0502020204030204" pitchFamily="34" charset="0"/>
                <a:ea typeface="Arial"/>
                <a:cs typeface="Calibri" panose="020F0502020204030204" pitchFamily="34" charset="0"/>
                <a:sym typeface="Arial"/>
              </a:rPr>
              <a:t>بخصوص </a:t>
            </a:r>
            <a:r>
              <a:rPr lang="en-US" sz="12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ar-SA" sz="12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المنفصلين و</a:t>
            </a:r>
            <a:r>
              <a:rPr lang="en-US" sz="12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2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2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2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2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فيما</a:t>
            </a:r>
            <a:r>
              <a:rPr lang="en-US" sz="1200" dirty="0">
                <a:solidFill>
                  <a:schemeClr val="tx1"/>
                </a:solidFill>
                <a:latin typeface="Calibri" panose="020F0502020204030204" pitchFamily="34" charset="0"/>
                <a:ea typeface="Arial"/>
                <a:cs typeface="Calibri" panose="020F0502020204030204" pitchFamily="34" charset="0"/>
                <a:sym typeface="Arial"/>
              </a:rPr>
              <a:t> يتعلق بإغلاق الحالة</a:t>
            </a:r>
          </a:p>
        </p:txBody>
      </p:sp>
      <p:grpSp>
        <p:nvGrpSpPr>
          <p:cNvPr id="4" name="Google Shape;194;p14">
            <a:extLst>
              <a:ext uri="{FF2B5EF4-FFF2-40B4-BE49-F238E27FC236}">
                <a16:creationId xmlns:a16="http://schemas.microsoft.com/office/drawing/2014/main" id="{CECF9325-996C-5BDF-A256-8E52DE2C163A}"/>
              </a:ext>
            </a:extLst>
          </p:cNvPr>
          <p:cNvGrpSpPr/>
          <p:nvPr/>
        </p:nvGrpSpPr>
        <p:grpSpPr>
          <a:xfrm>
            <a:off x="1153785" y="1988535"/>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E22526D7-45ED-343C-79C9-F451A4F4A269}"/>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E9A372B7-DD0D-81D4-48D3-AD2016BF8392}"/>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7" name="TextBox 6">
            <a:extLst>
              <a:ext uri="{FF2B5EF4-FFF2-40B4-BE49-F238E27FC236}">
                <a16:creationId xmlns:a16="http://schemas.microsoft.com/office/drawing/2014/main" id="{6AAA8590-22F3-C2FC-24AA-E4262D069E73}"/>
              </a:ext>
            </a:extLst>
          </p:cNvPr>
          <p:cNvSpPr txBox="1"/>
          <p:nvPr/>
        </p:nvSpPr>
        <p:spPr>
          <a:xfrm>
            <a:off x="982985" y="2934736"/>
            <a:ext cx="4325427" cy="338554"/>
          </a:xfrm>
          <a:prstGeom prst="rect">
            <a:avLst/>
          </a:prstGeom>
          <a:noFill/>
        </p:spPr>
        <p:txBody>
          <a:bodyPr wrap="square" rtlCol="0">
            <a:spAutoFit/>
          </a:bodyPr>
          <a:lstStyle/>
          <a:p>
            <a:pPr algn="r" rtl="1"/>
            <a:r>
              <a:rPr lang="en-US" sz="1600" b="1" spc="300" dirty="0" err="1">
                <a:solidFill>
                  <a:schemeClr val="tx1"/>
                </a:solidFill>
                <a:latin typeface="Calibri" panose="020F0502020204030204" pitchFamily="34" charset="0"/>
                <a:cs typeface="Calibri" panose="020F0502020204030204" pitchFamily="34" charset="0"/>
              </a:rPr>
              <a:t>سيناريو</a:t>
            </a:r>
            <a:r>
              <a:rPr lang="en-US" sz="1600" b="1" spc="300" dirty="0">
                <a:solidFill>
                  <a:schemeClr val="tx1"/>
                </a:solidFill>
                <a:latin typeface="Calibri" panose="020F0502020204030204" pitchFamily="34" charset="0"/>
                <a:cs typeface="Calibri" panose="020F0502020204030204" pitchFamily="34" charset="0"/>
              </a:rPr>
              <a:t> </a:t>
            </a:r>
            <a:r>
              <a:rPr lang="en-US" sz="1600" b="1" spc="300" dirty="0" err="1">
                <a:solidFill>
                  <a:schemeClr val="tx1"/>
                </a:solidFill>
                <a:latin typeface="Calibri" panose="020F0502020204030204" pitchFamily="34" charset="0"/>
                <a:cs typeface="Calibri" panose="020F0502020204030204" pitchFamily="34" charset="0"/>
              </a:rPr>
              <a:t>حالة</a:t>
            </a:r>
            <a:r>
              <a:rPr lang="en-US"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ل</a:t>
            </a:r>
            <a:r>
              <a:rPr lang="en-US" sz="1600" b="1" spc="300" dirty="0" err="1">
                <a:solidFill>
                  <a:schemeClr val="tx1"/>
                </a:solidFill>
                <a:latin typeface="Calibri" panose="020F0502020204030204" pitchFamily="34" charset="0"/>
                <a:cs typeface="Calibri" panose="020F0502020204030204" pitchFamily="34" charset="0"/>
              </a:rPr>
              <a:t>إغلاق</a:t>
            </a:r>
            <a:r>
              <a:rPr lang="en-US" sz="1600" b="1" spc="300" dirty="0">
                <a:solidFill>
                  <a:schemeClr val="tx1"/>
                </a:solidFill>
                <a:latin typeface="Calibri" panose="020F0502020204030204" pitchFamily="34" charset="0"/>
                <a:cs typeface="Calibri" panose="020F0502020204030204" pitchFamily="34" charset="0"/>
              </a:rPr>
              <a:t> </a:t>
            </a:r>
            <a:r>
              <a:rPr lang="en-US" sz="1600" b="1" spc="300" dirty="0" err="1">
                <a:solidFill>
                  <a:schemeClr val="tx1"/>
                </a:solidFill>
                <a:latin typeface="Calibri" panose="020F0502020204030204" pitchFamily="34" charset="0"/>
                <a:cs typeface="Calibri" panose="020F0502020204030204" pitchFamily="34" charset="0"/>
              </a:rPr>
              <a:t>الحالة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925BF317-4D87-B9DE-3546-3F5AAC4A4C3D}"/>
              </a:ext>
            </a:extLst>
          </p:cNvPr>
          <p:cNvSpPr txBox="1"/>
          <p:nvPr/>
        </p:nvSpPr>
        <p:spPr>
          <a:xfrm>
            <a:off x="982984" y="3484776"/>
            <a:ext cx="5254041" cy="4154984"/>
          </a:xfrm>
          <a:prstGeom prst="rect">
            <a:avLst/>
          </a:prstGeom>
          <a:noFill/>
        </p:spPr>
        <p:txBody>
          <a:bodyPr wrap="square" rtlCol="0">
            <a:spAutoFit/>
          </a:bodyPr>
          <a:lstStyle/>
          <a:p>
            <a:pPr algn="r" rtl="1"/>
            <a:r>
              <a:rPr lang="en-US" sz="1200" b="1" dirty="0" err="1">
                <a:latin typeface="Calibri" panose="020F0502020204030204" pitchFamily="34" charset="0"/>
                <a:cs typeface="Calibri" panose="020F0502020204030204" pitchFamily="34" charset="0"/>
              </a:rPr>
              <a:t>سيناريو</a:t>
            </a:r>
            <a:r>
              <a:rPr lang="en-US" sz="1200" b="1" dirty="0">
                <a:latin typeface="Calibri" panose="020F0502020204030204" pitchFamily="34" charset="0"/>
                <a:cs typeface="Calibri" panose="020F0502020204030204" pitchFamily="34" charset="0"/>
              </a:rPr>
              <a:t> </a:t>
            </a:r>
            <a:r>
              <a:rPr lang="en-US" sz="1200" b="1" dirty="0" err="1">
                <a:latin typeface="Calibri" panose="020F0502020204030204" pitchFamily="34" charset="0"/>
                <a:cs typeface="Calibri" panose="020F0502020204030204" pitchFamily="34" charset="0"/>
              </a:rPr>
              <a:t>الحالة</a:t>
            </a:r>
            <a:r>
              <a:rPr lang="ar-SA" sz="1200" b="1" dirty="0">
                <a:latin typeface="Calibri" panose="020F0502020204030204" pitchFamily="34" charset="0"/>
                <a:cs typeface="Calibri" panose="020F0502020204030204" pitchFamily="34" charset="0"/>
              </a:rPr>
              <a:t> – باسم</a:t>
            </a:r>
          </a:p>
          <a:p>
            <a:pPr algn="r" rtl="1"/>
            <a:endParaRPr lang="en-US" sz="1200" dirty="0">
              <a:latin typeface="Calibri" panose="020F0502020204030204" pitchFamily="34" charset="0"/>
              <a:cs typeface="Calibri" panose="020F0502020204030204" pitchFamily="34" charset="0"/>
            </a:endParaRPr>
          </a:p>
          <a:p>
            <a:pPr marL="0" marR="0" lvl="0" indent="0" algn="r" rtl="1">
              <a:spcBef>
                <a:spcPts val="0"/>
              </a:spcBef>
              <a:spcAft>
                <a:spcPts val="0"/>
              </a:spcAft>
              <a:buNone/>
            </a:pPr>
            <a:r>
              <a:rPr lang="ar-SA" sz="1200" dirty="0">
                <a:solidFill>
                  <a:schemeClr val="dk1"/>
                </a:solidFill>
                <a:latin typeface="Calibri" panose="020F0502020204030204" pitchFamily="34" charset="0"/>
                <a:ea typeface="Helvetica Neue"/>
                <a:cs typeface="Calibri" panose="020F0502020204030204" pitchFamily="34" charset="0"/>
                <a:sym typeface="Helvetica Neue"/>
              </a:rPr>
              <a:t>باسم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فتى</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يبلغ</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١٧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عامًا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 و قد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مع</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مجموعة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الناس</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القرية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منطقة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آمنة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بعد</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اندلاع</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أعمال</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عنف</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 بشكل</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مفاجئ</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عندما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حدث</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هذا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كان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والدا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باسم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المنزل</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بينما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كان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هو</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المدرسة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ونتيجة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لذلك</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فقد</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انفصل</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والديه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وإخوته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الثلاثة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ولم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يسمع</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err="1">
                <a:solidFill>
                  <a:schemeClr val="dk1"/>
                </a:solidFill>
                <a:latin typeface="Calibri" panose="020F0502020204030204" pitchFamily="34" charset="0"/>
                <a:ea typeface="Helvetica Neue"/>
                <a:cs typeface="Calibri" panose="020F0502020204030204" pitchFamily="34" charset="0"/>
                <a:sym typeface="Helvetica Neue"/>
              </a:rPr>
              <a:t>ع</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والديه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منذ</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ذلك</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الحين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a:t>
            </a:r>
            <a:endParaRPr lang="ar-SA" sz="1200"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spcBef>
                <a:spcPts val="0"/>
              </a:spcBef>
              <a:spcAft>
                <a:spcPts val="0"/>
              </a:spcAft>
              <a:buNone/>
            </a:pPr>
            <a:endParaRPr lang="ar-SA" sz="1200"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spcBef>
                <a:spcPts val="0"/>
              </a:spcBef>
              <a:spcAft>
                <a:spcPts val="0"/>
              </a:spcAft>
              <a:buNone/>
            </a:pP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وصل</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مخيم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للنازحين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وبعد</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أيام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قليلة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أثناء</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توزيع</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الطعام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رأى</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أخته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البالغة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١٩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عامًا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والتي</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بدأت</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الاعتناء</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يعيش</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المبنى</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بجوار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اثنين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أصدقائه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الذين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يعيشون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بمفردهم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حيث</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فقدوا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أيضًا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أثر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عائلاتهم</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أخته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متزوجة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مكان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تواجد</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زوجها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غير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معروف</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حاليًا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لكنها</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تأمل</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أن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تتمكن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العثور</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عليه</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200" dirty="0" err="1">
                <a:solidFill>
                  <a:schemeClr val="dk1"/>
                </a:solidFill>
                <a:latin typeface="Calibri" panose="020F0502020204030204" pitchFamily="34" charset="0"/>
                <a:ea typeface="Helvetica Neue"/>
                <a:cs typeface="Calibri" panose="020F0502020204030204" pitchFamily="34" charset="0"/>
                <a:sym typeface="Helvetica Neue"/>
              </a:rPr>
              <a:t>بسرعة</a:t>
            </a:r>
            <a:r>
              <a:rPr lang="en-US" sz="1200" dirty="0">
                <a:solidFill>
                  <a:schemeClr val="dk1"/>
                </a:solidFill>
                <a:latin typeface="Calibri" panose="020F0502020204030204" pitchFamily="34" charset="0"/>
                <a:ea typeface="Helvetica Neue"/>
                <a:cs typeface="Calibri" panose="020F0502020204030204" pitchFamily="34" charset="0"/>
                <a:sym typeface="Helvetica Neue"/>
              </a:rPr>
              <a:t>.</a:t>
            </a:r>
            <a:r>
              <a:rPr lang="ar-SA" sz="1200" dirty="0">
                <a:solidFill>
                  <a:schemeClr val="dk1"/>
                </a:solidFill>
                <a:latin typeface="Calibri" panose="020F0502020204030204" pitchFamily="34" charset="0"/>
                <a:ea typeface="Helvetica Neue"/>
                <a:cs typeface="Calibri" panose="020F0502020204030204" pitchFamily="34" charset="0"/>
                <a:sym typeface="Helvetica Neue"/>
              </a:rPr>
              <a:t> تم بذل جهود تعقب مختلفة من أجل باسم لأكثر من عام ولكن حتى الآن لا توجد نتائج تعقب إيجابية.</a:t>
            </a:r>
            <a:endParaRPr lang="en-US" sz="1200" b="1" dirty="0">
              <a:solidFill>
                <a:schemeClr val="tx1"/>
              </a:solidFill>
              <a:latin typeface="Calibri" panose="020F0502020204030204" pitchFamily="34" charset="0"/>
              <a:ea typeface="Arial"/>
              <a:cs typeface="Calibri" panose="020F0502020204030204" pitchFamily="34" charset="0"/>
              <a:sym typeface="Arial"/>
            </a:endParaRPr>
          </a:p>
          <a:p>
            <a:pPr algn="r" rtl="1"/>
            <a:endParaRPr lang="en-US" sz="1200" b="1" dirty="0">
              <a:latin typeface="Calibri" panose="020F0502020204030204" pitchFamily="34" charset="0"/>
              <a:cs typeface="Calibri" panose="020F0502020204030204" pitchFamily="34" charset="0"/>
            </a:endParaRPr>
          </a:p>
          <a:p>
            <a:pPr algn="r" rtl="1"/>
            <a:r>
              <a:rPr lang="en-US" sz="1200" dirty="0" err="1">
                <a:latin typeface="Calibri" panose="020F0502020204030204" pitchFamily="34" charset="0"/>
                <a:cs typeface="Calibri" panose="020F0502020204030204" pitchFamily="34" charset="0"/>
              </a:rPr>
              <a:t>بعد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إجراء</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تقييم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للمخاطر</a:t>
            </a:r>
            <a:r>
              <a:rPr lang="en-US" sz="1200" dirty="0">
                <a:latin typeface="Calibri" panose="020F0502020204030204" pitchFamily="34" charset="0"/>
                <a:cs typeface="Calibri" panose="020F0502020204030204" pitchFamily="34" charset="0"/>
              </a:rPr>
              <a:t> ، </a:t>
            </a:r>
            <a:r>
              <a:rPr lang="en-US" sz="1200" dirty="0" err="1">
                <a:latin typeface="Calibri" panose="020F0502020204030204" pitchFamily="34" charset="0"/>
                <a:cs typeface="Calibri" panose="020F0502020204030204" pitchFamily="34" charset="0"/>
              </a:rPr>
              <a:t>قام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أخصائي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الحالة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بتنظيم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زيارة</a:t>
            </a:r>
            <a:r>
              <a:rPr lang="en-US" sz="1200" dirty="0">
                <a:latin typeface="Calibri" panose="020F0502020204030204" pitchFamily="34" charset="0"/>
                <a:cs typeface="Calibri" panose="020F0502020204030204" pitchFamily="34" charset="0"/>
              </a:rPr>
              <a:t> </a:t>
            </a:r>
            <a:r>
              <a:rPr lang="ar-SA" sz="1200" dirty="0" err="1">
                <a:latin typeface="Calibri" panose="020F0502020204030204" pitchFamily="34" charset="0"/>
                <a:cs typeface="Calibri" panose="020F0502020204030204" pitchFamily="34" charset="0"/>
              </a:rPr>
              <a:t>لل</a:t>
            </a:r>
            <a:r>
              <a:rPr lang="en-US" sz="1200" dirty="0" err="1">
                <a:latin typeface="Calibri" panose="020F0502020204030204" pitchFamily="34" charset="0"/>
                <a:cs typeface="Calibri" panose="020F0502020204030204" pitchFamily="34" charset="0"/>
              </a:rPr>
              <a:t>ذهاب</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والاطلاع</a:t>
            </a:r>
            <a:r>
              <a:rPr lang="ar-SA"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مع</a:t>
            </a:r>
            <a:r>
              <a:rPr lang="en-US" sz="1200" dirty="0">
                <a:latin typeface="Calibri" panose="020F0502020204030204" pitchFamily="34" charset="0"/>
                <a:cs typeface="Calibri" panose="020F0502020204030204" pitchFamily="34" charset="0"/>
              </a:rPr>
              <a:t> </a:t>
            </a:r>
            <a:r>
              <a:rPr lang="ar-SA" sz="1200" dirty="0">
                <a:latin typeface="Calibri" panose="020F0502020204030204" pitchFamily="34" charset="0"/>
                <a:cs typeface="Calibri" panose="020F0502020204030204" pitchFamily="34" charset="0"/>
              </a:rPr>
              <a:t>باسم </a:t>
            </a:r>
            <a:r>
              <a:rPr lang="en-US" sz="1200" dirty="0" err="1">
                <a:latin typeface="Calibri" panose="020F0502020204030204" pitchFamily="34" charset="0"/>
                <a:cs typeface="Calibri" panose="020F0502020204030204" pitchFamily="34" charset="0"/>
              </a:rPr>
              <a:t>و</a:t>
            </a:r>
            <a:r>
              <a:rPr lang="ar-SA" sz="1200" dirty="0" err="1">
                <a:latin typeface="Calibri" panose="020F0502020204030204" pitchFamily="34" charset="0"/>
                <a:cs typeface="Calibri" panose="020F0502020204030204" pitchFamily="34" charset="0"/>
              </a:rPr>
              <a:t>م</a:t>
            </a:r>
            <a:r>
              <a:rPr lang="en-US" sz="1200" dirty="0" err="1">
                <a:latin typeface="Calibri" panose="020F0502020204030204" pitchFamily="34" charset="0"/>
                <a:cs typeface="Calibri" panose="020F0502020204030204" pitchFamily="34" charset="0"/>
              </a:rPr>
              <a:t>رافق</a:t>
            </a:r>
            <a:r>
              <a:rPr lang="ar-SA" sz="1200" dirty="0" err="1">
                <a:latin typeface="Calibri" panose="020F0502020204030204" pitchFamily="34" charset="0"/>
                <a:cs typeface="Calibri" panose="020F0502020204030204" pitchFamily="34" charset="0"/>
              </a:rPr>
              <a:t>ت</a:t>
            </a:r>
            <a:r>
              <a:rPr lang="en-US" sz="1200" dirty="0" err="1">
                <a:latin typeface="Calibri" panose="020F0502020204030204" pitchFamily="34" charset="0"/>
                <a:cs typeface="Calibri" panose="020F0502020204030204" pitchFamily="34" charset="0"/>
              </a:rPr>
              <a:t>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إلى</a:t>
            </a:r>
            <a:r>
              <a:rPr lang="en-US" sz="1200" dirty="0">
                <a:latin typeface="Calibri" panose="020F0502020204030204" pitchFamily="34" charset="0"/>
                <a:cs typeface="Calibri" panose="020F0502020204030204" pitchFamily="34" charset="0"/>
              </a:rPr>
              <a:t> </a:t>
            </a:r>
            <a:r>
              <a:rPr lang="ar-SA" sz="1200" dirty="0">
                <a:latin typeface="Calibri" panose="020F0502020204030204" pitchFamily="34" charset="0"/>
                <a:cs typeface="Calibri" panose="020F0502020204030204" pitchFamily="34" charset="0"/>
              </a:rPr>
              <a:t>وطنه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الأصلي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وافق</a:t>
            </a:r>
            <a:r>
              <a:rPr lang="en-US" sz="1200" dirty="0">
                <a:latin typeface="Calibri" panose="020F0502020204030204" pitchFamily="34" charset="0"/>
                <a:cs typeface="Calibri" panose="020F0502020204030204" pitchFamily="34" charset="0"/>
              </a:rPr>
              <a:t> </a:t>
            </a:r>
            <a:r>
              <a:rPr lang="ar-SA" sz="1200" dirty="0">
                <a:latin typeface="Calibri" panose="020F0502020204030204" pitchFamily="34" charset="0"/>
                <a:cs typeface="Calibri" panose="020F0502020204030204" pitchFamily="34" charset="0"/>
              </a:rPr>
              <a:t>باسم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على</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الزيارة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لأن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رغبته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الوحيدة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هي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شمله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مع</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عائلته</a:t>
            </a:r>
            <a:r>
              <a:rPr lang="en-US" sz="1200" dirty="0">
                <a:latin typeface="Calibri" panose="020F0502020204030204" pitchFamily="34" charset="0"/>
                <a:cs typeface="Calibri" panose="020F0502020204030204" pitchFamily="34" charset="0"/>
              </a:rPr>
              <a:t>.</a:t>
            </a:r>
          </a:p>
          <a:p>
            <a:pPr algn="r" rtl="1"/>
            <a:endParaRPr lang="en-US" sz="1200" dirty="0">
              <a:latin typeface="Calibri" panose="020F0502020204030204" pitchFamily="34" charset="0"/>
              <a:cs typeface="Calibri" panose="020F0502020204030204" pitchFamily="34" charset="0"/>
            </a:endParaRPr>
          </a:p>
          <a:p>
            <a:pPr algn="r" rtl="1"/>
            <a:r>
              <a:rPr lang="en-US" sz="1200" dirty="0" err="1">
                <a:latin typeface="Calibri" panose="020F0502020204030204" pitchFamily="34" charset="0"/>
                <a:cs typeface="Calibri" panose="020F0502020204030204" pitchFamily="34" charset="0"/>
              </a:rPr>
              <a:t>ينحدر</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منطقة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معزولة</a:t>
            </a:r>
            <a:r>
              <a:rPr lang="en-US" sz="1200" dirty="0">
                <a:latin typeface="Calibri" panose="020F0502020204030204" pitchFamily="34" charset="0"/>
                <a:cs typeface="Calibri" panose="020F0502020204030204" pitchFamily="34" charset="0"/>
              </a:rPr>
              <a:t> ، </a:t>
            </a:r>
            <a:r>
              <a:rPr lang="en-US" sz="1200" dirty="0" err="1">
                <a:latin typeface="Calibri" panose="020F0502020204030204" pitchFamily="34" charset="0"/>
                <a:cs typeface="Calibri" panose="020F0502020204030204" pitchFamily="34" charset="0"/>
              </a:rPr>
              <a:t>حيث</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كان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هناك</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صراع</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شديد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المنطقة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مستقرة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ويمكن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الوصول</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إليها</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مرة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أخرى</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تعرف</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أحد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المعلمين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في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القرية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على</a:t>
            </a:r>
            <a:r>
              <a:rPr lang="en-US" sz="1200" dirty="0">
                <a:latin typeface="Calibri" panose="020F0502020204030204" pitchFamily="34" charset="0"/>
                <a:cs typeface="Calibri" panose="020F0502020204030204" pitchFamily="34" charset="0"/>
              </a:rPr>
              <a:t> </a:t>
            </a:r>
            <a:r>
              <a:rPr lang="ar-SA" sz="1200" dirty="0">
                <a:latin typeface="Calibri" panose="020F0502020204030204" pitchFamily="34" charset="0"/>
                <a:cs typeface="Calibri" panose="020F0502020204030204" pitchFamily="34" charset="0"/>
              </a:rPr>
              <a:t>باسم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وأبلغ</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أخصائي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الحالة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a:t>
            </a:r>
            <a:r>
              <a:rPr lang="en-US" sz="1200" dirty="0">
                <a:latin typeface="Calibri" panose="020F0502020204030204" pitchFamily="34" charset="0"/>
                <a:cs typeface="Calibri" panose="020F0502020204030204" pitchFamily="34" charset="0"/>
              </a:rPr>
              <a:t> </a:t>
            </a:r>
            <a:r>
              <a:rPr lang="ar-SA" sz="1200" dirty="0">
                <a:latin typeface="Calibri" panose="020F0502020204030204" pitchFamily="34" charset="0"/>
                <a:cs typeface="Calibri" panose="020F0502020204030204" pitchFamily="34" charset="0"/>
              </a:rPr>
              <a:t>باسم </a:t>
            </a:r>
            <a:r>
              <a:rPr lang="en-US" sz="1200" dirty="0" err="1">
                <a:latin typeface="Calibri" panose="020F0502020204030204" pitchFamily="34" charset="0"/>
                <a:cs typeface="Calibri" panose="020F0502020204030204" pitchFamily="34" charset="0"/>
              </a:rPr>
              <a:t>بمكان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وجود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والديه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وإخوته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وأخته</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ونظم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لقاء</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في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قرية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أخرى</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قريبة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يبدو</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أن</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العائلة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a:t>
            </a:r>
            <a:r>
              <a:rPr lang="en-US" sz="1200" dirty="0">
                <a:latin typeface="Calibri" panose="020F0502020204030204" pitchFamily="34" charset="0"/>
                <a:cs typeface="Calibri" panose="020F0502020204030204" pitchFamily="34" charset="0"/>
              </a:rPr>
              <a:t> </a:t>
            </a:r>
            <a:r>
              <a:rPr lang="ar-SA" sz="1200" dirty="0">
                <a:latin typeface="Calibri" panose="020F0502020204030204" pitchFamily="34" charset="0"/>
                <a:cs typeface="Calibri" panose="020F0502020204030204" pitchFamily="34" charset="0"/>
              </a:rPr>
              <a:t>باسم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سعداء</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للغاية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لرؤية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بعضهما</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البعض</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مرة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أخرى</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بعد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كل</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هذا</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الوقت</a:t>
            </a:r>
            <a:r>
              <a:rPr lang="en-US" sz="1200" dirty="0">
                <a:latin typeface="Calibri" panose="020F0502020204030204" pitchFamily="34" charset="0"/>
                <a:cs typeface="Calibri" panose="020F0502020204030204" pitchFamily="34" charset="0"/>
              </a:rPr>
              <a:t> ، </a:t>
            </a:r>
            <a:r>
              <a:rPr lang="en-US" sz="1200" dirty="0" err="1">
                <a:latin typeface="Calibri" panose="020F0502020204030204" pitchFamily="34" charset="0"/>
                <a:cs typeface="Calibri" panose="020F0502020204030204" pitchFamily="34" charset="0"/>
              </a:rPr>
              <a:t>وفقًا</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لملاحظات</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أخصائي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الحالة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وتصريحاتهم</a:t>
            </a:r>
            <a:r>
              <a:rPr lang="en-US" sz="1200" dirty="0">
                <a:latin typeface="Calibri" panose="020F0502020204030204" pitchFamily="34" charset="0"/>
                <a:cs typeface="Calibri" panose="020F0502020204030204" pitchFamily="34" charset="0"/>
              </a:rPr>
              <a:t>.</a:t>
            </a:r>
          </a:p>
          <a:p>
            <a:pPr algn="r" rtl="1"/>
            <a:endParaRPr lang="en-US" sz="1200" dirty="0">
              <a:latin typeface="Calibri" panose="020F0502020204030204" pitchFamily="34" charset="0"/>
              <a:cs typeface="Calibri" panose="020F0502020204030204" pitchFamily="34" charset="0"/>
            </a:endParaRPr>
          </a:p>
          <a:p>
            <a:pPr algn="r" rtl="1"/>
            <a:r>
              <a:rPr lang="en-US" sz="1200" dirty="0" err="1">
                <a:latin typeface="Calibri" panose="020F0502020204030204" pitchFamily="34" charset="0"/>
                <a:cs typeface="Calibri" panose="020F0502020204030204" pitchFamily="34" charset="0"/>
              </a:rPr>
              <a:t>بعد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يوم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واحد</a:t>
            </a:r>
            <a:r>
              <a:rPr lang="en-US" sz="1200" dirty="0">
                <a:latin typeface="Calibri" panose="020F0502020204030204" pitchFamily="34" charset="0"/>
                <a:cs typeface="Calibri" panose="020F0502020204030204" pitchFamily="34" charset="0"/>
              </a:rPr>
              <a:t> ، </a:t>
            </a:r>
            <a:r>
              <a:rPr lang="en-US" sz="1200" dirty="0" err="1">
                <a:latin typeface="Calibri" panose="020F0502020204030204" pitchFamily="34" charset="0"/>
                <a:cs typeface="Calibri" panose="020F0502020204030204" pitchFamily="34" charset="0"/>
              </a:rPr>
              <a:t>أجرى</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أخصائي</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الحالة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عملية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التحقق</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مع</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الطفل</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والأسرة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بشكل</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منفصل</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وأكد</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هويتهم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وعلاقاتهم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واستعدادهم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للم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شملهم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وتقديم</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الرعاية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ل</a:t>
            </a:r>
            <a:r>
              <a:rPr lang="ar-SA" sz="1200" dirty="0">
                <a:latin typeface="Calibri" panose="020F0502020204030204" pitchFamily="34" charset="0"/>
                <a:cs typeface="Calibri" panose="020F0502020204030204" pitchFamily="34" charset="0"/>
              </a:rPr>
              <a:t>باسم </a:t>
            </a:r>
            <a:r>
              <a:rPr lang="en-US" sz="1200" dirty="0" err="1">
                <a:latin typeface="Calibri" panose="020F0502020204030204" pitchFamily="34" charset="0"/>
                <a:cs typeface="Calibri" panose="020F0502020204030204" pitchFamily="34" charset="0"/>
              </a:rPr>
              <a:t>مرة</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أخرى</a:t>
            </a:r>
            <a:endParaRPr lang="en-US" sz="1200" dirty="0"/>
          </a:p>
        </p:txBody>
      </p:sp>
      <p:sp>
        <p:nvSpPr>
          <p:cNvPr id="9" name="Hexagon 8">
            <a:extLst>
              <a:ext uri="{FF2B5EF4-FFF2-40B4-BE49-F238E27FC236}">
                <a16:creationId xmlns:a16="http://schemas.microsoft.com/office/drawing/2014/main" id="{9D1AE07C-4BC9-E6B2-59DB-1B7710E3CCE7}"/>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B5EF5B50-EDC5-6473-B364-4A08C01E72F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0A82E2D3-085E-2D5E-4641-40B87E31DEA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09A14186-104F-A12C-B5A1-F6EE7D5EC9B7}"/>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ED0F9FEF-C1C3-9243-C9D7-AF05A75EA000}"/>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7FEA95A-0AF9-D5C7-64B5-AC98AA19029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BAC884E4-74A2-BA66-D91B-185FF8EE5244}"/>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9129068-7D31-3233-F77A-27F43B1D6338}"/>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5C243812-5577-F2F5-B556-DBC32382AA06}"/>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B36A7EB4-B8BA-8A84-D5F0-407D2292EE9A}"/>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072C3C3-A09C-5E5C-4413-3737C62952AB}"/>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757D80DB-CB72-B411-ABA2-8F1768D480A3}"/>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D57B1C6E-D77D-2250-39B8-A6EEE92A8E30}"/>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43AC368E-9570-ED0E-893D-C4377E022E30}"/>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818B6866-6147-5D39-4750-B40CF5A1C1B8}"/>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2C0DB099-C0DC-2C52-49F2-61EAD0A46EE5}"/>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76EA7924-BAD4-4914-C6D8-2D3B31AD457D}"/>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03BC7985-41A9-9F5E-6160-C3DE6ABCC930}"/>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66519676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27404DDD-17FC-0DB6-9ED8-9FF73B47693F}"/>
              </a:ext>
            </a:extLst>
          </p:cNvPr>
          <p:cNvGrpSpPr/>
          <p:nvPr/>
        </p:nvGrpSpPr>
        <p:grpSpPr>
          <a:xfrm>
            <a:off x="3588327" y="6820120"/>
            <a:ext cx="2648700" cy="2189111"/>
            <a:chOff x="7499908" y="4900577"/>
            <a:chExt cx="997752" cy="824627"/>
          </a:xfrm>
        </p:grpSpPr>
        <p:grpSp>
          <p:nvGrpSpPr>
            <p:cNvPr id="23" name="Group 22">
              <a:extLst>
                <a:ext uri="{FF2B5EF4-FFF2-40B4-BE49-F238E27FC236}">
                  <a16:creationId xmlns:a16="http://schemas.microsoft.com/office/drawing/2014/main" id="{CA5C4716-97DE-0DAC-4696-B5A6A659ED0E}"/>
                </a:ext>
              </a:extLst>
            </p:cNvPr>
            <p:cNvGrpSpPr/>
            <p:nvPr/>
          </p:nvGrpSpPr>
          <p:grpSpPr>
            <a:xfrm>
              <a:off x="7499908" y="4900577"/>
              <a:ext cx="997752" cy="824627"/>
              <a:chOff x="5957706" y="3325646"/>
              <a:chExt cx="2611796" cy="1892062"/>
            </a:xfrm>
            <a:solidFill>
              <a:schemeClr val="accent4"/>
            </a:solidFill>
          </p:grpSpPr>
          <p:sp>
            <p:nvSpPr>
              <p:cNvPr id="27" name="Rectangle: Rounded Corners 26">
                <a:extLst>
                  <a:ext uri="{FF2B5EF4-FFF2-40B4-BE49-F238E27FC236}">
                    <a16:creationId xmlns:a16="http://schemas.microsoft.com/office/drawing/2014/main" id="{30A543E8-AF30-D04C-05A0-2E0192FBAA12}"/>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28" name="Rectangle: Top Corners Rounded 27">
                <a:extLst>
                  <a:ext uri="{FF2B5EF4-FFF2-40B4-BE49-F238E27FC236}">
                    <a16:creationId xmlns:a16="http://schemas.microsoft.com/office/drawing/2014/main" id="{C8A8B095-DCFE-30E9-B3DA-FC472991B659}"/>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C70398EC-2188-5396-12A8-88FF91AEB5AB}"/>
                </a:ext>
              </a:extLst>
            </p:cNvPr>
            <p:cNvGrpSpPr/>
            <p:nvPr/>
          </p:nvGrpSpPr>
          <p:grpSpPr>
            <a:xfrm>
              <a:off x="7871183" y="5154803"/>
              <a:ext cx="316610" cy="462618"/>
              <a:chOff x="8661923" y="4758813"/>
              <a:chExt cx="825538" cy="1206243"/>
            </a:xfrm>
            <a:solidFill>
              <a:schemeClr val="bg1"/>
            </a:solidFill>
          </p:grpSpPr>
          <p:sp>
            <p:nvSpPr>
              <p:cNvPr id="25" name="Circle: Hollow 24">
                <a:extLst>
                  <a:ext uri="{FF2B5EF4-FFF2-40B4-BE49-F238E27FC236}">
                    <a16:creationId xmlns:a16="http://schemas.microsoft.com/office/drawing/2014/main" id="{5B0D2387-3980-3A01-1A50-2043D5A91EB7}"/>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26" name="Rectangle: Rounded Corners 25">
                <a:extLst>
                  <a:ext uri="{FF2B5EF4-FFF2-40B4-BE49-F238E27FC236}">
                    <a16:creationId xmlns:a16="http://schemas.microsoft.com/office/drawing/2014/main" id="{6510CA25-F25D-4C22-4053-AD6CABC1AE44}"/>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
        <p:nvSpPr>
          <p:cNvPr id="3" name="TextBox 2">
            <a:extLst>
              <a:ext uri="{FF2B5EF4-FFF2-40B4-BE49-F238E27FC236}">
                <a16:creationId xmlns:a16="http://schemas.microsoft.com/office/drawing/2014/main" id="{3D7B253A-FB7B-05E3-CCA0-29456C2C2BBF}"/>
              </a:ext>
            </a:extLst>
          </p:cNvPr>
          <p:cNvSpPr txBox="1"/>
          <p:nvPr/>
        </p:nvSpPr>
        <p:spPr>
          <a:xfrm>
            <a:off x="982984" y="713169"/>
            <a:ext cx="5254041" cy="4832092"/>
          </a:xfrm>
          <a:prstGeom prst="rect">
            <a:avLst/>
          </a:prstGeom>
          <a:noFill/>
        </p:spPr>
        <p:txBody>
          <a:bodyPr wrap="square" rtlCol="0">
            <a:spAutoFit/>
          </a:bodyPr>
          <a:lstStyle/>
          <a:p>
            <a:pPr algn="r" rtl="1"/>
            <a:r>
              <a:rPr lang="en-US" sz="1100" b="1" dirty="0">
                <a:latin typeface="Calibri" panose="020F0502020204030204" pitchFamily="34" charset="0"/>
                <a:cs typeface="Calibri" panose="020F0502020204030204" pitchFamily="34" charset="0"/>
              </a:rPr>
              <a:t>تحديث</a:t>
            </a:r>
          </a:p>
          <a:p>
            <a:pPr algn="r" rtl="1"/>
            <a:endParaRPr lang="en-US" sz="1100" b="1"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تم لم </a:t>
            </a:r>
            <a:r>
              <a:rPr lang="en-US" sz="1100" dirty="0" err="1">
                <a:latin typeface="Calibri" panose="020F0502020204030204" pitchFamily="34" charset="0"/>
                <a:cs typeface="Calibri" panose="020F0502020204030204" pitchFamily="34" charset="0"/>
              </a:rPr>
              <a:t>شمل</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مع عائلته ، بعد أن تمت </a:t>
            </a:r>
            <a:r>
              <a:rPr lang="en-US" sz="1100" dirty="0" err="1">
                <a:latin typeface="Calibri" panose="020F0502020204030204" pitchFamily="34" charset="0"/>
                <a:cs typeface="Calibri" panose="020F0502020204030204" pitchFamily="34" charset="0"/>
              </a:rPr>
              <a:t>زيارة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الذهاب والاطلاع.</a:t>
            </a:r>
            <a:r>
              <a:rPr lang="en-US" sz="1100" dirty="0">
                <a:latin typeface="Calibri" panose="020F0502020204030204" pitchFamily="34" charset="0"/>
                <a:cs typeface="Calibri" panose="020F0502020204030204" pitchFamily="34" charset="0"/>
              </a:rPr>
              <a:t> رافق أخصائي </a:t>
            </a:r>
            <a:r>
              <a:rPr lang="en-US" sz="1100" dirty="0" err="1">
                <a:latin typeface="Calibri" panose="020F0502020204030204" pitchFamily="34" charset="0"/>
                <a:cs typeface="Calibri" panose="020F0502020204030204" pitchFamily="34" charset="0"/>
              </a:rPr>
              <a:t>الحالة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اسم</a:t>
            </a:r>
            <a:r>
              <a:rPr lang="en-US" sz="1100" dirty="0">
                <a:latin typeface="Calibri" panose="020F0502020204030204" pitchFamily="34" charset="0"/>
                <a:cs typeface="Calibri" panose="020F0502020204030204" pitchFamily="34" charset="0"/>
              </a:rPr>
              <a:t> وسافر معه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بلده</a:t>
            </a:r>
            <a:r>
              <a:rPr lang="en-US" sz="1100" dirty="0">
                <a:latin typeface="Calibri" panose="020F0502020204030204" pitchFamily="34" charset="0"/>
                <a:cs typeface="Calibri" panose="020F0502020204030204" pitchFamily="34" charset="0"/>
              </a:rPr>
              <a:t>. كان </a:t>
            </a:r>
            <a:r>
              <a:rPr lang="en-US" sz="1100" dirty="0" err="1">
                <a:latin typeface="Calibri" panose="020F0502020204030204" pitchFamily="34" charset="0"/>
                <a:cs typeface="Calibri" panose="020F0502020204030204" pitchFamily="34" charset="0"/>
              </a:rPr>
              <a:t>على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اسم</a:t>
            </a:r>
            <a:r>
              <a:rPr lang="en-US" sz="1100" dirty="0">
                <a:latin typeface="Calibri" panose="020F0502020204030204" pitchFamily="34" charset="0"/>
                <a:cs typeface="Calibri" panose="020F0502020204030204" pitchFamily="34" charset="0"/>
              </a:rPr>
              <a:t> أن يودع أصدقاءه الجدد في المخيم وأخته </a:t>
            </a:r>
            <a:r>
              <a:rPr lang="en-US" sz="1100" dirty="0" err="1">
                <a:latin typeface="Calibri" panose="020F0502020204030204" pitchFamily="34" charset="0"/>
                <a:cs typeface="Calibri" panose="020F0502020204030204" pitchFamily="34" charset="0"/>
              </a:rPr>
              <a:t>وزوجها</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 ال</a:t>
            </a:r>
            <a:r>
              <a:rPr lang="en-US" sz="1100" dirty="0" err="1">
                <a:latin typeface="Calibri" panose="020F0502020204030204" pitchFamily="34" charset="0"/>
                <a:cs typeface="Calibri" panose="020F0502020204030204" pitchFamily="34" charset="0"/>
              </a:rPr>
              <a:t>ذي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انضم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a:t>
            </a:r>
            <a:r>
              <a:rPr lang="ar-SA" sz="1100" dirty="0">
                <a:latin typeface="Calibri" panose="020F0502020204030204" pitchFamily="34" charset="0"/>
                <a:cs typeface="Calibri" panose="020F0502020204030204" pitchFamily="34" charset="0"/>
              </a:rPr>
              <a:t>يهم </a:t>
            </a:r>
            <a:r>
              <a:rPr lang="en-US" sz="1100" dirty="0" err="1">
                <a:latin typeface="Calibri" panose="020F0502020204030204" pitchFamily="34" charset="0"/>
                <a:cs typeface="Calibri" panose="020F0502020204030204" pitchFamily="34" charset="0"/>
              </a:rPr>
              <a:t>مرة</a:t>
            </a:r>
            <a:r>
              <a:rPr lang="en-US" sz="1100" dirty="0">
                <a:latin typeface="Calibri" panose="020F0502020204030204" pitchFamily="34" charset="0"/>
                <a:cs typeface="Calibri" panose="020F0502020204030204" pitchFamily="34" charset="0"/>
              </a:rPr>
              <a:t> أخرى قبل بضعة أسابيع. كان من الصعب عليه أن يودعهم.</a:t>
            </a:r>
            <a:br>
              <a:rPr lang="en-US" sz="1100" dirty="0">
                <a:latin typeface="Calibri" panose="020F0502020204030204" pitchFamily="34" charset="0"/>
                <a:cs typeface="Calibri" panose="020F0502020204030204" pitchFamily="34" charset="0"/>
              </a:rPr>
            </a:br>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كانت </a:t>
            </a:r>
            <a:r>
              <a:rPr lang="en-US" sz="1100" dirty="0" err="1">
                <a:latin typeface="Calibri" panose="020F0502020204030204" pitchFamily="34" charset="0"/>
                <a:cs typeface="Calibri" panose="020F0502020204030204" pitchFamily="34" charset="0"/>
              </a:rPr>
              <a:t>عائلة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اسم</a:t>
            </a:r>
            <a:r>
              <a:rPr lang="en-US" sz="1100" dirty="0">
                <a:latin typeface="Calibri" panose="020F0502020204030204" pitchFamily="34" charset="0"/>
                <a:cs typeface="Calibri" panose="020F0502020204030204" pitchFamily="34" charset="0"/>
              </a:rPr>
              <a:t> وبعض الجيران ورئيس القرية يرحبون به </a:t>
            </a:r>
            <a:r>
              <a:rPr lang="en-US" sz="1100" dirty="0" err="1">
                <a:latin typeface="Calibri" panose="020F0502020204030204" pitchFamily="34" charset="0"/>
                <a:cs typeface="Calibri" panose="020F0502020204030204" pitchFamily="34" charset="0"/>
              </a:rPr>
              <a:t>في</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عودته لبلدته</a:t>
            </a:r>
            <a:r>
              <a:rPr lang="en-US" sz="1100" dirty="0">
                <a:latin typeface="Calibri" panose="020F0502020204030204" pitchFamily="34" charset="0"/>
                <a:cs typeface="Calibri" panose="020F0502020204030204" pitchFamily="34" charset="0"/>
              </a:rPr>
              <a:t>. أعدت إحدى شقيقاته وأمه غرفته وطعامه المفضل. </a:t>
            </a:r>
            <a:r>
              <a:rPr lang="en-US" sz="1100" dirty="0" err="1">
                <a:latin typeface="Calibri" panose="020F0502020204030204" pitchFamily="34" charset="0"/>
                <a:cs typeface="Calibri" panose="020F0502020204030204" pitchFamily="34" charset="0"/>
              </a:rPr>
              <a:t>تواصل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أخصائي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الحالة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مع</a:t>
            </a:r>
            <a:r>
              <a:rPr lang="en-US" sz="1100" dirty="0">
                <a:latin typeface="Calibri" panose="020F0502020204030204" pitchFamily="34" charset="0"/>
                <a:cs typeface="Calibri" panose="020F0502020204030204" pitchFamily="34" charset="0"/>
              </a:rPr>
              <a:t> الخدمات الاجتماعية في </a:t>
            </a:r>
            <a:r>
              <a:rPr lang="en-US" sz="1100" dirty="0" err="1">
                <a:latin typeface="Calibri" panose="020F0502020204030204" pitchFamily="34" charset="0"/>
                <a:cs typeface="Calibri" panose="020F0502020204030204" pitchFamily="34" charset="0"/>
              </a:rPr>
              <a:t>المنطقة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وسأل</a:t>
            </a:r>
            <a:r>
              <a:rPr lang="en-US" sz="1100" dirty="0">
                <a:latin typeface="Calibri" panose="020F0502020204030204" pitchFamily="34" charset="0"/>
                <a:cs typeface="Calibri" panose="020F0502020204030204" pitchFamily="34" charset="0"/>
              </a:rPr>
              <a:t> عما إذا </a:t>
            </a:r>
            <a:r>
              <a:rPr lang="en-US" sz="1100" dirty="0" err="1">
                <a:latin typeface="Calibri" panose="020F0502020204030204" pitchFamily="34" charset="0"/>
                <a:cs typeface="Calibri" panose="020F0502020204030204" pitchFamily="34" charset="0"/>
              </a:rPr>
              <a:t>كان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يمكنه</a:t>
            </a:r>
            <a:r>
              <a:rPr lang="en-US" sz="1100" dirty="0">
                <a:latin typeface="Calibri" panose="020F0502020204030204" pitchFamily="34" charset="0"/>
                <a:cs typeface="Calibri" panose="020F0502020204030204" pitchFamily="34" charset="0"/>
              </a:rPr>
              <a:t> الانضمام إلى حفل لم الشمل والتوقيع </a:t>
            </a:r>
            <a:r>
              <a:rPr lang="en-US" sz="1100" dirty="0" err="1">
                <a:latin typeface="Calibri" panose="020F0502020204030204" pitchFamily="34" charset="0"/>
                <a:cs typeface="Calibri" panose="020F0502020204030204" pitchFamily="34" charset="0"/>
              </a:rPr>
              <a:t>على</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نموذج</a:t>
            </a:r>
            <a:r>
              <a:rPr lang="en-US" sz="1100" dirty="0">
                <a:latin typeface="Calibri" panose="020F0502020204030204" pitchFamily="34" charset="0"/>
                <a:cs typeface="Calibri" panose="020F0502020204030204" pitchFamily="34" charset="0"/>
              </a:rPr>
              <a:t> لم الشمل ، </a:t>
            </a:r>
            <a:r>
              <a:rPr lang="en-US" sz="1100" dirty="0" err="1">
                <a:latin typeface="Calibri" panose="020F0502020204030204" pitchFamily="34" charset="0"/>
                <a:cs typeface="Calibri" panose="020F0502020204030204" pitchFamily="34" charset="0"/>
              </a:rPr>
              <a:t>لكنه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قال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إنه</a:t>
            </a:r>
            <a:r>
              <a:rPr lang="en-US" sz="1100" dirty="0">
                <a:latin typeface="Calibri" panose="020F0502020204030204" pitchFamily="34" charset="0"/>
                <a:cs typeface="Calibri" panose="020F0502020204030204" pitchFamily="34" charset="0"/>
              </a:rPr>
              <a:t> للأسف </a:t>
            </a:r>
            <a:r>
              <a:rPr lang="en-US" sz="1100" dirty="0" err="1">
                <a:latin typeface="Calibri" panose="020F0502020204030204" pitchFamily="34" charset="0"/>
                <a:cs typeface="Calibri" panose="020F0502020204030204" pitchFamily="34" charset="0"/>
              </a:rPr>
              <a:t>غير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متاح</a:t>
            </a:r>
            <a:r>
              <a:rPr lang="en-US" sz="1100" dirty="0">
                <a:latin typeface="Calibri" panose="020F0502020204030204" pitchFamily="34" charset="0"/>
                <a:cs typeface="Calibri" panose="020F0502020204030204" pitchFamily="34" charset="0"/>
              </a:rPr>
              <a:t> ، </a:t>
            </a:r>
            <a:r>
              <a:rPr lang="en-US" sz="1100" dirty="0" err="1">
                <a:latin typeface="Calibri" panose="020F0502020204030204" pitchFamily="34" charset="0"/>
                <a:cs typeface="Calibri" panose="020F0502020204030204" pitchFamily="34" charset="0"/>
              </a:rPr>
              <a:t>لأنه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كان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مشغول</a:t>
            </a:r>
            <a:r>
              <a:rPr lang="ar-SA" sz="1100" dirty="0" err="1">
                <a:latin typeface="Calibri" panose="020F0502020204030204" pitchFamily="34" charset="0"/>
                <a:cs typeface="Calibri" panose="020F0502020204030204" pitchFamily="34" charset="0"/>
              </a:rPr>
              <a:t>اً</a:t>
            </a:r>
            <a:r>
              <a:rPr lang="en-US" sz="1100" dirty="0">
                <a:latin typeface="Calibri" panose="020F0502020204030204" pitchFamily="34" charset="0"/>
                <a:cs typeface="Calibri" panose="020F0502020204030204" pitchFamily="34" charset="0"/>
              </a:rPr>
              <a:t> بعدد من الأمور </a:t>
            </a:r>
            <a:r>
              <a:rPr lang="en-US" sz="1100" dirty="0" err="1">
                <a:latin typeface="Calibri" panose="020F0502020204030204" pitchFamily="34" charset="0"/>
                <a:cs typeface="Calibri" panose="020F0502020204030204" pitchFamily="34" charset="0"/>
              </a:rPr>
              <a:t>العاجلة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وال</a:t>
            </a:r>
            <a:r>
              <a:rPr lang="ar-SA" sz="1100" dirty="0">
                <a:latin typeface="Calibri" panose="020F0502020204030204" pitchFamily="34" charset="0"/>
                <a:cs typeface="Calibri" panose="020F0502020204030204" pitchFamily="34" charset="0"/>
              </a:rPr>
              <a:t>حالات</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عالية</a:t>
            </a:r>
            <a:r>
              <a:rPr lang="en-US" sz="1100" dirty="0">
                <a:latin typeface="Calibri" panose="020F0502020204030204" pitchFamily="34" charset="0"/>
                <a:cs typeface="Calibri" panose="020F0502020204030204" pitchFamily="34" charset="0"/>
              </a:rPr>
              <a:t> الخطر ، التي تتطلب </a:t>
            </a:r>
            <a:r>
              <a:rPr lang="en-US" sz="1100" dirty="0" err="1">
                <a:latin typeface="Calibri" panose="020F0502020204030204" pitchFamily="34" charset="0"/>
                <a:cs typeface="Calibri" panose="020F0502020204030204" pitchFamily="34" charset="0"/>
              </a:rPr>
              <a:t>كل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اهتمامه</a:t>
            </a:r>
            <a:r>
              <a:rPr lang="en-US" sz="1100" dirty="0">
                <a:latin typeface="Calibri" panose="020F0502020204030204" pitchFamily="34" charset="0"/>
                <a:cs typeface="Calibri" panose="020F0502020204030204" pitchFamily="34" charset="0"/>
              </a:rPr>
              <a:t>. بدلا من ذلك ، وقع رئيس القرية على </a:t>
            </a:r>
            <a:r>
              <a:rPr lang="en-US" sz="1100" dirty="0" err="1">
                <a:latin typeface="Calibri" panose="020F0502020204030204" pitchFamily="34" charset="0"/>
                <a:cs typeface="Calibri" panose="020F0502020204030204" pitchFamily="34" charset="0"/>
              </a:rPr>
              <a:t>استمارة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نموذج</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الشمل</a:t>
            </a:r>
            <a:r>
              <a:rPr lang="en-US" sz="1100" dirty="0">
                <a:latin typeface="Calibri" panose="020F0502020204030204" pitchFamily="34" charset="0"/>
                <a:cs typeface="Calibri" panose="020F0502020204030204" pitchFamily="34" charset="0"/>
              </a:rPr>
              <a:t> ، وكذلك الأسرة </a:t>
            </a:r>
            <a:r>
              <a:rPr lang="en-US" sz="1100" dirty="0" err="1">
                <a:latin typeface="Calibri" panose="020F0502020204030204" pitchFamily="34" charset="0"/>
                <a:cs typeface="Calibri" panose="020F0502020204030204" pitchFamily="34" charset="0"/>
              </a:rPr>
              <a:t>و</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endParaRPr lang="en-US" sz="1100"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أسبوع واحد ، قام أخصائي الحالة </a:t>
            </a:r>
            <a:r>
              <a:rPr lang="en-US" sz="1100" dirty="0" err="1">
                <a:latin typeface="Calibri" panose="020F0502020204030204" pitchFamily="34" charset="0"/>
                <a:cs typeface="Calibri" panose="020F0502020204030204" pitchFamily="34" charset="0"/>
              </a:rPr>
              <a:t>بزيارة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وقدم للعائلة بعض أدوات المطبخ والملابس </a:t>
            </a:r>
            <a:r>
              <a:rPr lang="en-US" sz="1100" dirty="0" err="1">
                <a:latin typeface="Calibri" panose="020F0502020204030204" pitchFamily="34" charset="0"/>
                <a:cs typeface="Calibri" panose="020F0502020204030204" pitchFamily="34" charset="0"/>
              </a:rPr>
              <a:t>والفراش</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بالإضافة</a:t>
            </a:r>
            <a:r>
              <a:rPr lang="en-US" sz="1100" dirty="0">
                <a:latin typeface="Calibri" panose="020F0502020204030204" pitchFamily="34" charset="0"/>
                <a:cs typeface="Calibri" panose="020F0502020204030204" pitchFamily="34" charset="0"/>
              </a:rPr>
              <a:t> إلى نسخة من </a:t>
            </a:r>
            <a:r>
              <a:rPr lang="en-US" sz="1100" dirty="0" err="1">
                <a:latin typeface="Calibri" panose="020F0502020204030204" pitchFamily="34" charset="0"/>
                <a:cs typeface="Calibri" panose="020F0502020204030204" pitchFamily="34" charset="0"/>
              </a:rPr>
              <a:t>ملف</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حالة باسم. </a:t>
            </a:r>
            <a:r>
              <a:rPr lang="en-US" sz="1100" dirty="0" err="1">
                <a:latin typeface="Calibri" panose="020F0502020204030204" pitchFamily="34" charset="0"/>
                <a:cs typeface="Calibri" panose="020F0502020204030204" pitchFamily="34" charset="0"/>
              </a:rPr>
              <a:t>خلال</a:t>
            </a:r>
            <a:r>
              <a:rPr lang="en-US" sz="1100" dirty="0">
                <a:latin typeface="Calibri" panose="020F0502020204030204" pitchFamily="34" charset="0"/>
                <a:cs typeface="Calibri" panose="020F0502020204030204" pitchFamily="34" charset="0"/>
              </a:rPr>
              <a:t> الزيارة ، </a:t>
            </a:r>
            <a:r>
              <a:rPr lang="en-US" sz="1100" dirty="0" err="1">
                <a:latin typeface="Calibri" panose="020F0502020204030204" pitchFamily="34" charset="0"/>
                <a:cs typeface="Calibri" panose="020F0502020204030204" pitchFamily="34" charset="0"/>
              </a:rPr>
              <a:t>صرح</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 </a:t>
            </a:r>
            <a:r>
              <a:rPr lang="en-US" sz="1100" dirty="0" err="1">
                <a:latin typeface="Calibri" panose="020F0502020204030204" pitchFamily="34" charset="0"/>
                <a:cs typeface="Calibri" panose="020F0502020204030204" pitchFamily="34" charset="0"/>
              </a:rPr>
              <a:t>لأخصائي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حالة</a:t>
            </a:r>
            <a:r>
              <a:rPr lang="en-US" sz="1100" dirty="0">
                <a:latin typeface="Calibri" panose="020F0502020204030204" pitchFamily="34" charset="0"/>
                <a:cs typeface="Calibri" panose="020F0502020204030204" pitchFamily="34" charset="0"/>
              </a:rPr>
              <a:t> أنه كان عليه أن يعتاد على الحياة الأسرية مرة أخرى </a:t>
            </a:r>
            <a:r>
              <a:rPr lang="en-US" sz="1100" dirty="0" err="1">
                <a:latin typeface="Calibri" panose="020F0502020204030204" pitchFamily="34" charset="0"/>
                <a:cs typeface="Calibri" panose="020F0502020204030204" pitchFamily="34" charset="0"/>
              </a:rPr>
              <a:t>لأنه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تمتع</a:t>
            </a:r>
            <a:r>
              <a:rPr lang="en-US" sz="1100" dirty="0">
                <a:latin typeface="Calibri" panose="020F0502020204030204" pitchFamily="34" charset="0"/>
                <a:cs typeface="Calibri" panose="020F0502020204030204" pitchFamily="34" charset="0"/>
              </a:rPr>
              <a:t> بقدر أكبر من الحرية عندما كان يعيش في المخيم. وقال أيضًا إنه في بعض </a:t>
            </a:r>
            <a:r>
              <a:rPr lang="en-US" sz="1100" dirty="0" err="1">
                <a:latin typeface="Calibri" panose="020F0502020204030204" pitchFamily="34" charset="0"/>
                <a:cs typeface="Calibri" panose="020F0502020204030204" pitchFamily="34" charset="0"/>
              </a:rPr>
              <a:t>الأحيان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تعود</a:t>
            </a:r>
            <a:r>
              <a:rPr lang="ar-SA" sz="1100" dirty="0">
                <a:latin typeface="Calibri" panose="020F0502020204030204" pitchFamily="34" charset="0"/>
                <a:cs typeface="Calibri" panose="020F0502020204030204" pitchFamily="34" charset="0"/>
              </a:rPr>
              <a:t> له</a:t>
            </a:r>
            <a:r>
              <a:rPr lang="en-US" sz="1100" dirty="0">
                <a:latin typeface="Calibri" panose="020F0502020204030204" pitchFamily="34" charset="0"/>
                <a:cs typeface="Calibri" panose="020F0502020204030204" pitchFamily="34" charset="0"/>
              </a:rPr>
              <a:t> الذكريات السيئة ، </a:t>
            </a:r>
            <a:r>
              <a:rPr lang="en-US" sz="1100" dirty="0" err="1">
                <a:latin typeface="Calibri" panose="020F0502020204030204" pitchFamily="34" charset="0"/>
                <a:cs typeface="Calibri" panose="020F0502020204030204" pitchFamily="34" charset="0"/>
              </a:rPr>
              <a:t>منذ</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أن</a:t>
            </a:r>
            <a:r>
              <a:rPr lang="ar-SA" sz="1100" dirty="0">
                <a:latin typeface="Calibri" panose="020F0502020204030204" pitchFamily="34" charset="0"/>
                <a:cs typeface="Calibri" panose="020F0502020204030204" pitchFamily="34" charset="0"/>
              </a:rPr>
              <a:t> تم </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a:t>
            </a:r>
            <a:r>
              <a:rPr lang="ar-SA" sz="1100" dirty="0">
                <a:latin typeface="Calibri" panose="020F0502020204030204" pitchFamily="34" charset="0"/>
                <a:cs typeface="Calibri" panose="020F0502020204030204" pitchFamily="34" charset="0"/>
              </a:rPr>
              <a:t>لا</a:t>
            </a:r>
            <a:r>
              <a:rPr lang="en-US" sz="1100" dirty="0" err="1">
                <a:latin typeface="Calibri" panose="020F0502020204030204" pitchFamily="34" charset="0"/>
                <a:cs typeface="Calibri" panose="020F0502020204030204" pitchFamily="34" charset="0"/>
              </a:rPr>
              <a:t>نفص</a:t>
            </a:r>
            <a:r>
              <a:rPr lang="ar-SA" sz="1100" dirty="0" err="1">
                <a:latin typeface="Calibri" panose="020F0502020204030204" pitchFamily="34" charset="0"/>
                <a:cs typeface="Calibri" panose="020F0502020204030204" pitchFamily="34" charset="0"/>
              </a:rPr>
              <a:t>ا</a:t>
            </a:r>
            <a:r>
              <a:rPr lang="en-US" sz="1100" dirty="0" err="1">
                <a:latin typeface="Calibri" panose="020F0502020204030204" pitchFamily="34" charset="0"/>
                <a:cs typeface="Calibri" panose="020F0502020204030204" pitchFamily="34" charset="0"/>
              </a:rPr>
              <a:t>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ولم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يسمع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عن</a:t>
            </a:r>
            <a:r>
              <a:rPr lang="en-US" sz="1100" dirty="0">
                <a:latin typeface="Calibri" panose="020F0502020204030204" pitchFamily="34" charset="0"/>
                <a:cs typeface="Calibri" panose="020F0502020204030204" pitchFamily="34" charset="0"/>
              </a:rPr>
              <a:t> أسرته لفترة طويلة.</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ثلاثة أسابيع ، اتصل أخصائي </a:t>
            </a:r>
            <a:r>
              <a:rPr lang="en-US" sz="1100" dirty="0" err="1">
                <a:latin typeface="Calibri" panose="020F0502020204030204" pitchFamily="34" charset="0"/>
                <a:cs typeface="Calibri" panose="020F0502020204030204" pitchFamily="34" charset="0"/>
              </a:rPr>
              <a:t>الحالة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وعائلته ، بشكل منفصل ، عبر الهاتف. </a:t>
            </a:r>
            <a:r>
              <a:rPr lang="en-US" sz="1100" dirty="0" err="1">
                <a:latin typeface="Calibri" panose="020F0502020204030204" pitchFamily="34" charset="0"/>
                <a:cs typeface="Calibri" panose="020F0502020204030204" pitchFamily="34" charset="0"/>
              </a:rPr>
              <a:t>قال</a:t>
            </a:r>
            <a:r>
              <a:rPr lang="ar-SA" sz="1100" dirty="0">
                <a:latin typeface="Calibri" panose="020F0502020204030204" pitchFamily="34" charset="0"/>
                <a:cs typeface="Calibri" panose="020F0502020204030204" pitchFamily="34" charset="0"/>
              </a:rPr>
              <a:t> باسم </a:t>
            </a:r>
            <a:r>
              <a:rPr lang="en-US" sz="1100" dirty="0" err="1">
                <a:latin typeface="Calibri" panose="020F0502020204030204" pitchFamily="34" charset="0"/>
                <a:cs typeface="Calibri" panose="020F0502020204030204" pitchFamily="34" charset="0"/>
              </a:rPr>
              <a:t>إنه</a:t>
            </a:r>
            <a:r>
              <a:rPr lang="en-US" sz="1100" dirty="0">
                <a:latin typeface="Calibri" panose="020F0502020204030204" pitchFamily="34" charset="0"/>
                <a:cs typeface="Calibri" panose="020F0502020204030204" pitchFamily="34" charset="0"/>
              </a:rPr>
              <a:t> شعر بتحسن. قامت والدته بتسجيله للعام الدراسي الجديد وهو يخطط لزيارة أصدقائه الذين التقى بهم في المخيم. العلاقة مع إخوته الثلاثة جيدة. أخته الصغرى قد </a:t>
            </a:r>
            <a:r>
              <a:rPr lang="en-US" sz="1100" dirty="0" err="1">
                <a:latin typeface="Calibri" panose="020F0502020204030204" pitchFamily="34" charset="0"/>
                <a:cs typeface="Calibri" panose="020F0502020204030204" pitchFamily="34" charset="0"/>
              </a:rPr>
              <a:t>عبرت</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a:t>
            </a:r>
            <a:r>
              <a:rPr lang="ar-SA" sz="1100" dirty="0">
                <a:latin typeface="Calibri" panose="020F0502020204030204" pitchFamily="34" charset="0"/>
                <a:cs typeface="Calibri" panose="020F0502020204030204" pitchFamily="34" charset="0"/>
              </a:rPr>
              <a:t>أخصائي</a:t>
            </a:r>
            <a:r>
              <a:rPr lang="en-US" sz="1100" dirty="0">
                <a:latin typeface="Calibri" panose="020F0502020204030204" pitchFamily="34" charset="0"/>
                <a:cs typeface="Calibri" panose="020F0502020204030204" pitchFamily="34" charset="0"/>
              </a:rPr>
              <a:t> الحالة أن شقيقها قد تغير وأنه يتصرف مثل "الولد الكبير" الآن. بمجرد أن ينتهي والده من إصلاح منزل أخته الكبرى ، الذي دُمر جزئيًا أثناء النزاع ، ستعود هي وزوجها أيضًا إلى القرية. </a:t>
            </a:r>
            <a:r>
              <a:rPr lang="en-US" sz="1100" dirty="0" err="1">
                <a:latin typeface="Calibri" panose="020F0502020204030204" pitchFamily="34" charset="0"/>
                <a:cs typeface="Calibri" panose="020F0502020204030204" pitchFamily="34" charset="0"/>
              </a:rPr>
              <a:t>يتطلع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بشدة إلى ذلك لأنه يفتقدها.</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ثلاثة أشهر من لم الشمل ، خلال الزيارة الأخيرة لأخصائي الحالة ، قال </a:t>
            </a:r>
            <a:r>
              <a:rPr lang="en-US" sz="1100" dirty="0" err="1">
                <a:latin typeface="Calibri" panose="020F0502020204030204" pitchFamily="34" charset="0"/>
                <a:cs typeface="Calibri" panose="020F0502020204030204" pitchFamily="34" charset="0"/>
              </a:rPr>
              <a:t>والد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اسم</a:t>
            </a:r>
            <a:r>
              <a:rPr lang="en-US" sz="1100" dirty="0">
                <a:latin typeface="Calibri" panose="020F0502020204030204" pitchFamily="34" charset="0"/>
                <a:cs typeface="Calibri" panose="020F0502020204030204" pitchFamily="34" charset="0"/>
              </a:rPr>
              <a:t> إنه لا يزال يعمل كعامل يومي في البناء وأنه ليس من السهل دائمًا الحصول على دخل كافٍ. كانت </a:t>
            </a:r>
            <a:r>
              <a:rPr lang="en-US" sz="1100" dirty="0" err="1">
                <a:latin typeface="Calibri" panose="020F0502020204030204" pitchFamily="34" charset="0"/>
                <a:cs typeface="Calibri" panose="020F0502020204030204" pitchFamily="34" charset="0"/>
              </a:rPr>
              <a:t>والدة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اسم</a:t>
            </a:r>
            <a:r>
              <a:rPr lang="en-US" sz="1100" dirty="0">
                <a:latin typeface="Calibri" panose="020F0502020204030204" pitchFamily="34" charset="0"/>
                <a:cs typeface="Calibri" panose="020F0502020204030204" pitchFamily="34" charset="0"/>
              </a:rPr>
              <a:t> تعمل قبل النزاع ، ولكن بعد إصابتها ، لم تعد قادرة على العمل. قال </a:t>
            </a:r>
            <a:r>
              <a:rPr lang="en-US" sz="1100" dirty="0" err="1">
                <a:latin typeface="Calibri" panose="020F0502020204030204" pitchFamily="34" charset="0"/>
                <a:cs typeface="Calibri" panose="020F0502020204030204" pitchFamily="34" charset="0"/>
              </a:rPr>
              <a:t>إن</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ينضم إليه أحيانًا للعمل ويساعده لبضع ساعات يوميًا ، تمامًا كما كان قبل النزاع. قال </a:t>
            </a:r>
            <a:r>
              <a:rPr lang="en-US" sz="1100" dirty="0" err="1">
                <a:latin typeface="Calibri" panose="020F0502020204030204" pitchFamily="34" charset="0"/>
                <a:cs typeface="Calibri" panose="020F0502020204030204" pitchFamily="34" charset="0"/>
              </a:rPr>
              <a:t>والد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اسم</a:t>
            </a:r>
            <a:r>
              <a:rPr lang="en-US" sz="1100" dirty="0">
                <a:latin typeface="Calibri" panose="020F0502020204030204" pitchFamily="34" charset="0"/>
                <a:cs typeface="Calibri" panose="020F0502020204030204" pitchFamily="34" charset="0"/>
              </a:rPr>
              <a:t> إنه وعائلته قادرون على تدبير الأمور ، وإن كان ذلك مع وجود صعوبات. </a:t>
            </a:r>
            <a:r>
              <a:rPr lang="en-US" sz="1100" dirty="0" err="1">
                <a:latin typeface="Calibri" panose="020F0502020204030204" pitchFamily="34" charset="0"/>
                <a:cs typeface="Calibri" panose="020F0502020204030204" pitchFamily="34" charset="0"/>
              </a:rPr>
              <a:t>أعرب</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والأسرة عن سعادتهم بالدعم الذي تلقوه من أخصائي الحالة.</a:t>
            </a:r>
          </a:p>
        </p:txBody>
      </p:sp>
      <p:sp>
        <p:nvSpPr>
          <p:cNvPr id="4" name="Hexagon 3">
            <a:extLst>
              <a:ext uri="{FF2B5EF4-FFF2-40B4-BE49-F238E27FC236}">
                <a16:creationId xmlns:a16="http://schemas.microsoft.com/office/drawing/2014/main" id="{0B494323-41FC-BB8C-B2EF-DEFE439F520C}"/>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49BF2734-93F4-308C-EB24-D04509BC87BC}"/>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BA951E6F-DC3C-1DAC-3589-CAA47C343B53}"/>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731D9532-F99F-3654-8262-E8346CBBC62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C93D9C41-5BD0-26F1-8E10-BC43446AC241}"/>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4AC10075-8E85-C94E-0C8C-06109F5DE966}"/>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6677A7B-98BE-D730-02DD-C34BA0387452}"/>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7947953-4EA8-6219-D457-8B3E4E599D54}"/>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FDBD62D-89AA-2AAF-54DC-3C916E8385E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240EEAFB-E8FC-8FD2-EC0E-02A483FE6649}"/>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607CD398-79E4-0D46-B19A-F687F3CB20D8}"/>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156DEC48-08E2-786F-5E47-B5FDF25F603D}"/>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EFCD2A6-9987-76D8-705C-213042772431}"/>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212B7986-9893-6AB5-C116-66D15538033D}"/>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66577A41-2AA4-349F-0124-CE0DFFA66FC6}"/>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753111F5-1669-A6F6-2D41-1A222E9AA8B5}"/>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519BDEF8-3C7B-393C-B752-0A52B5E051ED}"/>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5CE5CBD-0F51-1585-BFD8-73ABB059BB1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73891008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1957A19-61B9-D051-FF2B-D465E5CFCFF7}"/>
              </a:ext>
            </a:extLst>
          </p:cNvPr>
          <p:cNvSpPr txBox="1"/>
          <p:nvPr/>
        </p:nvSpPr>
        <p:spPr>
          <a:xfrm>
            <a:off x="982986" y="713169"/>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هناك حاجة </a:t>
            </a:r>
            <a:r>
              <a:rPr lang="en-US" sz="1100" dirty="0" err="1">
                <a:latin typeface="Calibri" panose="020F0502020204030204" pitchFamily="34" charset="0"/>
                <a:cs typeface="Calibri" panose="020F0502020204030204" pitchFamily="34" charset="0"/>
              </a:rPr>
              <a:t>مستمرة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لل</a:t>
            </a:r>
            <a:r>
              <a:rPr lang="ar-SA" sz="1100" dirty="0">
                <a:latin typeface="Calibri" panose="020F0502020204030204" pitchFamily="34" charset="0"/>
                <a:cs typeface="Calibri" panose="020F0502020204030204" pitchFamily="34" charset="0"/>
              </a:rPr>
              <a:t>مراقبة</a:t>
            </a:r>
            <a:r>
              <a:rPr lang="en-US" sz="1100" dirty="0">
                <a:latin typeface="Calibri" panose="020F0502020204030204" pitchFamily="34" charset="0"/>
                <a:cs typeface="Calibri" panose="020F0502020204030204" pitchFamily="34" charset="0"/>
              </a:rPr>
              <a:t> والدعم؟ اشرح اجابتك</a:t>
            </a:r>
          </a:p>
        </p:txBody>
      </p:sp>
      <p:sp>
        <p:nvSpPr>
          <p:cNvPr id="9" name="Rectangle 8">
            <a:extLst>
              <a:ext uri="{FF2B5EF4-FFF2-40B4-BE49-F238E27FC236}">
                <a16:creationId xmlns:a16="http://schemas.microsoft.com/office/drawing/2014/main" id="{6AD9B8B9-BA10-9836-E29A-D97BE49A02BE}"/>
              </a:ext>
            </a:extLst>
          </p:cNvPr>
          <p:cNvSpPr/>
          <p:nvPr/>
        </p:nvSpPr>
        <p:spPr>
          <a:xfrm>
            <a:off x="996287" y="1107130"/>
            <a:ext cx="5254041" cy="192817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2" name="TextBox 1">
            <a:extLst>
              <a:ext uri="{FF2B5EF4-FFF2-40B4-BE49-F238E27FC236}">
                <a16:creationId xmlns:a16="http://schemas.microsoft.com/office/drawing/2014/main" id="{5F27CFC6-A406-377D-E630-3BAD1A1F9D4C}"/>
              </a:ext>
            </a:extLst>
          </p:cNvPr>
          <p:cNvSpPr txBox="1"/>
          <p:nvPr/>
        </p:nvSpPr>
        <p:spPr>
          <a:xfrm>
            <a:off x="982986" y="3336597"/>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لا تزال هناك مخاطر و / أو </a:t>
            </a:r>
            <a:r>
              <a:rPr lang="en-US" sz="1100" dirty="0" err="1">
                <a:latin typeface="Calibri" panose="020F0502020204030204" pitchFamily="34" charset="0"/>
                <a:cs typeface="Calibri" panose="020F0502020204030204" pitchFamily="34" charset="0"/>
              </a:rPr>
              <a:t>احتياجات</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غير </a:t>
            </a:r>
            <a:r>
              <a:rPr lang="ar-SA" sz="1100" dirty="0" err="1">
                <a:latin typeface="Calibri" panose="020F0502020204030204" pitchFamily="34" charset="0"/>
                <a:cs typeface="Calibri" panose="020F0502020204030204" pitchFamily="34" charset="0"/>
              </a:rPr>
              <a:t>ملباة</a:t>
            </a:r>
            <a:r>
              <a:rPr lang="en-US" sz="1100" dirty="0">
                <a:latin typeface="Calibri" panose="020F0502020204030204" pitchFamily="34" charset="0"/>
                <a:cs typeface="Calibri" panose="020F0502020204030204" pitchFamily="34" charset="0"/>
              </a:rPr>
              <a:t>؟ اشرح اجابتك</a:t>
            </a:r>
          </a:p>
        </p:txBody>
      </p:sp>
      <p:sp>
        <p:nvSpPr>
          <p:cNvPr id="5" name="Rectangle 4">
            <a:extLst>
              <a:ext uri="{FF2B5EF4-FFF2-40B4-BE49-F238E27FC236}">
                <a16:creationId xmlns:a16="http://schemas.microsoft.com/office/drawing/2014/main" id="{3EF064F3-66CB-7145-BB4C-C6EE5DC332B1}"/>
              </a:ext>
            </a:extLst>
          </p:cNvPr>
          <p:cNvSpPr/>
          <p:nvPr/>
        </p:nvSpPr>
        <p:spPr>
          <a:xfrm>
            <a:off x="996287" y="3730558"/>
            <a:ext cx="5254041" cy="192817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6" name="TextBox 5">
            <a:extLst>
              <a:ext uri="{FF2B5EF4-FFF2-40B4-BE49-F238E27FC236}">
                <a16:creationId xmlns:a16="http://schemas.microsoft.com/office/drawing/2014/main" id="{9F7BADA7-6518-21CE-B2A6-CA7C158BCA46}"/>
              </a:ext>
            </a:extLst>
          </p:cNvPr>
          <p:cNvSpPr txBox="1"/>
          <p:nvPr/>
        </p:nvSpPr>
        <p:spPr>
          <a:xfrm>
            <a:off x="908558" y="5947090"/>
            <a:ext cx="5267342" cy="261610"/>
          </a:xfrm>
          <a:prstGeom prst="rect">
            <a:avLst/>
          </a:prstGeom>
          <a:noFill/>
          <a:ln>
            <a:noFill/>
          </a:ln>
        </p:spPr>
        <p:txBody>
          <a:bodyPr wrap="square" rtlCol="0">
            <a:spAutoFit/>
          </a:bodyPr>
          <a:lstStyle/>
          <a:p>
            <a:pPr algn="r" rtl="1"/>
            <a:r>
              <a:rPr lang="en-US" sz="1100" dirty="0" err="1">
                <a:latin typeface="Calibri" panose="020F0502020204030204" pitchFamily="34" charset="0"/>
                <a:cs typeface="Calibri" panose="020F0502020204030204" pitchFamily="34" charset="0"/>
              </a:rPr>
              <a:t>هل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a:t>
            </a:r>
            <a:r>
              <a:rPr lang="ar-SA" sz="1100" dirty="0">
                <a:latin typeface="Calibri" panose="020F0502020204030204" pitchFamily="34" charset="0"/>
                <a:cs typeface="Calibri" panose="020F0502020204030204" pitchFamily="34" charset="0"/>
              </a:rPr>
              <a:t>وصي </a:t>
            </a:r>
            <a:r>
              <a:rPr lang="en-US" sz="1100" dirty="0" err="1">
                <a:latin typeface="Calibri" panose="020F0502020204030204" pitchFamily="34" charset="0"/>
                <a:cs typeface="Calibri" panose="020F0502020204030204" pitchFamily="34" charset="0"/>
              </a:rPr>
              <a:t>بإغلاق</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هذه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حالة</a:t>
            </a:r>
            <a:r>
              <a:rPr lang="en-US" sz="1100" dirty="0">
                <a:latin typeface="Calibri" panose="020F0502020204030204" pitchFamily="34" charset="0"/>
                <a:cs typeface="Calibri" panose="020F0502020204030204" pitchFamily="34" charset="0"/>
              </a:rPr>
              <a:t>؟</a:t>
            </a:r>
          </a:p>
        </p:txBody>
      </p:sp>
      <p:sp>
        <p:nvSpPr>
          <p:cNvPr id="7" name="Rectangle 6">
            <a:extLst>
              <a:ext uri="{FF2B5EF4-FFF2-40B4-BE49-F238E27FC236}">
                <a16:creationId xmlns:a16="http://schemas.microsoft.com/office/drawing/2014/main" id="{FBDC18FA-BD0D-8FE8-E5A0-87694772466B}"/>
              </a:ext>
            </a:extLst>
          </p:cNvPr>
          <p:cNvSpPr/>
          <p:nvPr/>
        </p:nvSpPr>
        <p:spPr>
          <a:xfrm>
            <a:off x="996287" y="6353986"/>
            <a:ext cx="5254041" cy="192817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6" name="Hexagon 15">
            <a:extLst>
              <a:ext uri="{FF2B5EF4-FFF2-40B4-BE49-F238E27FC236}">
                <a16:creationId xmlns:a16="http://schemas.microsoft.com/office/drawing/2014/main" id="{9C1AD2C5-456E-7070-C333-A5370B08E58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A988A10D-EF8D-BD50-AC90-90749415B054}"/>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D5533C5-10A1-B479-7310-8FDC5503337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D720ECE-A4A3-8FF7-E5DA-732170918097}"/>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CF74840E-7905-E084-393D-ABFCADED317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77F48F69-4DB7-277F-8C38-6E58EA4BE02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09AEA6F-CB5C-954B-2A46-5CD4F6CB1B34}"/>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A1428480-8420-17D1-EEBF-4F5918D77D83}"/>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954A8E5D-C0EE-DB78-DD55-94DD1DAB30E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174381D5-DCE2-B20C-06F8-38C37E86F4B0}"/>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1CDA36B2-CA8A-8678-C42E-6C61EC08FB0D}"/>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505F508F-6B18-FF21-28C8-C2BAB387F0E3}"/>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FB3811C3-B014-30AD-BAFB-D09AE37B82B1}"/>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A54D0CE5-4899-71E3-8AD7-21034E9F0EEC}"/>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0F7CFD9A-52E4-2077-1B73-0C7C7A93D98D}"/>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5CCB6834-3CF2-6601-8560-320B04D6052E}"/>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44505340-3FC5-1222-6483-6248AB2A9F40}"/>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B634AC2F-46DA-012A-C058-2220EAC69D1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02115827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D97D43F0-D67F-39AB-58F2-15E9C702B9AF}"/>
              </a:ext>
            </a:extLst>
          </p:cNvPr>
          <p:cNvGrpSpPr/>
          <p:nvPr/>
        </p:nvGrpSpPr>
        <p:grpSpPr>
          <a:xfrm>
            <a:off x="3588327" y="6820120"/>
            <a:ext cx="2648700" cy="2189111"/>
            <a:chOff x="7499908" y="4900577"/>
            <a:chExt cx="997752" cy="824627"/>
          </a:xfrm>
        </p:grpSpPr>
        <p:grpSp>
          <p:nvGrpSpPr>
            <p:cNvPr id="28" name="Group 27">
              <a:extLst>
                <a:ext uri="{FF2B5EF4-FFF2-40B4-BE49-F238E27FC236}">
                  <a16:creationId xmlns:a16="http://schemas.microsoft.com/office/drawing/2014/main" id="{62E8FD3C-CC31-1AC3-A07F-06AB7AD0EE40}"/>
                </a:ext>
              </a:extLst>
            </p:cNvPr>
            <p:cNvGrpSpPr/>
            <p:nvPr/>
          </p:nvGrpSpPr>
          <p:grpSpPr>
            <a:xfrm>
              <a:off x="7499908" y="4900577"/>
              <a:ext cx="997752" cy="824627"/>
              <a:chOff x="5957706" y="3325646"/>
              <a:chExt cx="2611796" cy="1892062"/>
            </a:xfrm>
            <a:solidFill>
              <a:schemeClr val="accent4"/>
            </a:solidFill>
          </p:grpSpPr>
          <p:sp>
            <p:nvSpPr>
              <p:cNvPr id="32" name="Rectangle: Rounded Corners 31">
                <a:extLst>
                  <a:ext uri="{FF2B5EF4-FFF2-40B4-BE49-F238E27FC236}">
                    <a16:creationId xmlns:a16="http://schemas.microsoft.com/office/drawing/2014/main" id="{78876FF8-90F5-5A52-182A-9C2605FC872F}"/>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33" name="Rectangle: Top Corners Rounded 32">
                <a:extLst>
                  <a:ext uri="{FF2B5EF4-FFF2-40B4-BE49-F238E27FC236}">
                    <a16:creationId xmlns:a16="http://schemas.microsoft.com/office/drawing/2014/main" id="{13C91E8A-B37C-DB3D-234A-1B1072610A6C}"/>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29" name="Group 28">
              <a:extLst>
                <a:ext uri="{FF2B5EF4-FFF2-40B4-BE49-F238E27FC236}">
                  <a16:creationId xmlns:a16="http://schemas.microsoft.com/office/drawing/2014/main" id="{4D6C6A9C-1996-4AF1-A259-B21CB6498E2C}"/>
                </a:ext>
              </a:extLst>
            </p:cNvPr>
            <p:cNvGrpSpPr/>
            <p:nvPr/>
          </p:nvGrpSpPr>
          <p:grpSpPr>
            <a:xfrm>
              <a:off x="7871183" y="5154803"/>
              <a:ext cx="316610" cy="462618"/>
              <a:chOff x="8661923" y="4758813"/>
              <a:chExt cx="825538" cy="1206243"/>
            </a:xfrm>
            <a:solidFill>
              <a:schemeClr val="bg1"/>
            </a:solidFill>
          </p:grpSpPr>
          <p:sp>
            <p:nvSpPr>
              <p:cNvPr id="30" name="Circle: Hollow 29">
                <a:extLst>
                  <a:ext uri="{FF2B5EF4-FFF2-40B4-BE49-F238E27FC236}">
                    <a16:creationId xmlns:a16="http://schemas.microsoft.com/office/drawing/2014/main" id="{E0213E49-3EAA-36A9-5EE4-5AFE50F1CFE8}"/>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31" name="Rectangle: Rounded Corners 30">
                <a:extLst>
                  <a:ext uri="{FF2B5EF4-FFF2-40B4-BE49-F238E27FC236}">
                    <a16:creationId xmlns:a16="http://schemas.microsoft.com/office/drawing/2014/main" id="{85DD7DFB-2936-D4E7-FCDA-E09D09CDEF27}"/>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
        <p:nvSpPr>
          <p:cNvPr id="8" name="TextBox 7">
            <a:extLst>
              <a:ext uri="{FF2B5EF4-FFF2-40B4-BE49-F238E27FC236}">
                <a16:creationId xmlns:a16="http://schemas.microsoft.com/office/drawing/2014/main" id="{81957A19-61B9-D051-FF2B-D465E5CFCFF7}"/>
              </a:ext>
            </a:extLst>
          </p:cNvPr>
          <p:cNvSpPr txBox="1"/>
          <p:nvPr/>
        </p:nvSpPr>
        <p:spPr>
          <a:xfrm>
            <a:off x="982986" y="713169"/>
            <a:ext cx="5267342" cy="5509200"/>
          </a:xfrm>
          <a:prstGeom prst="rect">
            <a:avLst/>
          </a:prstGeom>
          <a:noFill/>
          <a:ln>
            <a:noFill/>
          </a:ln>
        </p:spPr>
        <p:txBody>
          <a:bodyPr wrap="square" rtlCol="0">
            <a:spAutoFit/>
          </a:bodyPr>
          <a:lstStyle/>
          <a:p>
            <a:pPr algn="r" rtl="1"/>
            <a:r>
              <a:rPr lang="en-US" sz="1100" b="1" dirty="0">
                <a:latin typeface="Calibri" panose="020F0502020204030204" pitchFamily="34" charset="0"/>
                <a:cs typeface="Calibri" panose="020F0502020204030204" pitchFamily="34" charset="0"/>
              </a:rPr>
              <a:t>سيناريو الحالة - </a:t>
            </a:r>
            <a:r>
              <a:rPr lang="ar-SA" sz="1100" b="1" dirty="0">
                <a:latin typeface="Calibri" panose="020F0502020204030204" pitchFamily="34" charset="0"/>
                <a:cs typeface="Calibri" panose="020F0502020204030204" pitchFamily="34" charset="0"/>
              </a:rPr>
              <a:t>فريد</a:t>
            </a:r>
            <a:endParaRPr lang="en-US" sz="1100" b="1"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كان فريق إدارة الحالة </a:t>
            </a:r>
            <a:r>
              <a:rPr lang="en-US" sz="1100" dirty="0" err="1">
                <a:latin typeface="Calibri" panose="020F0502020204030204" pitchFamily="34" charset="0"/>
                <a:cs typeface="Calibri" panose="020F0502020204030204" pitchFamily="34" charset="0"/>
              </a:rPr>
              <a:t>يدعم</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منذ أن تم تحديده في الرعاية السكنية بعد </a:t>
            </a:r>
            <a:r>
              <a:rPr lang="en-US" sz="1100" dirty="0" err="1">
                <a:latin typeface="Calibri" panose="020F0502020204030204" pitchFamily="34" charset="0"/>
                <a:cs typeface="Calibri" panose="020F0502020204030204" pitchFamily="34" charset="0"/>
              </a:rPr>
              <a:t>الزلزال</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 و هو</a:t>
            </a:r>
            <a:r>
              <a:rPr lang="en-US" sz="1100" dirty="0">
                <a:latin typeface="Calibri" panose="020F0502020204030204" pitchFamily="34" charset="0"/>
                <a:cs typeface="Calibri" panose="020F0502020204030204" pitchFamily="34" charset="0"/>
              </a:rPr>
              <a:t> طفل غير </a:t>
            </a:r>
            <a:r>
              <a:rPr lang="en-US" sz="1100" dirty="0" err="1">
                <a:latin typeface="Calibri" panose="020F0502020204030204" pitchFamily="34" charset="0"/>
                <a:cs typeface="Calibri" panose="020F0502020204030204" pitchFamily="34" charset="0"/>
              </a:rPr>
              <a:t>مصحوب</a:t>
            </a:r>
            <a:r>
              <a:rPr lang="en-US" sz="1100" dirty="0">
                <a:latin typeface="Calibri" panose="020F0502020204030204" pitchFamily="34" charset="0"/>
                <a:cs typeface="Calibri" panose="020F0502020204030204" pitchFamily="34" charset="0"/>
              </a:rPr>
              <a:t> ، أسفرت إصاباته عن بتر أسفل الركبة. </a:t>
            </a:r>
            <a:r>
              <a:rPr lang="en-US" sz="1100" dirty="0" err="1">
                <a:latin typeface="Calibri" panose="020F0502020204030204" pitchFamily="34" charset="0"/>
                <a:cs typeface="Calibri" panose="020F0502020204030204" pitchFamily="34" charset="0"/>
              </a:rPr>
              <a:t>يبلغ</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الآن من العمر خمس سنوات ونصف ويعيش مع أسرته </a:t>
            </a:r>
            <a:r>
              <a:rPr lang="en-US" sz="1100" dirty="0" err="1">
                <a:latin typeface="Calibri" panose="020F0502020204030204" pitchFamily="34" charset="0"/>
                <a:cs typeface="Calibri" panose="020F0502020204030204" pitchFamily="34" charset="0"/>
              </a:rPr>
              <a:t>الحاضنة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مارغ</a:t>
            </a:r>
            <a:r>
              <a:rPr lang="ar-SA" sz="1100" dirty="0">
                <a:latin typeface="Calibri" panose="020F0502020204030204" pitchFamily="34" charset="0"/>
                <a:cs typeface="Calibri" panose="020F0502020204030204" pitchFamily="34" charset="0"/>
              </a:rPr>
              <a:t>و </a:t>
            </a:r>
            <a:r>
              <a:rPr lang="en-US" sz="1100" dirty="0">
                <a:latin typeface="Calibri" panose="020F0502020204030204" pitchFamily="34" charset="0"/>
                <a:cs typeface="Calibri" panose="020F0502020204030204" pitchFamily="34" charset="0"/>
              </a:rPr>
              <a:t> وزوجها </a:t>
            </a:r>
            <a:r>
              <a:rPr lang="en-US" sz="1100" dirty="0" err="1">
                <a:latin typeface="Calibri" panose="020F0502020204030204" pitchFamily="34" charset="0"/>
                <a:cs typeface="Calibri" panose="020F0502020204030204" pitchFamily="34" charset="0"/>
              </a:rPr>
              <a:t>وابنتهما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ما</a:t>
            </a:r>
            <a:r>
              <a:rPr lang="ar-SA" sz="1100" dirty="0">
                <a:latin typeface="Calibri" panose="020F0502020204030204" pitchFamily="34" charset="0"/>
                <a:cs typeface="Calibri" panose="020F0502020204030204" pitchFamily="34" charset="0"/>
              </a:rPr>
              <a:t>يا</a:t>
            </a:r>
            <a:r>
              <a:rPr lang="en-US" sz="1100" dirty="0">
                <a:latin typeface="Calibri" panose="020F0502020204030204" pitchFamily="34" charset="0"/>
                <a:cs typeface="Calibri" panose="020F0502020204030204" pitchFamily="34" charset="0"/>
              </a:rPr>
              <a:t> البالغة من </a:t>
            </a:r>
            <a:r>
              <a:rPr lang="en-US" sz="1100" dirty="0" err="1">
                <a:latin typeface="Calibri" panose="020F0502020204030204" pitchFamily="34" charset="0"/>
                <a:cs typeface="Calibri" panose="020F0502020204030204" pitchFamily="34" charset="0"/>
              </a:rPr>
              <a:t>العمر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٧ </a:t>
            </a:r>
            <a:r>
              <a:rPr lang="en-US" sz="1100" dirty="0" err="1">
                <a:latin typeface="Calibri" panose="020F0502020204030204" pitchFamily="34" charset="0"/>
                <a:cs typeface="Calibri" panose="020F0502020204030204" pitchFamily="34" charset="0"/>
              </a:rPr>
              <a:t>سنوات</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منذ</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١٨</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شهرًا</a:t>
            </a:r>
            <a:r>
              <a:rPr lang="en-US" sz="1100" dirty="0">
                <a:latin typeface="Calibri" panose="020F0502020204030204" pitchFamily="34" charset="0"/>
                <a:cs typeface="Calibri" panose="020F0502020204030204" pitchFamily="34" charset="0"/>
              </a:rPr>
              <a:t>.</a:t>
            </a:r>
            <a:r>
              <a:rPr lang="ar-SA" sz="1100" dirty="0">
                <a:latin typeface="Calibri" panose="020F0502020204030204" pitchFamily="34" charset="0"/>
                <a:cs typeface="Calibri" panose="020F0502020204030204" pitchFamily="34" charset="0"/>
              </a:rPr>
              <a:t> </a:t>
            </a:r>
            <a:endParaRPr lang="en-US" sz="1100"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قبل أن يذهب للعيش </a:t>
            </a:r>
            <a:r>
              <a:rPr lang="en-US" sz="1100" dirty="0" err="1">
                <a:latin typeface="Calibri" panose="020F0502020204030204" pitchFamily="34" charset="0"/>
                <a:cs typeface="Calibri" panose="020F0502020204030204" pitchFamily="34" charset="0"/>
              </a:rPr>
              <a:t>مع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مقدمي الرعاية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كان</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مزودًا بطرف اصطناعي وعلى الرغم من بعض المشاكل السابقة المتعلقة بالعدوى عندما لم يتمكن من استخدام الطرف الاصطناعي ، إلا أنه يتحرك الآن بشكل جيد نتيجة لإعادة التأهيل. سيظل بحاجة إلى الدعم حتى يصبح بالغًا حيث سيحتاج أثناء النمو إلى تركيب أطراف اصطناعية جديدة منتظمة </a:t>
            </a:r>
            <a:r>
              <a:rPr lang="en-US" sz="1100" dirty="0" err="1">
                <a:latin typeface="Calibri" panose="020F0502020204030204" pitchFamily="34" charset="0"/>
                <a:cs typeface="Calibri" panose="020F0502020204030204" pitchFamily="34" charset="0"/>
              </a:rPr>
              <a:t>ولدى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مارغ</a:t>
            </a:r>
            <a:r>
              <a:rPr lang="ar-SA" sz="1100" dirty="0">
                <a:latin typeface="Calibri" panose="020F0502020204030204" pitchFamily="34" charset="0"/>
                <a:cs typeface="Calibri" panose="020F0502020204030204" pitchFamily="34" charset="0"/>
              </a:rPr>
              <a:t>و</a:t>
            </a:r>
            <a:r>
              <a:rPr lang="en-US" sz="1100" dirty="0">
                <a:latin typeface="Calibri" panose="020F0502020204030204" pitchFamily="34" charset="0"/>
                <a:cs typeface="Calibri" panose="020F0502020204030204" pitchFamily="34" charset="0"/>
              </a:rPr>
              <a:t> بعض المخاوف بشأن الوصول إلى هذا الدعم في المستقبل.</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دعم الصحة النفسية والدعم النفسي </a:t>
            </a:r>
            <a:r>
              <a:rPr lang="en-US" sz="1100" dirty="0" err="1">
                <a:latin typeface="Calibri" panose="020F0502020204030204" pitchFamily="34" charset="0"/>
                <a:cs typeface="Calibri" panose="020F0502020204030204" pitchFamily="34" charset="0"/>
              </a:rPr>
              <a:t>الاجتماعي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والدعم الأبوي الإيجابي لمقدمي </a:t>
            </a:r>
            <a:r>
              <a:rPr lang="en-US" sz="1100" dirty="0" err="1">
                <a:latin typeface="Calibri" panose="020F0502020204030204" pitchFamily="34" charset="0"/>
                <a:cs typeface="Calibri" panose="020F0502020204030204" pitchFamily="34" charset="0"/>
              </a:rPr>
              <a:t>الرعاية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من الأسرة الحاضنة</a:t>
            </a:r>
            <a:r>
              <a:rPr lang="en-US" sz="1100" dirty="0">
                <a:latin typeface="Calibri" panose="020F0502020204030204" pitchFamily="34" charset="0"/>
                <a:cs typeface="Calibri" panose="020F0502020204030204" pitchFamily="34" charset="0"/>
              </a:rPr>
              <a:t> ، </a:t>
            </a:r>
            <a:r>
              <a:rPr lang="en-US" sz="1100" dirty="0" err="1">
                <a:latin typeface="Calibri" panose="020F0502020204030204" pitchFamily="34" charset="0"/>
                <a:cs typeface="Calibri" panose="020F0502020204030204" pitchFamily="34" charset="0"/>
              </a:rPr>
              <a:t>أصبح</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أكثر هدوءًا ولديه نوبات غضب عرضية فقط يستطيع مقدمو الرعاية الاستجابة لها بشكل إيجابي. كما تم تحسين الظروف المعيشية بشكل كبير وقام فريق المأوى بإصلاح السقف المتسرب.</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تم تحديد </a:t>
            </a:r>
            <a:r>
              <a:rPr lang="en-US" sz="1100" dirty="0" err="1">
                <a:latin typeface="Calibri" panose="020F0502020204030204" pitchFamily="34" charset="0"/>
                <a:cs typeface="Calibri" panose="020F0502020204030204" pitchFamily="34" charset="0"/>
              </a:rPr>
              <a:t>موقع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الخالة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a:t>
            </a:r>
            <a:r>
              <a:rPr lang="ar-SA" sz="1100" dirty="0">
                <a:latin typeface="Calibri" panose="020F0502020204030204" pitchFamily="34" charset="0"/>
                <a:cs typeface="Calibri" panose="020F0502020204030204" pitchFamily="34" charset="0"/>
              </a:rPr>
              <a:t>ال</a:t>
            </a:r>
            <a:r>
              <a:rPr lang="en-US" sz="1100" dirty="0" err="1">
                <a:latin typeface="Calibri" panose="020F0502020204030204" pitchFamily="34" charset="0"/>
                <a:cs typeface="Calibri" panose="020F0502020204030204" pitchFamily="34" charset="0"/>
              </a:rPr>
              <a:t>خال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في</a:t>
            </a:r>
            <a:r>
              <a:rPr lang="en-US" sz="1100" dirty="0">
                <a:latin typeface="Calibri" panose="020F0502020204030204" pitchFamily="34" charset="0"/>
                <a:cs typeface="Calibri" panose="020F0502020204030204" pitchFamily="34" charset="0"/>
              </a:rPr>
              <a:t> منطقة ريفية خارج المدينة. لقد </a:t>
            </a:r>
            <a:r>
              <a:rPr lang="en-US" sz="1100" dirty="0" err="1">
                <a:latin typeface="Calibri" panose="020F0502020204030204" pitchFamily="34" charset="0"/>
                <a:cs typeface="Calibri" panose="020F0502020204030204" pitchFamily="34" charset="0"/>
              </a:rPr>
              <a:t>زاروا</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في</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أسرته الحاضنة </a:t>
            </a:r>
            <a:r>
              <a:rPr lang="en-US" sz="1100" dirty="0" err="1">
                <a:latin typeface="Calibri" panose="020F0502020204030204" pitchFamily="34" charset="0"/>
                <a:cs typeface="Calibri" panose="020F0502020204030204" pitchFamily="34" charset="0"/>
              </a:rPr>
              <a:t>عدة</a:t>
            </a:r>
            <a:r>
              <a:rPr lang="en-US" sz="1100" dirty="0">
                <a:latin typeface="Calibri" panose="020F0502020204030204" pitchFamily="34" charset="0"/>
                <a:cs typeface="Calibri" panose="020F0502020204030204" pitchFamily="34" charset="0"/>
              </a:rPr>
              <a:t> مرات </a:t>
            </a:r>
            <a:r>
              <a:rPr lang="en-US" sz="1100" dirty="0" err="1">
                <a:latin typeface="Calibri" panose="020F0502020204030204" pitchFamily="34" charset="0"/>
                <a:cs typeface="Calibri" panose="020F0502020204030204" pitchFamily="34" charset="0"/>
              </a:rPr>
              <a:t>لكنهم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a:t>
            </a:r>
            <a:r>
              <a:rPr lang="ar-SA" sz="1100" dirty="0">
                <a:latin typeface="Calibri" panose="020F0502020204030204" pitchFamily="34" charset="0"/>
                <a:cs typeface="Calibri" panose="020F0502020204030204" pitchFamily="34" charset="0"/>
              </a:rPr>
              <a:t>عانون</a:t>
            </a:r>
            <a:r>
              <a:rPr lang="en-US" sz="1100" dirty="0">
                <a:latin typeface="Calibri" panose="020F0502020204030204" pitchFamily="34" charset="0"/>
                <a:cs typeface="Calibri" panose="020F0502020204030204" pitchFamily="34" charset="0"/>
              </a:rPr>
              <a:t> بالفعل لرعاية أسرتهم الكبيرة والعيش بعيدًا عن مدرستهم المحلية والخدمات الأخرى. إنهم يرغبون في الحفاظ على اتصال منتظم </a:t>
            </a:r>
            <a:r>
              <a:rPr lang="en-US" sz="1100" dirty="0" err="1">
                <a:latin typeface="Calibri" panose="020F0502020204030204" pitchFamily="34" charset="0"/>
                <a:cs typeface="Calibri" panose="020F0502020204030204" pitchFamily="34" charset="0"/>
              </a:rPr>
              <a:t>مع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 لكنهم يشعرون أنه أفضل حالًا مع مقدمي </a:t>
            </a:r>
            <a:r>
              <a:rPr lang="en-US" sz="1100" dirty="0" err="1">
                <a:latin typeface="Calibri" panose="020F0502020204030204" pitchFamily="34" charset="0"/>
                <a:cs typeface="Calibri" panose="020F0502020204030204" pitchFamily="34" charset="0"/>
              </a:rPr>
              <a:t>الرعاية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في الأسرة الحاضنة</a:t>
            </a:r>
            <a:r>
              <a:rPr lang="en-US" sz="1100" dirty="0">
                <a:latin typeface="Calibri" panose="020F0502020204030204" pitchFamily="34" charset="0"/>
                <a:cs typeface="Calibri" panose="020F0502020204030204" pitchFamily="34" charset="0"/>
              </a:rPr>
              <a:t> الذين سيكونون أيضًا سعداء </a:t>
            </a:r>
            <a:r>
              <a:rPr lang="en-US" sz="1100" dirty="0" err="1">
                <a:latin typeface="Calibri" panose="020F0502020204030204" pitchFamily="34" charset="0"/>
                <a:cs typeface="Calibri" panose="020F0502020204030204" pitchFamily="34" charset="0"/>
              </a:rPr>
              <a:t>بمواصلة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رعاي</a:t>
            </a:r>
            <a:r>
              <a:rPr lang="ar-SA" sz="1100" dirty="0">
                <a:latin typeface="Calibri" panose="020F0502020204030204" pitchFamily="34" charset="0"/>
                <a:cs typeface="Calibri" panose="020F0502020204030204" pitchFamily="34" charset="0"/>
              </a:rPr>
              <a:t>ته </a:t>
            </a:r>
            <a:r>
              <a:rPr lang="en-US" sz="1100" dirty="0" err="1">
                <a:latin typeface="Calibri" panose="020F0502020204030204" pitchFamily="34" charset="0"/>
                <a:cs typeface="Calibri" panose="020F0502020204030204" pitchFamily="34" charset="0"/>
              </a:rPr>
              <a:t>على</a:t>
            </a:r>
            <a:r>
              <a:rPr lang="en-US" sz="1100" dirty="0">
                <a:latin typeface="Calibri" panose="020F0502020204030204" pitchFamily="34" charset="0"/>
                <a:cs typeface="Calibri" panose="020F0502020204030204" pitchFamily="34" charset="0"/>
              </a:rPr>
              <a:t> المدى الطويل. الآن مر وقت طويل منذ وقوع الزلزال ، يُفترض أن </a:t>
            </a:r>
            <a:r>
              <a:rPr lang="en-US" sz="1100" dirty="0" err="1">
                <a:latin typeface="Calibri" panose="020F0502020204030204" pitchFamily="34" charset="0"/>
                <a:cs typeface="Calibri" panose="020F0502020204030204" pitchFamily="34" charset="0"/>
              </a:rPr>
              <a:t>والدي</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لم ينجيا على الرغم من عدم وجود </a:t>
            </a:r>
            <a:r>
              <a:rPr lang="en-US" sz="1100" dirty="0" err="1">
                <a:latin typeface="Calibri" panose="020F0502020204030204" pitchFamily="34" charset="0"/>
                <a:cs typeface="Calibri" panose="020F0502020204030204" pitchFamily="34" charset="0"/>
              </a:rPr>
              <a:t>تأكيد</a:t>
            </a:r>
            <a:r>
              <a:rPr lang="en-US" sz="1100" dirty="0">
                <a:latin typeface="Calibri" panose="020F0502020204030204" pitchFamily="34" charset="0"/>
                <a:cs typeface="Calibri" panose="020F0502020204030204" pitchFamily="34" charset="0"/>
              </a:rPr>
              <a:t>.</a:t>
            </a:r>
            <a:endParaRPr lang="ar-SA" sz="1100"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لم يكن من الممكن العثور على مجموعة محلية تمثل الأشخاص </a:t>
            </a:r>
            <a:r>
              <a:rPr lang="en-US" sz="1100" dirty="0" err="1">
                <a:latin typeface="Calibri" panose="020F0502020204030204" pitchFamily="34" charset="0"/>
                <a:cs typeface="Calibri" panose="020F0502020204030204" pitchFamily="34" charset="0"/>
              </a:rPr>
              <a:t>ذوي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الإ</a:t>
            </a:r>
            <a:r>
              <a:rPr lang="ar-SA" sz="1100" dirty="0" err="1">
                <a:latin typeface="Calibri" panose="020F0502020204030204" pitchFamily="34" charset="0"/>
                <a:cs typeface="Calibri" panose="020F0502020204030204" pitchFamily="34" charset="0"/>
              </a:rPr>
              <a:t>حتياجات</a:t>
            </a:r>
            <a:r>
              <a:rPr lang="ar-SA" sz="1100" dirty="0">
                <a:latin typeface="Calibri" panose="020F0502020204030204" pitchFamily="34" charset="0"/>
                <a:cs typeface="Calibri" panose="020F0502020204030204" pitchFamily="34" charset="0"/>
              </a:rPr>
              <a:t> الخاصة</a:t>
            </a:r>
            <a:r>
              <a:rPr lang="en-US" sz="1100" dirty="0">
                <a:latin typeface="Calibri" panose="020F0502020204030204" pitchFamily="34" charset="0"/>
                <a:cs typeface="Calibri" panose="020F0502020204030204" pitchFamily="34" charset="0"/>
              </a:rPr>
              <a:t> ولكن الأسرة على اتصال بهيئة وطنية تقدم الدعم عبر </a:t>
            </a:r>
            <a:r>
              <a:rPr lang="en-US" sz="1100" dirty="0" err="1">
                <a:latin typeface="Calibri" panose="020F0502020204030204" pitchFamily="34" charset="0"/>
                <a:cs typeface="Calibri" panose="020F0502020204030204" pitchFamily="34" charset="0"/>
              </a:rPr>
              <a:t>مكالمات</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تطبيق</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الواتساب </a:t>
            </a:r>
            <a:r>
              <a:rPr lang="en-US" sz="1100" dirty="0" err="1">
                <a:latin typeface="Calibri" panose="020F0502020204030204" pitchFamily="34" charset="0"/>
                <a:cs typeface="Calibri" panose="020F0502020204030204" pitchFamily="34" charset="0"/>
              </a:rPr>
              <a:t>ومن</a:t>
            </a:r>
            <a:r>
              <a:rPr lang="en-US" sz="1100" dirty="0">
                <a:latin typeface="Calibri" panose="020F0502020204030204" pitchFamily="34" charset="0"/>
                <a:cs typeface="Calibri" panose="020F0502020204030204" pitchFamily="34" charset="0"/>
              </a:rPr>
              <a:t> خلال هذه المجموعة </a:t>
            </a:r>
            <a:r>
              <a:rPr lang="en-US" sz="1100" dirty="0" err="1">
                <a:latin typeface="Calibri" panose="020F0502020204030204" pitchFamily="34" charset="0"/>
                <a:cs typeface="Calibri" panose="020F0502020204030204" pitchFamily="34" charset="0"/>
              </a:rPr>
              <a:t>أقامت</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مار</a:t>
            </a:r>
            <a:r>
              <a:rPr lang="ar-SA" sz="1100" dirty="0">
                <a:latin typeface="Calibri" panose="020F0502020204030204" pitchFamily="34" charset="0"/>
                <a:cs typeface="Calibri" panose="020F0502020204030204" pitchFamily="34" charset="0"/>
              </a:rPr>
              <a:t>غو</a:t>
            </a:r>
            <a:r>
              <a:rPr lang="en-US" sz="1100" dirty="0">
                <a:latin typeface="Calibri" panose="020F0502020204030204" pitchFamily="34" charset="0"/>
                <a:cs typeface="Calibri" panose="020F0502020204030204" pitchFamily="34" charset="0"/>
              </a:rPr>
              <a:t> اتصالات مع العائلات المحلية الأخرى التي ترعى الأطفال المصابين في الزلزال.</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تبلغ الأسرة الحاضنة عن </a:t>
            </a:r>
            <a:r>
              <a:rPr lang="en-US" sz="1100" dirty="0" err="1">
                <a:latin typeface="Calibri" panose="020F0502020204030204" pitchFamily="34" charset="0"/>
                <a:cs typeface="Calibri" panose="020F0502020204030204" pitchFamily="34" charset="0"/>
              </a:rPr>
              <a:t>رضاها</a:t>
            </a:r>
            <a:r>
              <a:rPr lang="en-US" sz="1100" dirty="0">
                <a:latin typeface="Calibri" panose="020F0502020204030204" pitchFamily="34" charset="0"/>
                <a:cs typeface="Calibri" panose="020F0502020204030204" pitchFamily="34" charset="0"/>
              </a:rPr>
              <a:t> </a:t>
            </a:r>
            <a:r>
              <a:rPr lang="ar-SA" sz="1100" dirty="0" err="1">
                <a:latin typeface="Calibri" panose="020F0502020204030204" pitchFamily="34" charset="0"/>
                <a:cs typeface="Calibri" panose="020F0502020204030204" pitchFamily="34" charset="0"/>
              </a:rPr>
              <a:t>لل</a:t>
            </a:r>
            <a:r>
              <a:rPr lang="en-US" sz="1100" dirty="0" err="1">
                <a:latin typeface="Calibri" panose="020F0502020204030204" pitchFamily="34" charset="0"/>
                <a:cs typeface="Calibri" panose="020F0502020204030204" pitchFamily="34" charset="0"/>
              </a:rPr>
              <a:t>دعم</a:t>
            </a:r>
            <a:r>
              <a:rPr lang="en-US" sz="1100" dirty="0">
                <a:latin typeface="Calibri" panose="020F0502020204030204" pitchFamily="34" charset="0"/>
                <a:cs typeface="Calibri" panose="020F0502020204030204" pitchFamily="34" charset="0"/>
              </a:rPr>
              <a:t> الذي تلقوه وتشعر أن الأمور تسير على ما يرام. </a:t>
            </a:r>
            <a:r>
              <a:rPr lang="en-US" sz="1100" dirty="0" err="1">
                <a:latin typeface="Calibri" panose="020F0502020204030204" pitchFamily="34" charset="0"/>
                <a:cs typeface="Calibri" panose="020F0502020204030204" pitchFamily="34" charset="0"/>
              </a:rPr>
              <a:t>استقر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وله علاقة </a:t>
            </a:r>
            <a:r>
              <a:rPr lang="en-US" sz="1100" dirty="0" err="1">
                <a:latin typeface="Calibri" panose="020F0502020204030204" pitchFamily="34" charset="0"/>
                <a:cs typeface="Calibri" panose="020F0502020204030204" pitchFamily="34" charset="0"/>
              </a:rPr>
              <a:t>جيدة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بمقدمي الرعاية </a:t>
            </a:r>
            <a:r>
              <a:rPr lang="en-US" sz="1100" dirty="0" err="1">
                <a:latin typeface="Calibri" panose="020F0502020204030204" pitchFamily="34" charset="0"/>
                <a:cs typeface="Calibri" panose="020F0502020204030204" pitchFamily="34" charset="0"/>
              </a:rPr>
              <a:t>وأخته</a:t>
            </a:r>
            <a:r>
              <a:rPr lang="ar-SA" sz="1100" dirty="0">
                <a:latin typeface="Calibri" panose="020F0502020204030204" pitchFamily="34" charset="0"/>
                <a:cs typeface="Calibri" panose="020F0502020204030204" pitchFamily="34" charset="0"/>
              </a:rPr>
              <a:t> من الاسرة الحاضنة</a:t>
            </a:r>
            <a:r>
              <a:rPr lang="en-US" sz="1100" dirty="0">
                <a:latin typeface="Calibri" panose="020F0502020204030204" pitchFamily="34" charset="0"/>
                <a:cs typeface="Calibri" panose="020F0502020204030204" pitchFamily="34" charset="0"/>
              </a:rPr>
              <a:t> (التي يشير إليها على أنها أخته) ويبدو أن هناك ارتباطًا قويًا من كلا الجانبين. </a:t>
            </a:r>
            <a:r>
              <a:rPr lang="en-US" sz="1100" dirty="0" err="1">
                <a:latin typeface="Calibri" panose="020F0502020204030204" pitchFamily="34" charset="0"/>
                <a:cs typeface="Calibri" panose="020F0502020204030204" pitchFamily="34" charset="0"/>
              </a:rPr>
              <a:t>يستمتع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فريد</a:t>
            </a:r>
            <a:r>
              <a:rPr lang="en-US" sz="1100" dirty="0">
                <a:latin typeface="Calibri" panose="020F0502020204030204" pitchFamily="34" charset="0"/>
                <a:cs typeface="Calibri" panose="020F0502020204030204" pitchFamily="34" charset="0"/>
              </a:rPr>
              <a:t> بالذهاب إلى المدرسة وكانت المدرسة داعمة له في مساعدته على الوصول إلى الأنشطة. لا يزال هدفًا للتنمر والمضايقة من حين لآخر ولكن يبدو أنه يجد هذا أسهل في التعامل معه وقد كون صداقات. بينما كان يستمتع برؤية خالته وعمه ، فقد أعرب عن رغبته في البقاء مع مقدمي </a:t>
            </a:r>
            <a:r>
              <a:rPr lang="en-US" sz="1100" dirty="0" err="1">
                <a:latin typeface="Calibri" panose="020F0502020204030204" pitchFamily="34" charset="0"/>
                <a:cs typeface="Calibri" panose="020F0502020204030204" pitchFamily="34" charset="0"/>
              </a:rPr>
              <a:t>الرعاية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ويبدو</a:t>
            </a:r>
            <a:r>
              <a:rPr lang="en-US" sz="1100" dirty="0">
                <a:latin typeface="Calibri" panose="020F0502020204030204" pitchFamily="34" charset="0"/>
                <a:cs typeface="Calibri" panose="020F0502020204030204" pitchFamily="34" charset="0"/>
              </a:rPr>
              <a:t> أنه يعتبر هذا منزله.</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قام أخصائي الحالة بتقليل وتيرة الزيارات.</a:t>
            </a:r>
          </a:p>
        </p:txBody>
      </p:sp>
      <p:sp>
        <p:nvSpPr>
          <p:cNvPr id="4" name="Hexagon 3">
            <a:extLst>
              <a:ext uri="{FF2B5EF4-FFF2-40B4-BE49-F238E27FC236}">
                <a16:creationId xmlns:a16="http://schemas.microsoft.com/office/drawing/2014/main" id="{AA6EC2F9-C975-E357-DBD5-4429EF26653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F407BBC-87FB-98AD-054E-CBF433559A5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2437B303-98C9-A55F-CCD3-EDE0B9850D06}"/>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AFD7E57-6A2F-2B2A-D620-589218BBC928}"/>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512E0C8B-5DBA-7203-28E5-F60E9B5D6FD7}"/>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42A4D7D7-0C56-4147-A55A-48CC508B962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21CC85C7-68E3-D396-775C-3D63CAF6464D}"/>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A176946B-232F-DFA1-BB88-27CB79F9023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3F118CBB-89E5-0D50-0C20-4E7D8E43CFC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01DBA619-0E8C-E9C6-27EB-4675AA9BF6A4}"/>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A9619DB3-F177-8223-D420-505E0D7C3E9D}"/>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1C91701C-49A3-DA24-20E4-DAE2C5DDEC48}"/>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A8B5FC3D-5E69-0121-A2DC-1A2D3164B109}"/>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6D022F2-A499-15C3-5700-DFF88CA34337}"/>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DF3DA6E8-AA28-D02B-88FA-43B7D5C78DDE}"/>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8DBA9267-40D1-4B7F-E613-D126769849DF}"/>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E18DB8BD-B871-01A0-D701-1FE2FA369C66}"/>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C310F9FB-D920-E4E0-47AA-37241562CDC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412069678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1957A19-61B9-D051-FF2B-D465E5CFCFF7}"/>
              </a:ext>
            </a:extLst>
          </p:cNvPr>
          <p:cNvSpPr txBox="1"/>
          <p:nvPr/>
        </p:nvSpPr>
        <p:spPr>
          <a:xfrm>
            <a:off x="982986" y="713169"/>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هناك حاجة </a:t>
            </a:r>
            <a:r>
              <a:rPr lang="en-US" sz="1100" dirty="0" err="1">
                <a:latin typeface="Calibri" panose="020F0502020204030204" pitchFamily="34" charset="0"/>
                <a:cs typeface="Calibri" panose="020F0502020204030204" pitchFamily="34" charset="0"/>
              </a:rPr>
              <a:t>مستمرة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لل</a:t>
            </a:r>
            <a:r>
              <a:rPr lang="ar-SA" sz="1100" dirty="0">
                <a:latin typeface="Calibri" panose="020F0502020204030204" pitchFamily="34" charset="0"/>
                <a:cs typeface="Calibri" panose="020F0502020204030204" pitchFamily="34" charset="0"/>
              </a:rPr>
              <a:t>مراقبة</a:t>
            </a:r>
            <a:r>
              <a:rPr lang="en-US" sz="1100" dirty="0">
                <a:latin typeface="Calibri" panose="020F0502020204030204" pitchFamily="34" charset="0"/>
                <a:cs typeface="Calibri" panose="020F0502020204030204" pitchFamily="34" charset="0"/>
              </a:rPr>
              <a:t> والدعم؟ اشرح اجابتك</a:t>
            </a:r>
          </a:p>
        </p:txBody>
      </p:sp>
      <p:sp>
        <p:nvSpPr>
          <p:cNvPr id="9" name="Rectangle 8">
            <a:extLst>
              <a:ext uri="{FF2B5EF4-FFF2-40B4-BE49-F238E27FC236}">
                <a16:creationId xmlns:a16="http://schemas.microsoft.com/office/drawing/2014/main" id="{6AD9B8B9-BA10-9836-E29A-D97BE49A02BE}"/>
              </a:ext>
            </a:extLst>
          </p:cNvPr>
          <p:cNvSpPr/>
          <p:nvPr/>
        </p:nvSpPr>
        <p:spPr>
          <a:xfrm>
            <a:off x="996287" y="1107130"/>
            <a:ext cx="5254041" cy="192817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2" name="TextBox 1">
            <a:extLst>
              <a:ext uri="{FF2B5EF4-FFF2-40B4-BE49-F238E27FC236}">
                <a16:creationId xmlns:a16="http://schemas.microsoft.com/office/drawing/2014/main" id="{5F27CFC6-A406-377D-E630-3BAD1A1F9D4C}"/>
              </a:ext>
            </a:extLst>
          </p:cNvPr>
          <p:cNvSpPr txBox="1"/>
          <p:nvPr/>
        </p:nvSpPr>
        <p:spPr>
          <a:xfrm>
            <a:off x="982986" y="3336597"/>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لا تزال هناك مخاطر و / </a:t>
            </a:r>
            <a:r>
              <a:rPr lang="en-US" sz="1100" dirty="0" err="1">
                <a:latin typeface="Calibri" panose="020F0502020204030204" pitchFamily="34" charset="0"/>
                <a:cs typeface="Calibri" panose="020F0502020204030204" pitchFamily="34" charset="0"/>
              </a:rPr>
              <a:t>أو</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احتياجات</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غير </a:t>
            </a:r>
            <a:r>
              <a:rPr lang="ar-SA" sz="1100" dirty="0" err="1">
                <a:latin typeface="Calibri" panose="020F0502020204030204" pitchFamily="34" charset="0"/>
                <a:cs typeface="Calibri" panose="020F0502020204030204" pitchFamily="34" charset="0"/>
              </a:rPr>
              <a:t>ملباة</a:t>
            </a:r>
            <a:r>
              <a:rPr lang="en-US" sz="1100" dirty="0">
                <a:latin typeface="Calibri" panose="020F0502020204030204" pitchFamily="34" charset="0"/>
                <a:cs typeface="Calibri" panose="020F0502020204030204" pitchFamily="34" charset="0"/>
              </a:rPr>
              <a:t>؟ اشرح إجابتك والإجراءات التي يمكن اتخاذها</a:t>
            </a:r>
          </a:p>
        </p:txBody>
      </p:sp>
      <p:sp>
        <p:nvSpPr>
          <p:cNvPr id="5" name="Rectangle 4">
            <a:extLst>
              <a:ext uri="{FF2B5EF4-FFF2-40B4-BE49-F238E27FC236}">
                <a16:creationId xmlns:a16="http://schemas.microsoft.com/office/drawing/2014/main" id="{3EF064F3-66CB-7145-BB4C-C6EE5DC332B1}"/>
              </a:ext>
            </a:extLst>
          </p:cNvPr>
          <p:cNvSpPr/>
          <p:nvPr/>
        </p:nvSpPr>
        <p:spPr>
          <a:xfrm>
            <a:off x="996287" y="3899504"/>
            <a:ext cx="5254041" cy="192817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6" name="TextBox 5">
            <a:extLst>
              <a:ext uri="{FF2B5EF4-FFF2-40B4-BE49-F238E27FC236}">
                <a16:creationId xmlns:a16="http://schemas.microsoft.com/office/drawing/2014/main" id="{9F7BADA7-6518-21CE-B2A6-CA7C158BCA46}"/>
              </a:ext>
            </a:extLst>
          </p:cNvPr>
          <p:cNvSpPr txBox="1"/>
          <p:nvPr/>
        </p:nvSpPr>
        <p:spPr>
          <a:xfrm>
            <a:off x="982986" y="6129302"/>
            <a:ext cx="5267342" cy="261610"/>
          </a:xfrm>
          <a:prstGeom prst="rect">
            <a:avLst/>
          </a:prstGeom>
          <a:noFill/>
          <a:ln>
            <a:noFill/>
          </a:ln>
        </p:spPr>
        <p:txBody>
          <a:bodyPr wrap="square" rtlCol="0">
            <a:spAutoFit/>
          </a:bodyPr>
          <a:lstStyle/>
          <a:p>
            <a:pPr algn="r" rtl="1"/>
            <a:r>
              <a:rPr lang="en-US" sz="1100" dirty="0" err="1">
                <a:latin typeface="Calibri" panose="020F0502020204030204" pitchFamily="34" charset="0"/>
                <a:cs typeface="Calibri" panose="020F0502020204030204" pitchFamily="34" charset="0"/>
              </a:rPr>
              <a:t>هل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a:t>
            </a:r>
            <a:r>
              <a:rPr lang="ar-SA" sz="1100" dirty="0">
                <a:latin typeface="Calibri" panose="020F0502020204030204" pitchFamily="34" charset="0"/>
                <a:cs typeface="Calibri" panose="020F0502020204030204" pitchFamily="34" charset="0"/>
              </a:rPr>
              <a:t>وصي </a:t>
            </a:r>
            <a:r>
              <a:rPr lang="en-US" sz="1100" dirty="0" err="1">
                <a:latin typeface="Calibri" panose="020F0502020204030204" pitchFamily="34" charset="0"/>
                <a:cs typeface="Calibri" panose="020F0502020204030204" pitchFamily="34" charset="0"/>
              </a:rPr>
              <a:t>بإغلاق</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هذه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حالة</a:t>
            </a:r>
            <a:r>
              <a:rPr lang="en-US" sz="1100" dirty="0">
                <a:latin typeface="Calibri" panose="020F0502020204030204" pitchFamily="34" charset="0"/>
                <a:cs typeface="Calibri" panose="020F0502020204030204" pitchFamily="34" charset="0"/>
              </a:rPr>
              <a:t>؟</a:t>
            </a:r>
          </a:p>
        </p:txBody>
      </p:sp>
      <p:sp>
        <p:nvSpPr>
          <p:cNvPr id="7" name="Rectangle 6">
            <a:extLst>
              <a:ext uri="{FF2B5EF4-FFF2-40B4-BE49-F238E27FC236}">
                <a16:creationId xmlns:a16="http://schemas.microsoft.com/office/drawing/2014/main" id="{FBDC18FA-BD0D-8FE8-E5A0-87694772466B}"/>
              </a:ext>
            </a:extLst>
          </p:cNvPr>
          <p:cNvSpPr/>
          <p:nvPr/>
        </p:nvSpPr>
        <p:spPr>
          <a:xfrm>
            <a:off x="996287" y="6523263"/>
            <a:ext cx="5254041" cy="192817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3" name="Hexagon 2">
            <a:extLst>
              <a:ext uri="{FF2B5EF4-FFF2-40B4-BE49-F238E27FC236}">
                <a16:creationId xmlns:a16="http://schemas.microsoft.com/office/drawing/2014/main" id="{E69EE872-4AC1-1DCE-0040-D21D5E80D82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5657E1F1-6329-C457-AAB5-D90FFAC8B79C}"/>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789A45CF-C6DD-1FD1-4B81-3E83C6F9C9E2}"/>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A03211A-D40E-871F-1F7D-5DBB35403F7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4A255B65-1307-4316-D79A-AF4BB113843A}"/>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5F65B944-119E-1277-B341-56266D226BEA}"/>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5FCF0CD5-CC13-86F5-7B96-7BEA1ADD5148}"/>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EC6254A-B0DA-8997-15A1-9DC3667CF7A0}"/>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BF711F7-1EE4-4308-162D-22A3C7A45CBA}"/>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06942B52-05B1-07A1-0C43-57F6B607CF68}"/>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9D33F84B-B392-07AF-3C6E-0F688F0BE921}"/>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81378AC-DB9F-C3AB-3975-19677352A138}"/>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BB4809C-EA35-9C9D-F34B-EAF8354F2E84}"/>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B12139E3-30DC-52EF-DF1C-D62C53B21FA3}"/>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86B2AAA2-DFEE-25D9-2DBF-9EA96B6454A2}"/>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A7D7A90E-7B03-5599-8DB8-3E2789BEBF69}"/>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F9D7B3E6-6923-5C7C-720A-0325AA87810C}"/>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61F4088F-393B-202A-5E74-74C1406EFF3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70498640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181245"/>
            <a:ext cx="4637303" cy="45457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يتبع إغلاق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الحالة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ـ</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لأطفال المنفصلين و غير المصح</a:t>
            </a:r>
            <a:r>
              <a:rPr lang="ar-SA" sz="1100" dirty="0">
                <a:solidFill>
                  <a:srgbClr val="000000"/>
                </a:solidFill>
                <a:latin typeface="Calibri" panose="020F0502020204030204" pitchFamily="34" charset="0"/>
                <a:ea typeface="Arial"/>
                <a:cs typeface="Calibri" panose="020F0502020204030204" pitchFamily="34" charset="0"/>
                <a:sym typeface="Arial"/>
              </a:rPr>
              <a:t>وبين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نفس</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مبادئ إدارة الحالة العامة وقد يركز على جوانب (إعادة)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اندماج</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بعد لم شمل الأسرة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أو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إيداع </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رعاية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بديلة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طويلة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مد</a:t>
            </a: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2576408"/>
            <a:ext cx="5254042" cy="6272623"/>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2053141"/>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ar-SA" sz="1600" b="1" spc="300" dirty="0">
                <a:latin typeface="Calibri" panose="020F0502020204030204" pitchFamily="34" charset="0"/>
                <a:cs typeface="Calibri" panose="020F0502020204030204" pitchFamily="34" charset="0"/>
              </a:rPr>
              <a:t> 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86F9BD82-CD07-B5F4-9862-77FF86ACE18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322D2FF5-AD85-7BEE-12CD-4947C9DB9A0A}"/>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247308DC-F947-06E5-9643-6C11600F93A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83DAE3A-5F6B-BF91-1071-84D2A72784C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B84889E3-9C98-1BE4-A657-A8DC1258F17E}"/>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C7DF71D3-D955-3C34-7D9E-7AD82B4707D9}"/>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393E3A00-4EF5-749F-93D2-CF16044B4B07}"/>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3A4A557E-9092-0C51-8705-84E33AF9BA37}"/>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30F68F3-9E4B-6DFD-E182-6A049C8FA720}"/>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7952E6E-D0B8-0388-9FCE-8311379817F5}"/>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C578FE6-2C45-DAD3-FE64-A4E19A7454F7}"/>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1F40CACE-E3BC-96F0-4690-789DA03CDE34}"/>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ED7658C-B555-E508-04D8-A2D5AA3A88F0}"/>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02211D82-47DA-771D-B565-B79DF9DFEC2A}"/>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BB218113-48A4-04DA-13EE-90BE27A83405}"/>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0B243597-E87A-C41E-DF20-AA1D4043E9E0}"/>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422E1747-1F3C-CE22-B614-E1CE2ECA7F14}"/>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EEC2F711-2FD6-58D5-5D12-2CF340F35C4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14912031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58" name="Hexagon 57">
            <a:extLst>
              <a:ext uri="{FF2B5EF4-FFF2-40B4-BE49-F238E27FC236}">
                <a16:creationId xmlns:a16="http://schemas.microsoft.com/office/drawing/2014/main" id="{FF0906B9-2570-B9BE-91CB-1FFFC58C17EC}"/>
              </a:ext>
            </a:extLst>
          </p:cNvPr>
          <p:cNvSpPr/>
          <p:nvPr/>
        </p:nvSpPr>
        <p:spPr>
          <a:xfrm rot="1782986">
            <a:off x="-1205059" y="5394326"/>
            <a:ext cx="4036947" cy="3480126"/>
          </a:xfrm>
          <a:prstGeom prst="hexagon">
            <a:avLst>
              <a:gd name="adj" fmla="val 28965"/>
              <a:gd name="vf" fmla="val 115470"/>
            </a:avLst>
          </a:prstGeom>
          <a:solidFill>
            <a:schemeClr val="accent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7" name="Hexagon 56">
            <a:extLst>
              <a:ext uri="{FF2B5EF4-FFF2-40B4-BE49-F238E27FC236}">
                <a16:creationId xmlns:a16="http://schemas.microsoft.com/office/drawing/2014/main" id="{69B2A0DA-805A-E6F5-CA2A-D880257BB8F2}"/>
              </a:ext>
            </a:extLst>
          </p:cNvPr>
          <p:cNvSpPr/>
          <p:nvPr/>
        </p:nvSpPr>
        <p:spPr>
          <a:xfrm rot="1782986">
            <a:off x="4602439" y="811115"/>
            <a:ext cx="4036947" cy="3480126"/>
          </a:xfrm>
          <a:prstGeom prst="hexagon">
            <a:avLst>
              <a:gd name="adj" fmla="val 28965"/>
              <a:gd name="vf" fmla="val 115470"/>
            </a:avLst>
          </a:prstGeom>
          <a:solidFill>
            <a:schemeClr val="accent2">
              <a:lumMod val="20000"/>
              <a:lumOff val="8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TextBox 11">
            <a:extLst>
              <a:ext uri="{FF2B5EF4-FFF2-40B4-BE49-F238E27FC236}">
                <a16:creationId xmlns:a16="http://schemas.microsoft.com/office/drawing/2014/main" id="{AAADC201-21D1-93A5-4C73-249CEA7BDF60}"/>
              </a:ext>
            </a:extLst>
          </p:cNvPr>
          <p:cNvSpPr txBox="1"/>
          <p:nvPr/>
        </p:nvSpPr>
        <p:spPr>
          <a:xfrm>
            <a:off x="982985" y="1393374"/>
            <a:ext cx="3790073" cy="427979"/>
          </a:xfrm>
          <a:prstGeom prst="rect">
            <a:avLst/>
          </a:prstGeom>
          <a:noFill/>
          <a:ln>
            <a:noFill/>
          </a:ln>
        </p:spPr>
        <p:txBody>
          <a:bodyPr wrap="square" lIns="90000" tIns="90000" rIns="90000" bIns="90000"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ثلاثة </a:t>
            </a:r>
            <a:r>
              <a:rPr lang="ar-SA" sz="1600" b="1" spc="300" dirty="0">
                <a:latin typeface="Calibri" panose="020F0502020204030204" pitchFamily="34" charset="0"/>
                <a:cs typeface="Calibri" panose="020F0502020204030204" pitchFamily="34" charset="0"/>
              </a:rPr>
              <a:t>أشياء تعلمتها اليوم</a:t>
            </a:r>
            <a:endParaRPr lang="en-CA" sz="1600" b="1" spc="300" dirty="0">
              <a:solidFill>
                <a:schemeClr val="tx1"/>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B8E50EEA-FF00-F596-90D5-A88AAD515875}"/>
              </a:ext>
            </a:extLst>
          </p:cNvPr>
          <p:cNvGrpSpPr/>
          <p:nvPr/>
        </p:nvGrpSpPr>
        <p:grpSpPr>
          <a:xfrm>
            <a:off x="982985" y="1962944"/>
            <a:ext cx="5254043" cy="2374410"/>
            <a:chOff x="982985" y="1962943"/>
            <a:chExt cx="5254043" cy="2380035"/>
          </a:xfrm>
        </p:grpSpPr>
        <p:sp>
          <p:nvSpPr>
            <p:cNvPr id="6" name="Rectangle 5">
              <a:extLst>
                <a:ext uri="{FF2B5EF4-FFF2-40B4-BE49-F238E27FC236}">
                  <a16:creationId xmlns:a16="http://schemas.microsoft.com/office/drawing/2014/main" id="{BF6FC3FC-E3DF-B478-261A-04C726BD847A}"/>
                </a:ext>
              </a:extLst>
            </p:cNvPr>
            <p:cNvSpPr/>
            <p:nvPr/>
          </p:nvSpPr>
          <p:spPr>
            <a:xfrm>
              <a:off x="1323038" y="1962943"/>
              <a:ext cx="4913990" cy="658171"/>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Rectangle 12">
              <a:extLst>
                <a:ext uri="{FF2B5EF4-FFF2-40B4-BE49-F238E27FC236}">
                  <a16:creationId xmlns:a16="http://schemas.microsoft.com/office/drawing/2014/main" id="{2D25C651-25B2-BA65-96CC-51673D876C5C}"/>
                </a:ext>
              </a:extLst>
            </p:cNvPr>
            <p:cNvSpPr/>
            <p:nvPr/>
          </p:nvSpPr>
          <p:spPr>
            <a:xfrm>
              <a:off x="1323038" y="2823875"/>
              <a:ext cx="4913990" cy="658171"/>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A6015864-ED1E-4618-D57D-ADE1384F4405}"/>
                </a:ext>
              </a:extLst>
            </p:cNvPr>
            <p:cNvSpPr/>
            <p:nvPr/>
          </p:nvSpPr>
          <p:spPr>
            <a:xfrm>
              <a:off x="1323038" y="3684807"/>
              <a:ext cx="4913990" cy="658171"/>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TextBox 14">
              <a:extLst>
                <a:ext uri="{FF2B5EF4-FFF2-40B4-BE49-F238E27FC236}">
                  <a16:creationId xmlns:a16="http://schemas.microsoft.com/office/drawing/2014/main" id="{A95937AB-E04B-82AB-E409-321EDB474938}"/>
                </a:ext>
              </a:extLst>
            </p:cNvPr>
            <p:cNvSpPr txBox="1"/>
            <p:nvPr/>
          </p:nvSpPr>
          <p:spPr>
            <a:xfrm>
              <a:off x="982985" y="2062649"/>
              <a:ext cx="358922" cy="366424"/>
            </a:xfrm>
            <a:prstGeom prst="rect">
              <a:avLst/>
            </a:prstGeom>
            <a:noFill/>
            <a:ln>
              <a:noFill/>
            </a:ln>
          </p:spPr>
          <p:txBody>
            <a:bodyPr wrap="square" lIns="90000" tIns="90000" rIns="90000" bIns="90000" rtlCol="0">
              <a:spAutoFit/>
            </a:bodyPr>
            <a:lstStyle/>
            <a:p>
              <a:pPr algn="r" rtl="1"/>
              <a:r>
                <a:rPr lang="ar-SA" sz="1200" dirty="0"/>
                <a:t>١</a:t>
              </a:r>
              <a:endParaRPr lang="en-US" sz="1200" dirty="0"/>
            </a:p>
          </p:txBody>
        </p:sp>
        <p:sp>
          <p:nvSpPr>
            <p:cNvPr id="16" name="TextBox 15">
              <a:extLst>
                <a:ext uri="{FF2B5EF4-FFF2-40B4-BE49-F238E27FC236}">
                  <a16:creationId xmlns:a16="http://schemas.microsoft.com/office/drawing/2014/main" id="{6B6058F7-7F76-93CA-46C3-A44319068E56}"/>
                </a:ext>
              </a:extLst>
            </p:cNvPr>
            <p:cNvSpPr txBox="1"/>
            <p:nvPr/>
          </p:nvSpPr>
          <p:spPr>
            <a:xfrm>
              <a:off x="982985" y="2923581"/>
              <a:ext cx="358922" cy="366424"/>
            </a:xfrm>
            <a:prstGeom prst="rect">
              <a:avLst/>
            </a:prstGeom>
            <a:noFill/>
            <a:ln>
              <a:noFill/>
            </a:ln>
          </p:spPr>
          <p:txBody>
            <a:bodyPr wrap="square" lIns="90000" tIns="90000" rIns="90000" bIns="90000" rtlCol="0">
              <a:spAutoFit/>
            </a:bodyPr>
            <a:lstStyle/>
            <a:p>
              <a:pPr algn="r" rtl="1"/>
              <a:r>
                <a:rPr lang="ar-SA" sz="1200" dirty="0"/>
                <a:t>٢</a:t>
              </a:r>
              <a:endParaRPr lang="en-US" sz="1200" dirty="0"/>
            </a:p>
          </p:txBody>
        </p:sp>
        <p:sp>
          <p:nvSpPr>
            <p:cNvPr id="17" name="TextBox 16">
              <a:extLst>
                <a:ext uri="{FF2B5EF4-FFF2-40B4-BE49-F238E27FC236}">
                  <a16:creationId xmlns:a16="http://schemas.microsoft.com/office/drawing/2014/main" id="{0326299A-9826-588E-BF86-56381ADC9BC2}"/>
                </a:ext>
              </a:extLst>
            </p:cNvPr>
            <p:cNvSpPr txBox="1"/>
            <p:nvPr/>
          </p:nvSpPr>
          <p:spPr>
            <a:xfrm>
              <a:off x="982985" y="3784513"/>
              <a:ext cx="358922" cy="366424"/>
            </a:xfrm>
            <a:prstGeom prst="rect">
              <a:avLst/>
            </a:prstGeom>
            <a:noFill/>
            <a:ln>
              <a:noFill/>
            </a:ln>
          </p:spPr>
          <p:txBody>
            <a:bodyPr wrap="square" lIns="90000" tIns="90000" rIns="90000" bIns="90000" rtlCol="0">
              <a:spAutoFit/>
            </a:bodyPr>
            <a:lstStyle/>
            <a:p>
              <a:pPr algn="r" rtl="1"/>
              <a:r>
                <a:rPr lang="ar-SA" sz="1200" dirty="0"/>
                <a:t>٣</a:t>
              </a:r>
              <a:endParaRPr lang="en-US" sz="1200" dirty="0"/>
            </a:p>
          </p:txBody>
        </p:sp>
      </p:grpSp>
      <p:sp>
        <p:nvSpPr>
          <p:cNvPr id="18" name="TextBox 17">
            <a:extLst>
              <a:ext uri="{FF2B5EF4-FFF2-40B4-BE49-F238E27FC236}">
                <a16:creationId xmlns:a16="http://schemas.microsoft.com/office/drawing/2014/main" id="{29DF0B86-957C-A99A-5A05-67E59CE2FFD6}"/>
              </a:ext>
            </a:extLst>
          </p:cNvPr>
          <p:cNvSpPr txBox="1"/>
          <p:nvPr/>
        </p:nvSpPr>
        <p:spPr>
          <a:xfrm>
            <a:off x="982984"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وحدة الإغلاق</a:t>
            </a:r>
          </a:p>
        </p:txBody>
      </p:sp>
      <p:sp>
        <p:nvSpPr>
          <p:cNvPr id="29" name="TextBox 28">
            <a:extLst>
              <a:ext uri="{FF2B5EF4-FFF2-40B4-BE49-F238E27FC236}">
                <a16:creationId xmlns:a16="http://schemas.microsoft.com/office/drawing/2014/main" id="{14325B69-7FE0-6E18-3D4E-894980F9CC45}"/>
              </a:ext>
            </a:extLst>
          </p:cNvPr>
          <p:cNvSpPr txBox="1"/>
          <p:nvPr/>
        </p:nvSpPr>
        <p:spPr>
          <a:xfrm>
            <a:off x="2275238" y="4774407"/>
            <a:ext cx="3790073" cy="427979"/>
          </a:xfrm>
          <a:prstGeom prst="rect">
            <a:avLst/>
          </a:prstGeom>
          <a:noFill/>
          <a:ln>
            <a:noFill/>
          </a:ln>
        </p:spPr>
        <p:txBody>
          <a:bodyPr wrap="square" lIns="90000" tIns="90000" rIns="90000" bIns="90000"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تأملات</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55EAA6C1-8E1A-DE26-2D64-5C9089874AAB}"/>
              </a:ext>
            </a:extLst>
          </p:cNvPr>
          <p:cNvSpPr/>
          <p:nvPr/>
        </p:nvSpPr>
        <p:spPr>
          <a:xfrm>
            <a:off x="982984" y="5497190"/>
            <a:ext cx="5254043" cy="870923"/>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Rectangle 31">
            <a:extLst>
              <a:ext uri="{FF2B5EF4-FFF2-40B4-BE49-F238E27FC236}">
                <a16:creationId xmlns:a16="http://schemas.microsoft.com/office/drawing/2014/main" id="{5A246F65-30C6-7C0A-1390-FFE191EC4783}"/>
              </a:ext>
            </a:extLst>
          </p:cNvPr>
          <p:cNvSpPr/>
          <p:nvPr/>
        </p:nvSpPr>
        <p:spPr>
          <a:xfrm>
            <a:off x="982984" y="6798532"/>
            <a:ext cx="5254043" cy="870923"/>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Rectangle 32">
            <a:extLst>
              <a:ext uri="{FF2B5EF4-FFF2-40B4-BE49-F238E27FC236}">
                <a16:creationId xmlns:a16="http://schemas.microsoft.com/office/drawing/2014/main" id="{71B26E48-D8F4-CB3F-9BE7-25BB60289D9C}"/>
              </a:ext>
            </a:extLst>
          </p:cNvPr>
          <p:cNvSpPr/>
          <p:nvPr/>
        </p:nvSpPr>
        <p:spPr>
          <a:xfrm>
            <a:off x="982984" y="8046116"/>
            <a:ext cx="5254043" cy="870923"/>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TextBox 33">
            <a:extLst>
              <a:ext uri="{FF2B5EF4-FFF2-40B4-BE49-F238E27FC236}">
                <a16:creationId xmlns:a16="http://schemas.microsoft.com/office/drawing/2014/main" id="{9E524181-B08A-3B79-936F-943EC1781F8A}"/>
              </a:ext>
            </a:extLst>
          </p:cNvPr>
          <p:cNvSpPr txBox="1"/>
          <p:nvPr/>
        </p:nvSpPr>
        <p:spPr>
          <a:xfrm>
            <a:off x="982984" y="5199919"/>
            <a:ext cx="5254042" cy="276999"/>
          </a:xfrm>
          <a:prstGeom prst="rect">
            <a:avLst/>
          </a:prstGeom>
          <a:noFill/>
        </p:spPr>
        <p:txBody>
          <a:bodyPr wrap="square" rtlCol="0">
            <a:spAutoFit/>
          </a:bodyPr>
          <a:lstStyle/>
          <a:p>
            <a:pPr marL="0" marR="0" lvl="0" indent="0" algn="r" rtl="1">
              <a:spcBef>
                <a:spcPts val="0"/>
              </a:spcBef>
              <a:spcAft>
                <a:spcPts val="0"/>
              </a:spcAft>
              <a:buNone/>
            </a:pPr>
            <a:r>
              <a:rPr lang="en-US" sz="1200" dirty="0">
                <a:solidFill>
                  <a:schemeClr val="tx1"/>
                </a:solidFill>
                <a:latin typeface="Calibri" panose="020F0502020204030204" pitchFamily="34" charset="0"/>
                <a:ea typeface="Arial"/>
                <a:cs typeface="Calibri" panose="020F0502020204030204" pitchFamily="34" charset="0"/>
                <a:sym typeface="Arial"/>
              </a:rPr>
              <a:t>ما </a:t>
            </a:r>
            <a:r>
              <a:rPr lang="en-US" sz="1200" dirty="0" err="1">
                <a:solidFill>
                  <a:schemeClr val="tx1"/>
                </a:solidFill>
                <a:latin typeface="Calibri" panose="020F0502020204030204" pitchFamily="34" charset="0"/>
                <a:ea typeface="Arial"/>
                <a:cs typeface="Calibri" panose="020F0502020204030204" pitchFamily="34" charset="0"/>
                <a:sym typeface="Arial"/>
              </a:rPr>
              <a:t>الذي</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ar-SA" sz="1200" dirty="0">
                <a:solidFill>
                  <a:schemeClr val="tx1"/>
                </a:solidFill>
                <a:latin typeface="Calibri" panose="020F0502020204030204" pitchFamily="34" charset="0"/>
                <a:ea typeface="Arial"/>
                <a:cs typeface="Calibri" panose="020F0502020204030204" pitchFamily="34" charset="0"/>
                <a:sym typeface="Arial"/>
              </a:rPr>
              <a:t>كان مفاجئاً بالنسبة لك</a:t>
            </a:r>
            <a:r>
              <a:rPr lang="en-US" sz="1200" dirty="0">
                <a:solidFill>
                  <a:schemeClr val="tx1"/>
                </a:solidFill>
                <a:latin typeface="Calibri" panose="020F0502020204030204" pitchFamily="34" charset="0"/>
                <a:ea typeface="Arial"/>
                <a:cs typeface="Calibri" panose="020F0502020204030204" pitchFamily="34" charset="0"/>
                <a:sym typeface="Arial"/>
              </a:rPr>
              <a:t>؟</a:t>
            </a:r>
          </a:p>
        </p:txBody>
      </p:sp>
      <p:sp>
        <p:nvSpPr>
          <p:cNvPr id="35" name="TextBox 34">
            <a:extLst>
              <a:ext uri="{FF2B5EF4-FFF2-40B4-BE49-F238E27FC236}">
                <a16:creationId xmlns:a16="http://schemas.microsoft.com/office/drawing/2014/main" id="{D30283CA-2F76-A69B-C7E6-430D66448765}"/>
              </a:ext>
            </a:extLst>
          </p:cNvPr>
          <p:cNvSpPr txBox="1"/>
          <p:nvPr/>
        </p:nvSpPr>
        <p:spPr>
          <a:xfrm>
            <a:off x="982984" y="6475644"/>
            <a:ext cx="5254042" cy="276999"/>
          </a:xfrm>
          <a:prstGeom prst="rect">
            <a:avLst/>
          </a:prstGeom>
          <a:noFill/>
        </p:spPr>
        <p:txBody>
          <a:bodyPr wrap="square" rtlCol="0">
            <a:spAutoFit/>
          </a:bodyPr>
          <a:lstStyle/>
          <a:p>
            <a:pPr marL="0" marR="0" lvl="0" indent="0" algn="r" rtl="1">
              <a:spcBef>
                <a:spcPts val="0"/>
              </a:spcBef>
              <a:spcAft>
                <a:spcPts val="0"/>
              </a:spcAft>
              <a:buNone/>
            </a:pPr>
            <a:r>
              <a:rPr lang="en-US" sz="1200" dirty="0" err="1">
                <a:solidFill>
                  <a:schemeClr val="tx1"/>
                </a:solidFill>
                <a:latin typeface="Calibri" panose="020F0502020204030204" pitchFamily="34" charset="0"/>
                <a:ea typeface="Arial"/>
                <a:cs typeface="Calibri" panose="020F0502020204030204" pitchFamily="34" charset="0"/>
                <a:sym typeface="Arial"/>
              </a:rPr>
              <a:t>ما</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الذي</a:t>
            </a:r>
            <a:r>
              <a:rPr lang="ar-SA" sz="1200" dirty="0">
                <a:solidFill>
                  <a:schemeClr val="tx1"/>
                </a:solidFill>
                <a:latin typeface="Calibri" panose="020F0502020204030204" pitchFamily="34" charset="0"/>
                <a:ea typeface="Arial"/>
                <a:cs typeface="Calibri" panose="020F0502020204030204" pitchFamily="34" charset="0"/>
                <a:sym typeface="Arial"/>
              </a:rPr>
              <a:t> كان</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تحد</a:t>
            </a:r>
            <a:r>
              <a:rPr lang="ar-SA" sz="1200" dirty="0">
                <a:solidFill>
                  <a:schemeClr val="tx1"/>
                </a:solidFill>
                <a:latin typeface="Calibri" panose="020F0502020204030204" pitchFamily="34" charset="0"/>
                <a:ea typeface="Arial"/>
                <a:cs typeface="Calibri" panose="020F0502020204030204" pitchFamily="34" charset="0"/>
                <a:sym typeface="Arial"/>
              </a:rPr>
              <a:t>ياً بالنسبة لك </a:t>
            </a:r>
            <a:r>
              <a:rPr lang="en-US" sz="1200" dirty="0">
                <a:solidFill>
                  <a:schemeClr val="tx1"/>
                </a:solidFill>
                <a:latin typeface="Calibri" panose="020F0502020204030204" pitchFamily="34" charset="0"/>
                <a:ea typeface="Arial"/>
                <a:cs typeface="Calibri" panose="020F0502020204030204" pitchFamily="34" charset="0"/>
                <a:sym typeface="Arial"/>
              </a:rPr>
              <a:t>؟</a:t>
            </a:r>
          </a:p>
        </p:txBody>
      </p:sp>
      <p:sp>
        <p:nvSpPr>
          <p:cNvPr id="36" name="TextBox 35">
            <a:extLst>
              <a:ext uri="{FF2B5EF4-FFF2-40B4-BE49-F238E27FC236}">
                <a16:creationId xmlns:a16="http://schemas.microsoft.com/office/drawing/2014/main" id="{510AD58B-E0A6-09B6-A23A-B8B3B079C0B9}"/>
              </a:ext>
            </a:extLst>
          </p:cNvPr>
          <p:cNvSpPr txBox="1"/>
          <p:nvPr/>
        </p:nvSpPr>
        <p:spPr>
          <a:xfrm>
            <a:off x="982984" y="7728543"/>
            <a:ext cx="5254042" cy="276999"/>
          </a:xfrm>
          <a:prstGeom prst="rect">
            <a:avLst/>
          </a:prstGeom>
          <a:noFill/>
        </p:spPr>
        <p:txBody>
          <a:bodyPr wrap="square" rtlCol="0">
            <a:spAutoFit/>
          </a:bodyPr>
          <a:lstStyle/>
          <a:p>
            <a:pPr marL="0" marR="0" lvl="0" indent="0" algn="r" rtl="1">
              <a:spcBef>
                <a:spcPts val="0"/>
              </a:spcBef>
              <a:spcAft>
                <a:spcPts val="0"/>
              </a:spcAft>
              <a:buNone/>
            </a:pPr>
            <a:r>
              <a:rPr lang="en-US" sz="1200" dirty="0" err="1">
                <a:solidFill>
                  <a:schemeClr val="tx1"/>
                </a:solidFill>
                <a:latin typeface="Calibri" panose="020F0502020204030204" pitchFamily="34" charset="0"/>
                <a:ea typeface="Arial"/>
                <a:cs typeface="Calibri" panose="020F0502020204030204" pitchFamily="34" charset="0"/>
                <a:sym typeface="Arial"/>
              </a:rPr>
              <a:t>ما</a:t>
            </a:r>
            <a:r>
              <a:rPr lang="ar-SA" sz="1200" dirty="0">
                <a:solidFill>
                  <a:schemeClr val="tx1"/>
                </a:solidFill>
                <a:latin typeface="Calibri" panose="020F0502020204030204" pitchFamily="34" charset="0"/>
                <a:ea typeface="Arial"/>
                <a:cs typeface="Calibri" panose="020F0502020204030204" pitchFamily="34" charset="0"/>
                <a:sym typeface="Arial"/>
              </a:rPr>
              <a:t> الذي</a:t>
            </a:r>
            <a:r>
              <a:rPr lang="en-US" sz="1200" dirty="0">
                <a:solidFill>
                  <a:schemeClr val="tx1"/>
                </a:solidFill>
                <a:latin typeface="Calibri" panose="020F0502020204030204" pitchFamily="34" charset="0"/>
                <a:ea typeface="Arial"/>
                <a:cs typeface="Calibri" panose="020F0502020204030204" pitchFamily="34" charset="0"/>
                <a:sym typeface="Arial"/>
              </a:rPr>
              <a:t> تريد أن تعرف المزيد عنه؟</a:t>
            </a:r>
          </a:p>
        </p:txBody>
      </p:sp>
      <p:sp>
        <p:nvSpPr>
          <p:cNvPr id="39" name="Hexagon 38">
            <a:extLst>
              <a:ext uri="{FF2B5EF4-FFF2-40B4-BE49-F238E27FC236}">
                <a16:creationId xmlns:a16="http://schemas.microsoft.com/office/drawing/2014/main" id="{289C1377-C49D-C847-2B39-7F98319ED17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0" name="Hexagon 39">
            <a:extLst>
              <a:ext uri="{FF2B5EF4-FFF2-40B4-BE49-F238E27FC236}">
                <a16:creationId xmlns:a16="http://schemas.microsoft.com/office/drawing/2014/main" id="{20B09597-FDC0-EFD7-C489-8C2AA009455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EEEFE647-00A4-67D0-0AE3-AB17283E847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24346274-B3E5-5C58-80B6-2074EA63F08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B3F3454D-4425-35FC-4226-5C41879F35A7}"/>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35DE5E33-1C76-AACE-18E6-78AAC3967AF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E5D5A188-4268-72F5-2285-09EB6931E97C}"/>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78BDBCC4-1372-2453-16C0-3F684DFE36B0}"/>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0280A676-8D3F-793F-97D2-4FD6599A8294}"/>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Hexagon 47">
            <a:extLst>
              <a:ext uri="{FF2B5EF4-FFF2-40B4-BE49-F238E27FC236}">
                <a16:creationId xmlns:a16="http://schemas.microsoft.com/office/drawing/2014/main" id="{FF08D657-AE81-B2FE-9ED2-2F01CB8F1FEE}"/>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17ED1D54-CA5A-87D1-9B77-1176B2BE7F1C}"/>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Hexagon 49">
            <a:extLst>
              <a:ext uri="{FF2B5EF4-FFF2-40B4-BE49-F238E27FC236}">
                <a16:creationId xmlns:a16="http://schemas.microsoft.com/office/drawing/2014/main" id="{04DC40A3-510C-9A50-824F-5665C75AE819}"/>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Hexagon 50">
            <a:extLst>
              <a:ext uri="{FF2B5EF4-FFF2-40B4-BE49-F238E27FC236}">
                <a16:creationId xmlns:a16="http://schemas.microsoft.com/office/drawing/2014/main" id="{FF655770-20B0-5F7F-6945-121FFC3085DC}"/>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Hexagon 51">
            <a:extLst>
              <a:ext uri="{FF2B5EF4-FFF2-40B4-BE49-F238E27FC236}">
                <a16:creationId xmlns:a16="http://schemas.microsoft.com/office/drawing/2014/main" id="{0D390844-4A6D-F028-E0F4-718D55E3CA74}"/>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Hexagon 52">
            <a:extLst>
              <a:ext uri="{FF2B5EF4-FFF2-40B4-BE49-F238E27FC236}">
                <a16:creationId xmlns:a16="http://schemas.microsoft.com/office/drawing/2014/main" id="{47CA083D-F6E3-5352-AFAF-17EEC66B1E9C}"/>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Hexagon 53">
            <a:extLst>
              <a:ext uri="{FF2B5EF4-FFF2-40B4-BE49-F238E27FC236}">
                <a16:creationId xmlns:a16="http://schemas.microsoft.com/office/drawing/2014/main" id="{8713BD56-E136-4683-0469-5208FF5ED904}"/>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Hexagon 54">
            <a:extLst>
              <a:ext uri="{FF2B5EF4-FFF2-40B4-BE49-F238E27FC236}">
                <a16:creationId xmlns:a16="http://schemas.microsoft.com/office/drawing/2014/main" id="{EE7403C7-22A5-1B62-75C8-6E0268195D64}"/>
              </a:ext>
            </a:extLst>
          </p:cNvPr>
          <p:cNvSpPr/>
          <p:nvPr/>
        </p:nvSpPr>
        <p:spPr>
          <a:xfrm rot="1782986">
            <a:off x="286726" y="7706614"/>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Hexagon 55">
            <a:extLst>
              <a:ext uri="{FF2B5EF4-FFF2-40B4-BE49-F238E27FC236}">
                <a16:creationId xmlns:a16="http://schemas.microsoft.com/office/drawing/2014/main" id="{AD06A93B-04C1-3AB0-83F5-9791DED1EE04}"/>
              </a:ext>
            </a:extLst>
          </p:cNvPr>
          <p:cNvSpPr/>
          <p:nvPr/>
        </p:nvSpPr>
        <p:spPr>
          <a:xfrm rot="1782986">
            <a:off x="286726" y="81694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pic>
        <p:nvPicPr>
          <p:cNvPr id="5" name="Picture 4">
            <a:extLst>
              <a:ext uri="{FF2B5EF4-FFF2-40B4-BE49-F238E27FC236}">
                <a16:creationId xmlns:a16="http://schemas.microsoft.com/office/drawing/2014/main" id="{2967D9C0-5D33-5E8A-56C8-1A9B1BE813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9797" y="2681293"/>
            <a:ext cx="2438405" cy="2807214"/>
          </a:xfrm>
          <a:prstGeom prst="rect">
            <a:avLst/>
          </a:prstGeom>
        </p:spPr>
      </p:pic>
      <p:pic>
        <p:nvPicPr>
          <p:cNvPr id="2" name="Picture 1" descr="Text  Description automatically generated">
            <a:extLst>
              <a:ext uri="{FF2B5EF4-FFF2-40B4-BE49-F238E27FC236}">
                <a16:creationId xmlns:a16="http://schemas.microsoft.com/office/drawing/2014/main" id="{60AE230F-8B8D-A8FB-1124-0865DDC683F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1532" y="6900442"/>
            <a:ext cx="2294935" cy="65449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67344" cy="307777"/>
          </a:xfrm>
          <a:prstGeom prst="rect">
            <a:avLst/>
          </a:prstGeom>
          <a:noFill/>
        </p:spPr>
        <p:txBody>
          <a:bodyPr wrap="square" rtlCol="0">
            <a:spAutoFit/>
          </a:bodyPr>
          <a:lstStyle/>
          <a:p>
            <a:pPr algn="r" rtl="1"/>
            <a:r>
              <a:rPr lang="en-US" sz="1400" b="1" spc="300" dirty="0" err="1">
                <a:solidFill>
                  <a:schemeClr val="tx1"/>
                </a:solidFill>
                <a:latin typeface="Calibri" panose="020F0502020204030204" pitchFamily="34" charset="0"/>
                <a:cs typeface="Calibri" panose="020F0502020204030204" pitchFamily="34" charset="0"/>
              </a:rPr>
              <a:t>الرعاية</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الأسرية</a:t>
            </a:r>
            <a:r>
              <a:rPr lang="en-US" sz="1400" b="1" spc="300" dirty="0">
                <a:solidFill>
                  <a:schemeClr val="tx1"/>
                </a:solidFill>
                <a:latin typeface="Calibri" panose="020F0502020204030204" pitchFamily="34" charset="0"/>
                <a:cs typeface="Calibri" panose="020F0502020204030204" pitchFamily="34" charset="0"/>
              </a:rPr>
              <a:t> - </a:t>
            </a:r>
            <a:r>
              <a:rPr lang="en-US" sz="1400" b="1" spc="300" dirty="0" err="1">
                <a:solidFill>
                  <a:schemeClr val="tx1"/>
                </a:solidFill>
                <a:latin typeface="Calibri" panose="020F0502020204030204" pitchFamily="34" charset="0"/>
                <a:cs typeface="Calibri" panose="020F0502020204030204" pitchFamily="34" charset="0"/>
              </a:rPr>
              <a:t>أداة</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التقييم</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السريع</a:t>
            </a:r>
            <a:r>
              <a:rPr lang="ar-SA" sz="1400" b="1" spc="300" dirty="0">
                <a:solidFill>
                  <a:schemeClr val="tx1"/>
                </a:solidFill>
                <a:latin typeface="Calibri" panose="020F0502020204030204" pitchFamily="34" charset="0"/>
                <a:cs typeface="Calibri" panose="020F0502020204030204" pitchFamily="34" charset="0"/>
              </a:rPr>
              <a:t> (</a:t>
            </a:r>
            <a:r>
              <a:rPr lang="ar-SA" sz="1400" b="1" spc="300" dirty="0">
                <a:latin typeface="Calibri" panose="020F0502020204030204" pitchFamily="34" charset="0"/>
                <a:cs typeface="Calibri" panose="020F0502020204030204" pitchFamily="34" charset="0"/>
              </a:rPr>
              <a:t>نموذج)</a:t>
            </a:r>
            <a:endParaRPr lang="en-US" sz="1400" b="1" spc="300" dirty="0">
              <a:solidFill>
                <a:schemeClr val="tx1"/>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8B551967-89C5-A41D-1D10-9837154201E4}"/>
              </a:ext>
            </a:extLst>
          </p:cNvPr>
          <p:cNvSpPr txBox="1"/>
          <p:nvPr/>
        </p:nvSpPr>
        <p:spPr>
          <a:xfrm>
            <a:off x="982985" y="1390138"/>
            <a:ext cx="5267344" cy="6078587"/>
          </a:xfrm>
          <a:prstGeom prst="rect">
            <a:avLst/>
          </a:prstGeom>
          <a:noFill/>
        </p:spPr>
        <p:txBody>
          <a:bodyPr wrap="square" rtlCol="0">
            <a:spAutoFit/>
          </a:bodyPr>
          <a:lstStyle/>
          <a:p>
            <a:pPr algn="r" rtl="1">
              <a:spcAft>
                <a:spcPts val="800"/>
              </a:spcAft>
            </a:pPr>
            <a:r>
              <a:rPr lang="en-US" sz="1100" dirty="0">
                <a:effectLst/>
                <a:latin typeface="Calibri" panose="020F0502020204030204" pitchFamily="34" charset="0"/>
                <a:ea typeface="Calibri" panose="020F0502020204030204" pitchFamily="34" charset="0"/>
                <a:cs typeface="Calibri" panose="020F0502020204030204" pitchFamily="34" charset="0"/>
              </a:rPr>
              <a:t>بالنسبة للأطفال في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الأسرية</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a:t>
            </a:r>
            <a:r>
              <a:rPr lang="ar-SA" sz="1100" dirty="0">
                <a:effectLst/>
                <a:latin typeface="Calibri" panose="020F0502020204030204" pitchFamily="34" charset="0"/>
                <a:ea typeface="Calibri" panose="020F0502020204030204" pitchFamily="34" charset="0"/>
                <a:cs typeface="Calibri" panose="020F0502020204030204" pitchFamily="34" charset="0"/>
              </a:rPr>
              <a:t> 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القرابة</a:t>
            </a:r>
            <a:r>
              <a:rPr lang="en-US" sz="1100" dirty="0">
                <a:effectLst/>
                <a:latin typeface="Calibri" panose="020F0502020204030204" pitchFamily="34" charset="0"/>
                <a:ea typeface="Calibri" panose="020F0502020204030204" pitchFamily="34" charset="0"/>
                <a:cs typeface="Calibri" panose="020F0502020204030204" pitchFamily="34" charset="0"/>
              </a:rPr>
              <a:t> و /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الأسرة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ضنة</a:t>
            </a:r>
            <a:r>
              <a:rPr lang="en-US" sz="1100" dirty="0">
                <a:effectLst/>
                <a:latin typeface="Calibri" panose="020F0502020204030204" pitchFamily="34" charset="0"/>
                <a:ea typeface="Calibri" panose="020F0502020204030204" pitchFamily="34" charset="0"/>
                <a:cs typeface="Calibri" panose="020F0502020204030204" pitchFamily="34" charset="0"/>
              </a:rPr>
              <a:t>) ينبغي إجراء تقييم سريع لترتيب الرعاية ، لتقييم ما إذا كان ترتيب الرعاية مناسبًا ومستدامًا ويخدم مصالح الطفل الفضلى. يجب إجراء مقابلات مع الأطفال (الذين يبلغون من العمر ما يكفي للتعبير عن آرائهم) بشكل منفصل وسري. الغرض من التقييم السريع هو ضمان السلامة </a:t>
            </a:r>
            <a:r>
              <a:rPr lang="en-US" sz="1100" dirty="0" err="1">
                <a:effectLst/>
                <a:latin typeface="Calibri" panose="020F0502020204030204" pitchFamily="34" charset="0"/>
                <a:ea typeface="Calibri" panose="020F0502020204030204" pitchFamily="34" charset="0"/>
                <a:cs typeface="Calibri" panose="020F0502020204030204" pitchFamily="34" charset="0"/>
              </a:rPr>
              <a:t>الفورية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ورفاه</a:t>
            </a:r>
            <a:r>
              <a:rPr lang="en-US" sz="1100" dirty="0">
                <a:effectLst/>
                <a:latin typeface="Calibri" panose="020F0502020204030204" pitchFamily="34" charset="0"/>
                <a:ea typeface="Calibri" panose="020F0502020204030204" pitchFamily="34" charset="0"/>
                <a:cs typeface="Calibri" panose="020F0502020204030204" pitchFamily="34" charset="0"/>
              </a:rPr>
              <a:t> الطفل والاحتياجات الفورية للطفل ومقدم الرعاية. يجب إجراء تقييم أكثر تفصيلاً عند إجراء تقييم شامل لإدارة الحالة.</a:t>
            </a:r>
          </a:p>
          <a:p>
            <a:pPr algn="r" rtl="1">
              <a:spcAft>
                <a:spcPts val="800"/>
              </a:spcAft>
            </a:pP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spcAft>
                <a:spcPts val="800"/>
              </a:spcAft>
            </a:pPr>
            <a:r>
              <a:rPr lang="en-US" sz="1100" b="1" dirty="0">
                <a:effectLst/>
                <a:latin typeface="Calibri" panose="020F0502020204030204" pitchFamily="34" charset="0"/>
                <a:ea typeface="Calibri" panose="020F0502020204030204" pitchFamily="34" charset="0"/>
                <a:cs typeface="Calibri" panose="020F0502020204030204" pitchFamily="34" charset="0"/>
              </a:rPr>
              <a:t>قم بتضمين ما يلي:</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r" rtl="1">
              <a:spcAft>
                <a:spcPts val="400"/>
              </a:spcAft>
              <a:buFont typeface="+mj-lt"/>
              <a:buAutoNum type="arabicPeriod"/>
            </a:pP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هل هذا ترتيب جديد أم طويل الأمد ،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هل</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 هو</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ن</a:t>
            </a:r>
            <a:r>
              <a:rPr lang="ar-SA" sz="1100" dirty="0" err="1">
                <a:solidFill>
                  <a:srgbClr val="000000"/>
                </a:solidFill>
                <a:effectLst/>
                <a:latin typeface="Calibri" panose="020F0502020204030204" pitchFamily="34" charset="0"/>
                <a:ea typeface="Helvetica Neue" panose="020B0604020202020204"/>
                <a:cs typeface="Calibri" panose="020F0502020204030204" pitchFamily="34" charset="0"/>
              </a:rPr>
              <a:t>ا</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تج</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عن حالة الطوارئ؟</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يرغب الطفل في البقاء مع مقدم الرعاية / </a:t>
            </a:r>
            <a:r>
              <a:rPr lang="ar-SA" sz="1100" dirty="0">
                <a:effectLst/>
                <a:latin typeface="Calibri" panose="020F0502020204030204" pitchFamily="34" charset="0"/>
                <a:ea typeface="Calibri" panose="020F0502020204030204" pitchFamily="34" charset="0"/>
                <a:cs typeface="Calibri" panose="020F0502020204030204" pitchFamily="34" charset="0"/>
              </a:rPr>
              <a:t> هل </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يرغب في مواصلة رعاية الطفل وهل يقبل أفراد الأسرة الآخرون الطفل؟</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مقدم الرعاية قادر جسديًا على تقديم الرعاية بمستوى مرضٍ فيما يتعلق بالمعايير في المجتمع المحيط؟</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يوجد أطفال آخرون في الأسرة؟ </a:t>
            </a:r>
            <a:r>
              <a:rPr lang="en-US" sz="1100" dirty="0" err="1">
                <a:effectLst/>
                <a:latin typeface="Calibri" panose="020F0502020204030204" pitchFamily="34" charset="0"/>
                <a:ea typeface="Calibri" panose="020F0502020204030204" pitchFamily="34" charset="0"/>
                <a:cs typeface="Calibri" panose="020F0502020204030204" pitchFamily="34" charset="0"/>
              </a:rPr>
              <a:t>ما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a:t>
            </a:r>
            <a:r>
              <a:rPr lang="ar-SA" sz="1100" dirty="0">
                <a:effectLst/>
                <a:latin typeface="Calibri" panose="020F0502020204030204" pitchFamily="34" charset="0"/>
                <a:ea typeface="Calibri" panose="020F0502020204030204" pitchFamily="34" charset="0"/>
                <a:cs typeface="Calibri" panose="020F0502020204030204" pitchFamily="34" charset="0"/>
              </a:rPr>
              <a:t>و 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العلاقة</a:t>
            </a:r>
            <a:r>
              <a:rPr lang="en-US" sz="1100" dirty="0">
                <a:effectLst/>
                <a:latin typeface="Calibri" panose="020F0502020204030204" pitchFamily="34" charset="0"/>
                <a:ea typeface="Calibri" panose="020F0502020204030204" pitchFamily="34" charset="0"/>
                <a:cs typeface="Calibri" panose="020F0502020204030204" pitchFamily="34" charset="0"/>
              </a:rPr>
              <a:t>  بين الطفل والأطفال الآخرين؟</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يحتاج مقدم الرعاية إلى أي مساعدة لمواصلة رعاية الطفل؟</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مقدم الرعاية من نفس المجتمع الذي ينتمي إليه الطفل؟</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هناك أي مخاوف واضحة تتعلق بالحماية (على سبيل المثال ، رجل بالغ يعتني بفتاة مراهقة)؟</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لدى الطفل أي احتياجات محددة أخرى ، على سبيل المثال ، تتعلق بالصحة أو الإعاقة وهل مقدم الرعاية قادر على معالجتها؟</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يحتاج الطفل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تعقب</a:t>
            </a:r>
            <a:r>
              <a:rPr lang="en-US" sz="1100" dirty="0">
                <a:effectLst/>
                <a:latin typeface="Calibri" panose="020F0502020204030204" pitchFamily="34" charset="0"/>
                <a:ea typeface="Calibri" panose="020F0502020204030204" pitchFamily="34" charset="0"/>
                <a:cs typeface="Calibri" panose="020F0502020204030204" pitchFamily="34" charset="0"/>
              </a:rPr>
              <a:t>  عاجل وهل يمكن لم </a:t>
            </a:r>
            <a:r>
              <a:rPr lang="en-US" sz="1100" dirty="0" err="1">
                <a:effectLst/>
                <a:latin typeface="Calibri" panose="020F0502020204030204" pitchFamily="34" charset="0"/>
                <a:ea typeface="Calibri" panose="020F0502020204030204" pitchFamily="34" charset="0"/>
                <a:cs typeface="Calibri" panose="020F0502020204030204" pitchFamily="34" charset="0"/>
              </a:rPr>
              <a:t>شمله</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/ها </a:t>
            </a:r>
            <a:r>
              <a:rPr lang="en-US" sz="1100" dirty="0" err="1">
                <a:effectLst/>
                <a:latin typeface="Calibri" panose="020F0502020204030204" pitchFamily="34" charset="0"/>
                <a:ea typeface="Calibri" panose="020F0502020204030204" pitchFamily="34" charset="0"/>
                <a:cs typeface="Calibri" panose="020F0502020204030204" pitchFamily="34" charset="0"/>
              </a:rPr>
              <a:t>بسرعة</a:t>
            </a:r>
            <a:r>
              <a:rPr lang="en-US" sz="1100" dirty="0">
                <a:effectLst/>
                <a:latin typeface="Calibri" panose="020F0502020204030204" pitchFamily="34" charset="0"/>
                <a:ea typeface="Calibri" panose="020F0502020204030204" pitchFamily="34" charset="0"/>
                <a:cs typeface="Calibri" panose="020F0502020204030204" pitchFamily="34" charset="0"/>
              </a:rPr>
              <a:t> إذا </a:t>
            </a:r>
            <a:r>
              <a:rPr lang="en-US" sz="1100" dirty="0" err="1">
                <a:effectLst/>
                <a:latin typeface="Calibri" panose="020F0502020204030204" pitchFamily="34" charset="0"/>
                <a:ea typeface="Calibri" panose="020F0502020204030204" pitchFamily="34" charset="0"/>
                <a:cs typeface="Calibri" panose="020F0502020204030204" pitchFamily="34" charset="0"/>
              </a:rPr>
              <a:t>تم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a:t>
            </a:r>
            <a:r>
              <a:rPr lang="ar-SA" sz="1100" dirty="0">
                <a:latin typeface="Calibri" panose="020F0502020204030204" pitchFamily="34" charset="0"/>
                <a:ea typeface="Calibri" panose="020F0502020204030204" pitchFamily="34" charset="0"/>
                <a:cs typeface="Calibri" panose="020F0502020204030204" pitchFamily="34" charset="0"/>
              </a:rPr>
              <a:t>عقب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أسر</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هناك أي دليل أو خطر واضح لسوء المعاملة و / أو الاستغلال و / أو الإهمال من قبل مقدمي الرعاية لهم أو الآخرين في مجتمعهم؟</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 هي الأنشطة اليومية للطفل؟ وما هي الأنشطة اليومية للأطفال الآخرين في الأسرة إن وجدت؟</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 هو دافع مقدم الرعاية؟ هل يتوقع / تتوقع أي مدفوعات مقابل تقديم الرعاية أو يتوقع من الطفل تقديم الخدمات؟</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وضع مقدمي الرعاية مستقر - هل </a:t>
            </a:r>
            <a:r>
              <a:rPr lang="en-US" sz="1100" dirty="0" err="1">
                <a:effectLst/>
                <a:latin typeface="Calibri" panose="020F0502020204030204" pitchFamily="34" charset="0"/>
                <a:ea typeface="Calibri" panose="020F0502020204030204" pitchFamily="34" charset="0"/>
                <a:cs typeface="Calibri" panose="020F0502020204030204" pitchFamily="34" charset="0"/>
              </a:rPr>
              <a:t>يخططون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a:t>
            </a:r>
            <a:r>
              <a:rPr lang="ar-SA" sz="1100" dirty="0">
                <a:effectLst/>
                <a:latin typeface="Calibri" panose="020F0502020204030204" pitchFamily="34" charset="0"/>
                <a:ea typeface="Calibri" panose="020F0502020204030204" pitchFamily="34" charset="0"/>
                <a:cs typeface="Calibri" panose="020F0502020204030204" pitchFamily="34" charset="0"/>
              </a:rPr>
              <a:t>انتقال</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مقدم الرعاية على استعداد لقبول المراقبة المنتظمة والتعاون مع جهود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التعقب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لم الشمل</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يوافق مقدم الرعاية على عدم المغادرة مع الطفل أو تغيير مكان الطفل دون إخطار وكالة المراقبة؟</a:t>
            </a:r>
          </a:p>
          <a:p>
            <a:pPr marL="342900" lvl="0" indent="-342900" algn="r" rtl="1">
              <a:spcAft>
                <a:spcPts val="400"/>
              </a:spcAft>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مقدم الرعاية على استعداد للتخلي عن الطفل إذا كان لم الشمل ممكنًا ، إذا طلبت ذلك عائلة الطفل أو الطفل أو الوكالة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تقييم</a:t>
            </a:r>
            <a:r>
              <a:rPr lang="ar-SA" sz="1100" dirty="0">
                <a:effectLst/>
                <a:latin typeface="Calibri" panose="020F0502020204030204" pitchFamily="34" charset="0"/>
                <a:ea typeface="Calibri" panose="020F0502020204030204" pitchFamily="34" charset="0"/>
                <a:cs typeface="Calibri" panose="020F0502020204030204" pitchFamily="34" charset="0"/>
              </a:rPr>
              <a:t> لاحق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قبل </a:t>
            </a:r>
            <a:r>
              <a:rPr lang="en-US" sz="1100" dirty="0" err="1">
                <a:effectLst/>
                <a:latin typeface="Calibri" panose="020F0502020204030204" pitchFamily="34" charset="0"/>
                <a:ea typeface="Calibri" panose="020F0502020204030204" pitchFamily="34" charset="0"/>
                <a:cs typeface="Calibri" panose="020F0502020204030204" pitchFamily="34" charset="0"/>
              </a:rPr>
              <a:t>وكالة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الإيداع)</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EEFA5575-8D38-4650-4075-A6E4667B551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EFC37D0F-5B91-22BB-AAA6-0376A3332B52}"/>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38A25131-CB12-52F7-F5A6-FF99ADC14262}"/>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0FC1E6F-8750-30A5-00BF-C2A84BD27F1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2BF8A22F-5161-6132-2A83-3AFE0F1C31D1}"/>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CE322FD-654E-DEE4-EF31-A4605148525A}"/>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A4F66D6-4A7E-EC32-B937-2770B5BFE39C}"/>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B34C249-C2E9-4E74-D92B-63F9F6833380}"/>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0A2FC024-CCA4-AEDC-1C46-FDF8EFE1BF5F}"/>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ADE3AFD-46A1-2A8D-48AB-6A1204A9820B}"/>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039A57C5-049C-5B5A-A220-24CA9C0EE919}"/>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CFD02139-8942-BB42-93F5-1B22BD676EF6}"/>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B61583BF-97CF-BCFB-C060-D57FA7CBF1A2}"/>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A68D9D6-51B7-9B53-2D3D-3FA3DDB7F67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267E0CD5-7778-8711-03CE-C8F25DDBB63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96366B9B-3F47-0319-C8F1-41F135C7D067}"/>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DA6638DE-6CFB-0109-2DDB-BCF103B64641}"/>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FEFF63AA-7849-1E06-A21F-73C4377F39A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74663234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D5ADC18-F009-B325-4386-50F75B0C1667}"/>
              </a:ext>
            </a:extLst>
          </p:cNvPr>
          <p:cNvSpPr txBox="1"/>
          <p:nvPr/>
        </p:nvSpPr>
        <p:spPr>
          <a:xfrm>
            <a:off x="637309" y="2265562"/>
            <a:ext cx="5496791" cy="3126690"/>
          </a:xfrm>
          <a:prstGeom prst="rect">
            <a:avLst/>
          </a:prstGeom>
          <a:noFill/>
        </p:spPr>
        <p:txBody>
          <a:bodyPr wrap="square">
            <a:spAutoFit/>
          </a:bodyPr>
          <a:lstStyle/>
          <a:p>
            <a:pPr algn="r" rtl="1">
              <a:lnSpc>
                <a:spcPct val="107000"/>
              </a:lnSpc>
              <a:spcAft>
                <a:spcPts val="800"/>
              </a:spcAft>
            </a:pPr>
            <a:r>
              <a:rPr lang="en-US" sz="1100" b="1" spc="300" dirty="0">
                <a:solidFill>
                  <a:schemeClr val="accent2">
                    <a:lumMod val="75000"/>
                  </a:schemeClr>
                </a:solidFill>
                <a:latin typeface="Calibri" panose="020F0502020204030204" pitchFamily="34" charset="0"/>
                <a:cs typeface="Calibri" panose="020F0502020204030204" pitchFamily="34" charset="0"/>
              </a:rPr>
              <a:t>تعريفات الرعاية البديلة والمبادئ التوجيهية</a:t>
            </a:r>
          </a:p>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Calibri" panose="020F0502020204030204" pitchFamily="34" charset="0"/>
              </a:rPr>
              <a:t>الرعاية البديلة</a:t>
            </a:r>
          </a:p>
          <a:p>
            <a:pPr algn="r" rtl="1">
              <a:lnSpc>
                <a:spcPct val="107000"/>
              </a:lnSpc>
              <a:spcAft>
                <a:spcPts val="800"/>
              </a:spcAft>
            </a:pP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التحالف من أجل حماية الطفل في العمل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الإنساني</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المعايير</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الدنيا لحماية الطفل في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العمل</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الإنساني</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،نسخة ٢٠١٩</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٢٠١٩ </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ص.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٢٠٤</a:t>
            </a:r>
            <a:endParaRPr lang="en-US" sz="1100"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Calibri" panose="020F0502020204030204" pitchFamily="34" charset="0"/>
              </a:rPr>
              <a:t>رعاية القرابة</a:t>
            </a:r>
          </a:p>
          <a:p>
            <a:pPr algn="r" rtl="1">
              <a:lnSpc>
                <a:spcPct val="107000"/>
              </a:lnSpc>
              <a:spcAft>
                <a:spcPts val="800"/>
              </a:spcAft>
            </a:pP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المبادئ التوجيهية للرعاية البديلة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للأطفال</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الأمم</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المتحدة</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٢٠١٠</a:t>
            </a:r>
            <a:r>
              <a:rPr lang="en-US"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ص</a:t>
            </a:r>
            <a:r>
              <a:rPr lang="en-US"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٦</a:t>
            </a:r>
            <a:endParaRPr lang="en-US" sz="1100"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ar-SA" sz="1100" dirty="0">
                <a:effectLst/>
                <a:latin typeface="Calibri" panose="020F0502020204030204" pitchFamily="34" charset="0"/>
                <a:ea typeface="Calibri" panose="020F0502020204030204" pitchFamily="34" charset="0"/>
                <a:cs typeface="Calibri" panose="020F0502020204030204" pitchFamily="34" charset="0"/>
              </a:rPr>
              <a:t>الأسرة الحاضنة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المبادئ التوجيهية للرعاية البديلة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للأطفال</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الأمم</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المتحدة</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٢٠١٠</a:t>
            </a:r>
            <a:r>
              <a:rPr lang="en-US"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 </a:t>
            </a:r>
            <a:r>
              <a:rPr lang="en-US" sz="1100" i="1" dirty="0" err="1">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ص</a:t>
            </a:r>
            <a:r>
              <a:rPr lang="en-US" sz="1100" i="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٦</a:t>
            </a:r>
            <a:endParaRPr lang="en-US" sz="1100"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السكنية</a:t>
            </a:r>
            <a:r>
              <a:rPr lang="ar-SA" sz="1100" dirty="0">
                <a:effectLst/>
                <a:latin typeface="Calibri" panose="020F0502020204030204" pitchFamily="34" charset="0"/>
                <a:ea typeface="Calibri" panose="020F0502020204030204" pitchFamily="34" charset="0"/>
                <a:cs typeface="Calibri" panose="020F0502020204030204" pitchFamily="34" charset="0"/>
              </a:rPr>
              <a:t> </a:t>
            </a:r>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الرعاية البديلة في حالات الطوارئ. الصفحة ٤</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مقتبس من الأمم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المتحدة</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٢٠٠٩)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المادة</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٢٩ب، </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المبادئ التوجيهية للرعاية البديلة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للأطفال</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الأمم المتحدة وتعريفات الرعاية الرسمية للأطفال من قبل مجموعة عمل رعاية الوالدين المناسبة </a:t>
            </a:r>
            <a:r>
              <a:rPr lang="en-US" sz="1100" i="1" dirty="0" err="1">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للأطفال</a:t>
            </a:r>
            <a:r>
              <a:rPr lang="en-US"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 </a:t>
            </a:r>
            <a:r>
              <a:rPr lang="ar-SA" sz="1100" i="1"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٢٠١٢</a:t>
            </a:r>
            <a:endParaRPr lang="en-US" sz="1100"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3AB1B9F6-3A89-1CCD-F67A-72F97611AFFD}"/>
              </a:ext>
            </a:extLst>
          </p:cNvPr>
          <p:cNvSpPr txBox="1"/>
          <p:nvPr/>
        </p:nvSpPr>
        <p:spPr>
          <a:xfrm>
            <a:off x="637309" y="679435"/>
            <a:ext cx="5496791" cy="606000"/>
          </a:xfrm>
          <a:prstGeom prst="rect">
            <a:avLst/>
          </a:prstGeom>
          <a:noFill/>
        </p:spPr>
        <p:txBody>
          <a:bodyPr wrap="square">
            <a:spAutoFit/>
          </a:bodyPr>
          <a:lstStyle/>
          <a:p>
            <a:pPr algn="r" rtl="1">
              <a:lnSpc>
                <a:spcPct val="107000"/>
              </a:lnSpc>
              <a:spcAft>
                <a:spcPts val="800"/>
              </a:spcAft>
            </a:pPr>
            <a:r>
              <a:rPr lang="en-US" sz="1600" dirty="0">
                <a:effectLst/>
                <a:latin typeface="Calibri" panose="020F0502020204030204" pitchFamily="34" charset="0"/>
                <a:cs typeface="Calibri" panose="020F0502020204030204" pitchFamily="34" charset="0"/>
              </a:rPr>
              <a:t>ملاحظة للمصمم - تحتوي هذه الصفحة على مراجع باللون الرمادي ، وقد تعتمد كيفية تضمينها على النموذج النهائي ، لذا ما عليك سوى وضع علامة هنا.</a:t>
            </a:r>
            <a:endParaRPr lang="en-US" sz="1600" dirty="0">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90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41539"/>
            <a:ext cx="4637303" cy="1903686"/>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قد تكون هناك حاجة إلى دعم فوري قبل إجراء التقييم الكامل - يجب أن يتبع ذلك في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غضون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٤٨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ساعة</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أمثلة على الدعم الفوري الذي قد يحتاجه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المنفصلين و</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هي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إيداعهم بمكان آمن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 الرعاية البديلة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تعقب الأسرة و لم الشمل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السريع</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و </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الدعم النفسي الأولي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والخدمات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الصحية</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أن تتوفر مجموعة من خيارات الرعاية البديلة على الفور</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حيثما كان ذلك ممكنًا / في مصلحتهم الفضلى ، ينبغي دعم الأطفال للبقاء مع أسرهم / مقدمي الرعاية</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03161"/>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4041689"/>
            <a:ext cx="5254042" cy="4897595"/>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518421"/>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8C6DFF0A-3F23-EAF4-FBD5-8A84A262BB5B}"/>
              </a:ext>
            </a:extLst>
          </p:cNvPr>
          <p:cNvSpPr/>
          <p:nvPr/>
        </p:nvSpPr>
        <p:spPr>
          <a:xfrm>
            <a:off x="1072579" y="225293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56;p19">
            <a:extLst>
              <a:ext uri="{FF2B5EF4-FFF2-40B4-BE49-F238E27FC236}">
                <a16:creationId xmlns:a16="http://schemas.microsoft.com/office/drawing/2014/main" id="{260C41D3-5EF9-6AD8-7F69-76442374FCA7}"/>
              </a:ext>
            </a:extLst>
          </p:cNvPr>
          <p:cNvSpPr/>
          <p:nvPr/>
        </p:nvSpPr>
        <p:spPr>
          <a:xfrm>
            <a:off x="1072579" y="2702716"/>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Hexagon 4">
            <a:extLst>
              <a:ext uri="{FF2B5EF4-FFF2-40B4-BE49-F238E27FC236}">
                <a16:creationId xmlns:a16="http://schemas.microsoft.com/office/drawing/2014/main" id="{1A26CA57-B155-5631-E311-DA70DFAFB99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D588CD8F-9DC8-205C-7A71-1AE4EDD7AC32}"/>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FEF130AB-7DDF-7FD3-7AEA-F8F4EEABB7E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9862A2C7-192B-5CA1-7BED-260FFF35F5EF}"/>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9079FD11-37C7-7B35-1C9E-F46FFF989250}"/>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440C4E55-93F8-D27D-B957-343FDCB60895}"/>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9ADCF1FC-2132-4DDD-2697-741288BC8FA8}"/>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3B5542B-3248-F390-2125-57DA00CDCCBE}"/>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F3F0F6C-E2BC-F172-5830-AD170E9B1DFC}"/>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1B8781D-F6FF-7FCF-2884-7743371E89CF}"/>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9E97F583-D196-8C97-260A-691A42AB64CD}"/>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9A81F31E-ABB0-4AFB-2ABF-CDC6CAFDD840}"/>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BD0F285D-CD87-C6F0-A3AE-46F273D44865}"/>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9403D25B-7068-037D-0D1B-7BF6DED40D0A}"/>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2037D0C9-1168-3E7C-4256-4AE3017396D0}"/>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F8E62AC9-6FCE-1D72-F028-9408408DF655}"/>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Hexagon 35">
            <a:extLst>
              <a:ext uri="{FF2B5EF4-FFF2-40B4-BE49-F238E27FC236}">
                <a16:creationId xmlns:a16="http://schemas.microsoft.com/office/drawing/2014/main" id="{28D2CF2B-3165-9BA7-A77C-0965719CC26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Hexagon 36">
            <a:extLst>
              <a:ext uri="{FF2B5EF4-FFF2-40B4-BE49-F238E27FC236}">
                <a16:creationId xmlns:a16="http://schemas.microsoft.com/office/drawing/2014/main" id="{06D2B77C-4879-AAF9-5124-8E346DF4C93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742050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a:ea typeface="Calibri"/>
                <a:cs typeface="Calibri"/>
                <a:sym typeface="Calibri"/>
              </a:rPr>
              <a:t>الجلسة</a:t>
            </a:r>
            <a:r>
              <a:rPr lang="en-US" sz="1600" b="1" spc="300" dirty="0">
                <a:solidFill>
                  <a:schemeClr val="bg1"/>
                </a:solidFill>
                <a:highlight>
                  <a:srgbClr val="8D607A"/>
                </a:highlight>
                <a:latin typeface="Calibri"/>
                <a:ea typeface="Calibri"/>
                <a:cs typeface="Calibri"/>
                <a:sym typeface="Calibri"/>
              </a:rPr>
              <a:t> </a:t>
            </a:r>
            <a:r>
              <a:rPr lang="ar-SA" sz="1600" b="1" spc="300" dirty="0">
                <a:solidFill>
                  <a:schemeClr val="bg1"/>
                </a:solidFill>
                <a:highlight>
                  <a:srgbClr val="8D607A"/>
                </a:highlight>
                <a:latin typeface="Calibri"/>
                <a:ea typeface="Calibri"/>
                <a:cs typeface="Calibri"/>
                <a:sym typeface="Calibri"/>
              </a:rPr>
              <a:t>٣</a:t>
            </a:r>
            <a:r>
              <a:rPr lang="en-US" sz="1600" b="1" spc="300" dirty="0">
                <a:solidFill>
                  <a:schemeClr val="bg1"/>
                </a:solidFill>
                <a:highlight>
                  <a:srgbClr val="8D607A"/>
                </a:highlight>
                <a:latin typeface="Calibri"/>
                <a:ea typeface="Calibri"/>
                <a:cs typeface="Calibri"/>
                <a:sym typeface="Calibri"/>
              </a:rPr>
              <a:t>: التقييم</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410498"/>
            <a:ext cx="4913992" cy="338554"/>
          </a:xfrm>
          <a:prstGeom prst="rect">
            <a:avLst/>
          </a:prstGeom>
          <a:noFill/>
        </p:spPr>
        <p:txBody>
          <a:bodyPr wrap="square" rtlCol="0">
            <a:spAutoFit/>
          </a:bodyPr>
          <a:lstStyle/>
          <a:p>
            <a:pPr algn="r" rtl="1"/>
            <a:r>
              <a:rPr lang="en-CA" sz="1600" b="1" spc="300" dirty="0">
                <a:solidFill>
                  <a:schemeClr val="tx1"/>
                </a:solidFill>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63400"/>
            <a:ext cx="4529568" cy="769441"/>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كيفية تقييم قضايا واحتياجات الحماية المحددة المتعلقة بالانفصال الأسري وكيف ترتبط هذه القضايا بمخاوف حماية الطفل الأخرى</a:t>
            </a: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كيفية إجراء تقييم يتضمن تحديد أنسب نوع من الرعاية البديلة</a:t>
            </a:r>
          </a:p>
        </p:txBody>
      </p:sp>
      <p:sp>
        <p:nvSpPr>
          <p:cNvPr id="6" name="TextBox 5">
            <a:extLst>
              <a:ext uri="{FF2B5EF4-FFF2-40B4-BE49-F238E27FC236}">
                <a16:creationId xmlns:a16="http://schemas.microsoft.com/office/drawing/2014/main" id="{FB388D0F-1511-AA8B-EE9D-ECEC553330FA}"/>
              </a:ext>
            </a:extLst>
          </p:cNvPr>
          <p:cNvSpPr txBox="1"/>
          <p:nvPr/>
        </p:nvSpPr>
        <p:spPr>
          <a:xfrm>
            <a:off x="996287" y="3515623"/>
            <a:ext cx="4913992" cy="338554"/>
          </a:xfrm>
          <a:prstGeom prst="rect">
            <a:avLst/>
          </a:prstGeom>
          <a:noFill/>
        </p:spPr>
        <p:txBody>
          <a:bodyPr wrap="square" rtlCol="0">
            <a:spAutoFit/>
          </a:bodyPr>
          <a:lstStyle/>
          <a:p>
            <a:pPr algn="r" rtl="1"/>
            <a:r>
              <a:rPr lang="en-US" sz="1600" b="1" spc="300" dirty="0">
                <a:solidFill>
                  <a:schemeClr val="tx1"/>
                </a:solidFill>
                <a:latin typeface="Calibri" panose="020F0502020204030204" pitchFamily="34" charset="0"/>
                <a:cs typeface="Calibri" panose="020F0502020204030204" pitchFamily="34" charset="0"/>
              </a:rPr>
              <a:t>تقييم إدارة الحالة</a:t>
            </a:r>
          </a:p>
        </p:txBody>
      </p:sp>
      <p:sp>
        <p:nvSpPr>
          <p:cNvPr id="7" name="TextBox 6">
            <a:extLst>
              <a:ext uri="{FF2B5EF4-FFF2-40B4-BE49-F238E27FC236}">
                <a16:creationId xmlns:a16="http://schemas.microsoft.com/office/drawing/2014/main" id="{F664C0CB-6315-6773-CDB5-11DF7D79B944}"/>
              </a:ext>
            </a:extLst>
          </p:cNvPr>
          <p:cNvSpPr txBox="1"/>
          <p:nvPr/>
        </p:nvSpPr>
        <p:spPr>
          <a:xfrm>
            <a:off x="996286" y="3976282"/>
            <a:ext cx="5254043" cy="1107996"/>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en-US" sz="1100" b="1" dirty="0">
                <a:solidFill>
                  <a:schemeClr val="tx1"/>
                </a:solidFill>
                <a:effectLst/>
                <a:latin typeface="Calibri" panose="020F0502020204030204" pitchFamily="34" charset="0"/>
                <a:ea typeface="Verdana" panose="020B0604030504040204" pitchFamily="34" charset="0"/>
                <a:cs typeface="Calibri" panose="020F0502020204030204" pitchFamily="34" charset="0"/>
              </a:rPr>
              <a:t>سيناريو </a:t>
            </a:r>
            <a:r>
              <a:rPr lang="en-US" sz="1100" b="1" dirty="0" err="1">
                <a:solidFill>
                  <a:schemeClr val="tx1"/>
                </a:solidFill>
                <a:effectLst/>
                <a:latin typeface="Calibri" panose="020F0502020204030204" pitchFamily="34" charset="0"/>
                <a:ea typeface="Verdana" panose="020B0604030504040204" pitchFamily="34" charset="0"/>
                <a:cs typeface="Calibri" panose="020F0502020204030204" pitchFamily="34" charset="0"/>
              </a:rPr>
              <a:t>الحالة</a:t>
            </a:r>
            <a:r>
              <a:rPr lang="en-US" sz="1100" b="1" dirty="0">
                <a:solidFill>
                  <a:schemeClr val="tx1"/>
                </a:solidFill>
                <a:effectLst/>
                <a:latin typeface="Calibri" panose="020F0502020204030204" pitchFamily="34" charset="0"/>
                <a:ea typeface="Verdana" panose="020B0604030504040204" pitchFamily="34" charset="0"/>
                <a:cs typeface="Calibri" panose="020F0502020204030204" pitchFamily="34" charset="0"/>
              </a:rPr>
              <a:t> </a:t>
            </a:r>
            <a:r>
              <a:rPr lang="ar-SA" sz="1100" b="1" dirty="0">
                <a:solidFill>
                  <a:schemeClr val="tx1"/>
                </a:solidFill>
                <a:effectLst/>
                <a:latin typeface="Calibri" panose="020F0502020204030204" pitchFamily="34" charset="0"/>
                <a:ea typeface="Verdana" panose="020B0604030504040204" pitchFamily="34" charset="0"/>
                <a:cs typeface="Calibri" panose="020F0502020204030204" pitchFamily="34" charset="0"/>
              </a:rPr>
              <a:t>١</a:t>
            </a:r>
            <a:endParaRPr lang="en-US" sz="1100" b="1" dirty="0">
              <a:solidFill>
                <a:schemeClr val="tx1"/>
              </a:solidFill>
              <a:effectLst/>
              <a:latin typeface="Calibri" panose="020F0502020204030204" pitchFamily="34" charset="0"/>
              <a:ea typeface="Verdana" panose="020B0604030504040204" pitchFamily="34" charset="0"/>
              <a:cs typeface="Calibri" panose="020F0502020204030204" pitchFamily="34" charset="0"/>
            </a:endParaRP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err="1">
                <a:effectLst/>
                <a:latin typeface="Calibri" panose="020F0502020204030204" pitchFamily="34" charset="0"/>
                <a:ea typeface="Verdana" panose="020B0604030504040204" pitchFamily="34" charset="0"/>
                <a:cs typeface="Calibri" panose="020F0502020204030204" pitchFamily="34" charset="0"/>
              </a:rPr>
              <a:t>موظف</a:t>
            </a:r>
            <a:r>
              <a:rPr lang="ar-SA" sz="1100" dirty="0" err="1">
                <a:effectLst/>
                <a:latin typeface="Calibri" panose="020F0502020204030204" pitchFamily="34" charset="0"/>
                <a:ea typeface="Verdana" panose="020B0604030504040204" pitchFamily="34" charset="0"/>
                <a:cs typeface="Calibri" panose="020F0502020204030204" pitchFamily="34" charset="0"/>
              </a:rPr>
              <a:t>ة</a:t>
            </a:r>
            <a:r>
              <a:rPr lang="ar-SA" sz="1100" dirty="0">
                <a:effectLst/>
                <a:latin typeface="Calibri" panose="020F0502020204030204" pitchFamily="34" charset="0"/>
                <a:ea typeface="Verdana" panose="020B0604030504040204" pitchFamily="34" charset="0"/>
                <a:cs typeface="Calibri" panose="020F0502020204030204" pitchFamily="34" charset="0"/>
              </a:rPr>
              <a:t> من</a:t>
            </a:r>
            <a:r>
              <a:rPr lang="en-US" sz="1100" dirty="0">
                <a:effectLst/>
                <a:latin typeface="Calibri" panose="020F0502020204030204" pitchFamily="34" charset="0"/>
                <a:ea typeface="Verdana" panose="020B0604030504040204" pitchFamily="34" charset="0"/>
                <a:cs typeface="Calibri" panose="020F0502020204030204" pitchFamily="34" charset="0"/>
              </a:rPr>
              <a:t> حماية الطفل ، تدعى ماريا ، تعمل في الخدمات الاجتماعية الحكومية </a:t>
            </a:r>
            <a:r>
              <a:rPr lang="en-US" sz="1100" dirty="0" err="1">
                <a:effectLst/>
                <a:latin typeface="Calibri" panose="020F0502020204030204" pitchFamily="34" charset="0"/>
                <a:ea typeface="Verdana" panose="020B0604030504040204" pitchFamily="34" charset="0"/>
                <a:cs typeface="Calibri" panose="020F0502020204030204" pitchFamily="34" charset="0"/>
              </a:rPr>
              <a:t>الإقليمية</a:t>
            </a:r>
            <a:r>
              <a:rPr lang="en-US" sz="1100" dirty="0">
                <a:effectLst/>
                <a:latin typeface="Calibri" panose="020F0502020204030204" pitchFamily="34" charset="0"/>
                <a:ea typeface="Verdana" panose="020B0604030504040204" pitchFamily="34" charset="0"/>
                <a:cs typeface="Calibri" panose="020F0502020204030204" pitchFamily="34" charset="0"/>
              </a:rPr>
              <a:t>. </a:t>
            </a:r>
            <a:r>
              <a:rPr lang="en-US" sz="1100" dirty="0" err="1">
                <a:effectLst/>
                <a:latin typeface="Calibri" panose="020F0502020204030204" pitchFamily="34" charset="0"/>
                <a:ea typeface="Verdana" panose="020B0604030504040204" pitchFamily="34" charset="0"/>
                <a:cs typeface="Calibri" panose="020F0502020204030204" pitchFamily="34" charset="0"/>
              </a:rPr>
              <a:t>تلقت</a:t>
            </a:r>
            <a:r>
              <a:rPr lang="en-US" sz="1100" dirty="0">
                <a:effectLst/>
                <a:latin typeface="Calibri" panose="020F0502020204030204" pitchFamily="34" charset="0"/>
                <a:ea typeface="Verdana" panose="020B0604030504040204" pitchFamily="34" charset="0"/>
                <a:cs typeface="Calibri" panose="020F0502020204030204" pitchFamily="34" charset="0"/>
              </a:rPr>
              <a:t> رسالة صوتية </a:t>
            </a:r>
            <a:r>
              <a:rPr lang="en-US" sz="1100" dirty="0" err="1">
                <a:effectLst/>
                <a:latin typeface="Calibri" panose="020F0502020204030204" pitchFamily="34" charset="0"/>
                <a:ea typeface="Verdana" panose="020B0604030504040204" pitchFamily="34" charset="0"/>
                <a:cs typeface="Calibri" panose="020F0502020204030204" pitchFamily="34" charset="0"/>
              </a:rPr>
              <a:t>من</a:t>
            </a:r>
            <a:r>
              <a:rPr lang="en-US" sz="1100" dirty="0">
                <a:effectLst/>
                <a:latin typeface="Calibri" panose="020F0502020204030204" pitchFamily="34" charset="0"/>
                <a:ea typeface="Verdana" panose="020B0604030504040204" pitchFamily="34" charset="0"/>
                <a:cs typeface="Calibri" panose="020F0502020204030204" pitchFamily="34" charset="0"/>
              </a:rPr>
              <a:t> </a:t>
            </a:r>
            <a:r>
              <a:rPr lang="en-US" sz="1100" dirty="0" err="1">
                <a:effectLst/>
                <a:latin typeface="Calibri" panose="020F0502020204030204" pitchFamily="34" charset="0"/>
                <a:ea typeface="Verdana" panose="020B0604030504040204" pitchFamily="34" charset="0"/>
                <a:cs typeface="Calibri" panose="020F0502020204030204" pitchFamily="34" charset="0"/>
              </a:rPr>
              <a:t>م</a:t>
            </a:r>
            <a:r>
              <a:rPr lang="ar-SA" sz="1100" dirty="0">
                <a:effectLst/>
                <a:latin typeface="Calibri" panose="020F0502020204030204" pitchFamily="34" charset="0"/>
                <a:ea typeface="Verdana" panose="020B0604030504040204" pitchFamily="34" charset="0"/>
                <a:cs typeface="Calibri" panose="020F0502020204030204" pitchFamily="34" charset="0"/>
              </a:rPr>
              <a:t>نصور</a:t>
            </a:r>
            <a:r>
              <a:rPr lang="en-US" sz="1100" dirty="0">
                <a:effectLst/>
                <a:latin typeface="Calibri" panose="020F0502020204030204" pitchFamily="34" charset="0"/>
                <a:ea typeface="Verdana" panose="020B0604030504040204" pitchFamily="34" charset="0"/>
                <a:cs typeface="Calibri" panose="020F0502020204030204" pitchFamily="34" charset="0"/>
              </a:rPr>
              <a:t> ، زميل </a:t>
            </a:r>
            <a:r>
              <a:rPr lang="en-US" sz="1100" dirty="0" err="1">
                <a:effectLst/>
                <a:latin typeface="Calibri" panose="020F0502020204030204" pitchFamily="34" charset="0"/>
                <a:ea typeface="Verdana" panose="020B0604030504040204" pitchFamily="34" charset="0"/>
                <a:cs typeface="Calibri" panose="020F0502020204030204" pitchFamily="34" charset="0"/>
              </a:rPr>
              <a:t>من</a:t>
            </a:r>
            <a:r>
              <a:rPr lang="en-US" sz="1100" dirty="0">
                <a:effectLst/>
                <a:latin typeface="Calibri" panose="020F0502020204030204" pitchFamily="34" charset="0"/>
                <a:ea typeface="Verdana" panose="020B0604030504040204" pitchFamily="34" charset="0"/>
                <a:cs typeface="Calibri" panose="020F0502020204030204" pitchFamily="34" charset="0"/>
              </a:rPr>
              <a:t> </a:t>
            </a:r>
            <a:r>
              <a:rPr lang="ar-SA" sz="1100" dirty="0">
                <a:latin typeface="Calibri" panose="020F0502020204030204" pitchFamily="34" charset="0"/>
                <a:ea typeface="Verdana" panose="020B0604030504040204" pitchFamily="34" charset="0"/>
                <a:cs typeface="Calibri" panose="020F0502020204030204" pitchFamily="34" charset="0"/>
              </a:rPr>
              <a:t>القسم</a:t>
            </a:r>
            <a:r>
              <a:rPr lang="en-US" sz="1100" dirty="0">
                <a:effectLst/>
                <a:latin typeface="Calibri" panose="020F0502020204030204" pitchFamily="34" charset="0"/>
                <a:ea typeface="Verdana" panose="020B0604030504040204" pitchFamily="34" charset="0"/>
                <a:cs typeface="Calibri" panose="020F0502020204030204" pitchFamily="34" charset="0"/>
              </a:rPr>
              <a:t> </a:t>
            </a:r>
            <a:r>
              <a:rPr lang="en-US" sz="1100" dirty="0" err="1">
                <a:effectLst/>
                <a:latin typeface="Calibri" panose="020F0502020204030204" pitchFamily="34" charset="0"/>
                <a:ea typeface="Verdana" panose="020B0604030504040204" pitchFamily="34" charset="0"/>
                <a:cs typeface="Calibri" panose="020F0502020204030204" pitchFamily="34" charset="0"/>
              </a:rPr>
              <a:t>التعليم</a:t>
            </a:r>
            <a:r>
              <a:rPr lang="ar-SA" sz="1100" dirty="0" err="1">
                <a:effectLst/>
                <a:latin typeface="Calibri" panose="020F0502020204030204" pitchFamily="34" charset="0"/>
                <a:ea typeface="Verdana" panose="020B0604030504040204" pitchFamily="34" charset="0"/>
                <a:cs typeface="Calibri" panose="020F0502020204030204" pitchFamily="34" charset="0"/>
              </a:rPr>
              <a:t>ي</a:t>
            </a:r>
            <a:r>
              <a:rPr lang="en-US" sz="1100" dirty="0">
                <a:effectLst/>
                <a:latin typeface="Calibri" panose="020F0502020204030204" pitchFamily="34" charset="0"/>
                <a:ea typeface="Verdana" panose="020B0604030504040204" pitchFamily="34" charset="0"/>
                <a:cs typeface="Calibri" panose="020F0502020204030204" pitchFamily="34" charset="0"/>
              </a:rPr>
              <a:t> ، والذي تحدث إلى أحد قادة المجتمع بعد أن أجرى أنشطة بعد ظهر اليوم. كانت رسالته:</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ea typeface="Verdana" panose="020B0604030504040204" pitchFamily="34" charset="0"/>
                <a:cs typeface="Calibri" panose="020F0502020204030204" pitchFamily="34" charset="0"/>
              </a:rPr>
              <a:t> </a:t>
            </a:r>
            <a:endParaRPr lang="en-US" sz="1100" dirty="0">
              <a:effectLst/>
              <a:ea typeface="Calibri" panose="020F0502020204030204" pitchFamily="34" charset="0"/>
              <a:cs typeface="Times New Roman" panose="02020603050405020304" pitchFamily="18" charset="0"/>
            </a:endParaRPr>
          </a:p>
        </p:txBody>
      </p:sp>
      <p:grpSp>
        <p:nvGrpSpPr>
          <p:cNvPr id="8" name="Google Shape;194;p14">
            <a:extLst>
              <a:ext uri="{FF2B5EF4-FFF2-40B4-BE49-F238E27FC236}">
                <a16:creationId xmlns:a16="http://schemas.microsoft.com/office/drawing/2014/main" id="{4E7AE6E9-D88E-215B-C1A4-8D680C8DA059}"/>
              </a:ext>
            </a:extLst>
          </p:cNvPr>
          <p:cNvGrpSpPr/>
          <p:nvPr/>
        </p:nvGrpSpPr>
        <p:grpSpPr>
          <a:xfrm>
            <a:off x="1153785" y="2657704"/>
            <a:ext cx="332115" cy="351369"/>
            <a:chOff x="243840" y="1676400"/>
            <a:chExt cx="701040" cy="741680"/>
          </a:xfrm>
          <a:solidFill>
            <a:schemeClr val="accent2">
              <a:lumMod val="75000"/>
            </a:schemeClr>
          </a:solidFill>
        </p:grpSpPr>
        <p:sp>
          <p:nvSpPr>
            <p:cNvPr id="9" name="Google Shape;195;p14">
              <a:extLst>
                <a:ext uri="{FF2B5EF4-FFF2-40B4-BE49-F238E27FC236}">
                  <a16:creationId xmlns:a16="http://schemas.microsoft.com/office/drawing/2014/main" id="{9DCE6115-717A-5248-3F10-13737D5EEB02}"/>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0" name="Google Shape;196;p14">
              <a:extLst>
                <a:ext uri="{FF2B5EF4-FFF2-40B4-BE49-F238E27FC236}">
                  <a16:creationId xmlns:a16="http://schemas.microsoft.com/office/drawing/2014/main" id="{D81782B1-C2DA-4012-0C0A-94E13E343243}"/>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1" name="Google Shape;194;p14">
            <a:extLst>
              <a:ext uri="{FF2B5EF4-FFF2-40B4-BE49-F238E27FC236}">
                <a16:creationId xmlns:a16="http://schemas.microsoft.com/office/drawing/2014/main" id="{0542DA36-EF7C-D76F-DE97-2F11C4B0C538}"/>
              </a:ext>
            </a:extLst>
          </p:cNvPr>
          <p:cNvGrpSpPr/>
          <p:nvPr/>
        </p:nvGrpSpPr>
        <p:grpSpPr>
          <a:xfrm>
            <a:off x="1153785" y="1971561"/>
            <a:ext cx="332115" cy="351369"/>
            <a:chOff x="243840" y="1676400"/>
            <a:chExt cx="701040" cy="741680"/>
          </a:xfrm>
          <a:solidFill>
            <a:schemeClr val="accent2">
              <a:lumMod val="75000"/>
            </a:schemeClr>
          </a:solidFill>
        </p:grpSpPr>
        <p:sp>
          <p:nvSpPr>
            <p:cNvPr id="12" name="Google Shape;195;p14">
              <a:extLst>
                <a:ext uri="{FF2B5EF4-FFF2-40B4-BE49-F238E27FC236}">
                  <a16:creationId xmlns:a16="http://schemas.microsoft.com/office/drawing/2014/main" id="{E9DB97B5-1310-8F4B-25B0-DC6C14BE4E67}"/>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3" name="Google Shape;196;p14">
              <a:extLst>
                <a:ext uri="{FF2B5EF4-FFF2-40B4-BE49-F238E27FC236}">
                  <a16:creationId xmlns:a16="http://schemas.microsoft.com/office/drawing/2014/main" id="{D82D0CA3-BBCB-28F7-7CDD-B9309B3CDD2E}"/>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4" name="TextBox 13">
            <a:extLst>
              <a:ext uri="{FF2B5EF4-FFF2-40B4-BE49-F238E27FC236}">
                <a16:creationId xmlns:a16="http://schemas.microsoft.com/office/drawing/2014/main" id="{9A364CC2-39E3-9C4C-07C1-5D3C8590F854}"/>
              </a:ext>
            </a:extLst>
          </p:cNvPr>
          <p:cNvSpPr txBox="1"/>
          <p:nvPr/>
        </p:nvSpPr>
        <p:spPr>
          <a:xfrm>
            <a:off x="996285" y="5247926"/>
            <a:ext cx="5254044" cy="2660692"/>
          </a:xfrm>
          <a:prstGeom prst="rect">
            <a:avLst/>
          </a:prstGeom>
          <a:solidFill>
            <a:schemeClr val="accent2">
              <a:lumMod val="20000"/>
              <a:lumOff val="80000"/>
            </a:schemeClr>
          </a:solidFill>
        </p:spPr>
        <p:txBody>
          <a:bodyPr wrap="square" lIns="144000" tIns="144000" rIns="144000" bIns="144000" rtlCol="0">
            <a:spAutoFit/>
          </a:bodyPr>
          <a:lstStyle/>
          <a:p>
            <a:pPr algn="r" rtl="1"/>
            <a:r>
              <a:rPr lang="en-US" sz="1100" dirty="0">
                <a:effectLst/>
                <a:ea typeface="Verdana" panose="020B0604030504040204" pitchFamily="34" charset="0"/>
                <a:cs typeface="Calibri" panose="020F0502020204030204" pitchFamily="34" charset="0"/>
              </a:rPr>
              <a:t>"مرحبًا ماريا ، </a:t>
            </a:r>
            <a:r>
              <a:rPr lang="en-US" sz="1100" dirty="0" err="1">
                <a:effectLst/>
                <a:ea typeface="Verdana" panose="020B0604030504040204" pitchFamily="34" charset="0"/>
                <a:cs typeface="Calibri" panose="020F0502020204030204" pitchFamily="34" charset="0"/>
              </a:rPr>
              <a:t>أنا</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م</a:t>
            </a:r>
            <a:r>
              <a:rPr lang="ar-SA" sz="1100" dirty="0">
                <a:effectLst/>
                <a:ea typeface="Verdana" panose="020B0604030504040204" pitchFamily="34" charset="0"/>
                <a:cs typeface="Calibri" panose="020F0502020204030204" pitchFamily="34" charset="0"/>
              </a:rPr>
              <a:t>نصور</a:t>
            </a:r>
            <a:r>
              <a:rPr lang="en-US" sz="1100" dirty="0">
                <a:ea typeface="Verdana" panose="020B0604030504040204" pitchFamily="34" charset="0"/>
                <a:cs typeface="Calibri" panose="020F0502020204030204" pitchFamily="34" charset="0"/>
              </a:rPr>
              <a:t>.</a:t>
            </a:r>
            <a:endParaRPr lang="en-US" sz="1100" dirty="0">
              <a:effectLst/>
              <a:ea typeface="Verdana" panose="020B0604030504040204" pitchFamily="34" charset="0"/>
              <a:cs typeface="Calibri" panose="020F0502020204030204" pitchFamily="34" charset="0"/>
            </a:endParaRPr>
          </a:p>
          <a:p>
            <a:pPr algn="r" rtl="1"/>
            <a:endParaRPr lang="en-US" sz="1100" dirty="0">
              <a:ea typeface="Verdana" panose="020B0604030504040204" pitchFamily="34" charset="0"/>
              <a:cs typeface="Calibri" panose="020F0502020204030204" pitchFamily="34" charset="0"/>
            </a:endParaRPr>
          </a:p>
          <a:p>
            <a:pPr algn="r" rtl="1"/>
            <a:r>
              <a:rPr lang="en-US" sz="1100" dirty="0">
                <a:effectLst/>
                <a:ea typeface="Verdana" panose="020B0604030504040204" pitchFamily="34" charset="0"/>
                <a:cs typeface="Calibri" panose="020F0502020204030204" pitchFamily="34" charset="0"/>
              </a:rPr>
              <a:t>أتصل بك لأنني تلقيت معلومات من أحد القادة هنا في المدينة بعد أن انتهينا من اجتماعنا في دار البلدية اليوم. أعتقد أنك قابلته كذلك من قبل.</a:t>
            </a:r>
          </a:p>
          <a:p>
            <a:pPr algn="r" rtl="1"/>
            <a:endParaRPr lang="en-US" sz="1100" dirty="0">
              <a:ea typeface="Verdana" panose="020B0604030504040204" pitchFamily="34" charset="0"/>
              <a:cs typeface="Calibri" panose="020F0502020204030204" pitchFamily="34" charset="0"/>
            </a:endParaRPr>
          </a:p>
          <a:p>
            <a:pPr algn="r" rtl="1"/>
            <a:r>
              <a:rPr lang="en-US" sz="1100" dirty="0">
                <a:effectLst/>
                <a:ea typeface="Verdana" panose="020B0604030504040204" pitchFamily="34" charset="0"/>
                <a:cs typeface="Calibri" panose="020F0502020204030204" pitchFamily="34" charset="0"/>
              </a:rPr>
              <a:t>وقال إنه تم التعرف على فتاة تبلغ من </a:t>
            </a:r>
            <a:r>
              <a:rPr lang="en-US" sz="1100" dirty="0" err="1">
                <a:effectLst/>
                <a:ea typeface="Verdana" panose="020B0604030504040204" pitchFamily="34" charset="0"/>
                <a:cs typeface="Calibri" panose="020F0502020204030204" pitchFamily="34" charset="0"/>
              </a:rPr>
              <a:t>العمر</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١١</a:t>
            </a:r>
            <a:r>
              <a:rPr lang="en-US" sz="1100" dirty="0">
                <a:effectLst/>
                <a:ea typeface="Verdana" panose="020B0604030504040204" pitchFamily="34" charset="0"/>
                <a:cs typeface="Calibri" panose="020F0502020204030204" pitchFamily="34" charset="0"/>
              </a:rPr>
              <a:t> عامًا تقريبًا ضمن مجموعة من النازحين. سارت المجموعة لعدة أيام قبل أن تصل إلى بر الأمان. قال إن الفتاة تبدو منعزلة ويبدو أنها مترددة في الإجابة على الأسئلة. أخبرته أنها كانت مسافرة مع عمها الذي توفي أثناء الرحلة.</a:t>
            </a:r>
          </a:p>
          <a:p>
            <a:pPr algn="r" rtl="1"/>
            <a:endParaRPr lang="en-US" sz="1100" dirty="0">
              <a:ea typeface="Verdana" panose="020B0604030504040204" pitchFamily="34" charset="0"/>
              <a:cs typeface="Calibri" panose="020F0502020204030204" pitchFamily="34" charset="0"/>
            </a:endParaRPr>
          </a:p>
          <a:p>
            <a:pPr algn="r" rtl="1"/>
            <a:r>
              <a:rPr lang="ar-SA" sz="1100" dirty="0">
                <a:effectLst/>
                <a:ea typeface="Verdana" panose="020B0604030504040204" pitchFamily="34" charset="0"/>
                <a:cs typeface="Calibri" panose="020F0502020204030204" pitchFamily="34" charset="0"/>
              </a:rPr>
              <a:t>لقد </a:t>
            </a:r>
            <a:r>
              <a:rPr lang="en-US" sz="1100" dirty="0" err="1">
                <a:effectLst/>
                <a:ea typeface="Verdana" panose="020B0604030504040204" pitchFamily="34" charset="0"/>
                <a:cs typeface="Calibri" panose="020F0502020204030204" pitchFamily="34" charset="0"/>
              </a:rPr>
              <a:t>قال</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القائد</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المجتمع</a:t>
            </a:r>
            <a:r>
              <a:rPr lang="ar-SA" sz="1100" dirty="0" err="1">
                <a:effectLst/>
                <a:ea typeface="Verdana" panose="020B0604030504040204" pitchFamily="34" charset="0"/>
                <a:cs typeface="Calibri" panose="020F0502020204030204" pitchFamily="34" charset="0"/>
              </a:rPr>
              <a:t>ي</a:t>
            </a:r>
            <a:r>
              <a:rPr lang="en-US" sz="1100" dirty="0">
                <a:effectLst/>
                <a:ea typeface="Verdana" panose="020B0604030504040204" pitchFamily="34" charset="0"/>
                <a:cs typeface="Calibri" panose="020F0502020204030204" pitchFamily="34" charset="0"/>
              </a:rPr>
              <a:t>  إن المجموعة وجدتها على طول الطريق أثناء الرحلة ثم انضمت </a:t>
            </a:r>
            <a:r>
              <a:rPr lang="en-US" sz="1100" dirty="0" err="1">
                <a:effectLst/>
                <a:ea typeface="Verdana" panose="020B0604030504040204" pitchFamily="34" charset="0"/>
                <a:cs typeface="Calibri" panose="020F0502020204030204" pitchFamily="34" charset="0"/>
              </a:rPr>
              <a:t>إليهم</a:t>
            </a:r>
            <a:r>
              <a:rPr lang="en-US" sz="1100" dirty="0">
                <a:effectLst/>
                <a:ea typeface="Verdana" panose="020B0604030504040204" pitchFamily="34" charset="0"/>
                <a:cs typeface="Calibri" panose="020F0502020204030204" pitchFamily="34" charset="0"/>
              </a:rPr>
              <a:t>.</a:t>
            </a:r>
            <a:r>
              <a:rPr lang="ar-SA" sz="1100" dirty="0">
                <a:effectLst/>
                <a:ea typeface="Verdana" panose="020B0604030504040204" pitchFamily="34" charset="0"/>
                <a:cs typeface="Calibri" panose="020F0502020204030204" pitchFamily="34" charset="0"/>
              </a:rPr>
              <a:t> إنها</a:t>
            </a:r>
            <a:r>
              <a:rPr lang="en-US" sz="1100" dirty="0">
                <a:effectLst/>
                <a:ea typeface="Verdana" panose="020B0604030504040204" pitchFamily="34" charset="0"/>
                <a:cs typeface="Calibri" panose="020F0502020204030204" pitchFamily="34" charset="0"/>
              </a:rPr>
              <a:t> تعاني من إصابة في ساقها وتحتاج إلى مساعدة.</a:t>
            </a:r>
          </a:p>
          <a:p>
            <a:pPr algn="r" rtl="1"/>
            <a:endParaRPr lang="en-US" sz="1100" dirty="0">
              <a:ea typeface="Verdana" panose="020B0604030504040204" pitchFamily="34" charset="0"/>
              <a:cs typeface="Calibri" panose="020F0502020204030204" pitchFamily="34" charset="0"/>
            </a:endParaRPr>
          </a:p>
          <a:p>
            <a:pPr algn="r" rtl="1"/>
            <a:r>
              <a:rPr lang="en-US" sz="1100" dirty="0">
                <a:effectLst/>
                <a:ea typeface="Verdana" panose="020B0604030504040204" pitchFamily="34" charset="0"/>
                <a:cs typeface="Calibri" panose="020F0502020204030204" pitchFamily="34" charset="0"/>
              </a:rPr>
              <a:t>أعتقد أنك بحاجة إلى المتابعة على وجه السرعة ، من فضلك ، </a:t>
            </a:r>
            <a:r>
              <a:rPr lang="en-US" sz="1100" dirty="0" err="1">
                <a:effectLst/>
                <a:ea typeface="Verdana" panose="020B0604030504040204" pitchFamily="34" charset="0"/>
                <a:cs typeface="Calibri" panose="020F0502020204030204" pitchFamily="34" charset="0"/>
              </a:rPr>
              <a:t>اتصل</a:t>
            </a:r>
            <a:r>
              <a:rPr lang="ar-SA" sz="1100" dirty="0" err="1">
                <a:effectLst/>
                <a:ea typeface="Verdana" panose="020B0604030504040204" pitchFamily="34" charset="0"/>
                <a:cs typeface="Calibri" panose="020F0502020204030204" pitchFamily="34" charset="0"/>
              </a:rPr>
              <a:t>ي</a:t>
            </a:r>
            <a:r>
              <a:rPr lang="en-US" sz="1100" dirty="0">
                <a:effectLst/>
                <a:ea typeface="Verdana" panose="020B0604030504040204" pitchFamily="34" charset="0"/>
                <a:cs typeface="Calibri" panose="020F0502020204030204" pitchFamily="34" charset="0"/>
              </a:rPr>
              <a:t> بي مرة أخرى في أي وقت ويمكنني أن أقدم لك المزيد من المعلومات. "</a:t>
            </a:r>
            <a:endParaRPr lang="en-US" sz="1100" dirty="0">
              <a:effectLst/>
              <a:ea typeface="Calibri" panose="020F0502020204030204" pitchFamily="34" charset="0"/>
              <a:cs typeface="Times New Roman" panose="02020603050405020304" pitchFamily="18" charset="0"/>
            </a:endParaRPr>
          </a:p>
        </p:txBody>
      </p:sp>
      <p:sp>
        <p:nvSpPr>
          <p:cNvPr id="15" name="Hexagon 14">
            <a:extLst>
              <a:ext uri="{FF2B5EF4-FFF2-40B4-BE49-F238E27FC236}">
                <a16:creationId xmlns:a16="http://schemas.microsoft.com/office/drawing/2014/main" id="{8D39C919-8F56-F4B9-DDCB-E05DE995BC85}"/>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AE25CE69-A91D-263F-46F0-20A1F0DAEF4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84808719-3034-EBCD-D30C-4F028E50CE3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71A41E4E-C63E-49B6-091C-A900A3746116}"/>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1F41864B-9623-2418-47B6-B7ABC6523375}"/>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C7BE2E3-0E67-2AB3-AB72-16022EAE8D95}"/>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DAC14E9E-6C51-359A-D7FD-F3C6E013F589}"/>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BB7CC08B-B16F-649F-1223-6F6ABB72E43C}"/>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13012DEA-0648-7AA4-45A4-243540E75A97}"/>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AB9AF5A2-B235-1F97-C39F-38ECC6CEC0D1}"/>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3B3E937F-F258-14CC-88E8-10CD0EDE326C}"/>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AA68AA59-7BB5-C53A-1730-740ED90850B1}"/>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DAE6920B-402A-006B-D491-BFFD3CA1FB2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6CC52F91-9E40-71A0-C9CD-625CEA9D274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226EA548-F830-BA09-A7F8-CE7F72BA28EB}"/>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BA51F47D-3B87-D3E8-AC7E-92100826B6C9}"/>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C7243864-152F-1104-CF36-FFBB3014B13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C208EF8F-4F30-DCB7-BA55-B7E5D7B86C5F}"/>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94525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B551967-89C5-A41D-1D10-9837154201E4}"/>
              </a:ext>
            </a:extLst>
          </p:cNvPr>
          <p:cNvSpPr txBox="1"/>
          <p:nvPr/>
        </p:nvSpPr>
        <p:spPr>
          <a:xfrm>
            <a:off x="982985" y="713169"/>
            <a:ext cx="5267344" cy="938719"/>
          </a:xfrm>
          <a:prstGeom prst="rect">
            <a:avLst/>
          </a:prstGeom>
          <a:noFill/>
        </p:spPr>
        <p:txBody>
          <a:bodyPr wrap="square" rtlCol="0">
            <a:spAutoFit/>
          </a:bodyPr>
          <a:lstStyle/>
          <a:p>
            <a:pPr algn="r" rtl="1"/>
            <a:r>
              <a:rPr lang="en-US" sz="1100" b="1" dirty="0">
                <a:solidFill>
                  <a:schemeClr val="tx1"/>
                </a:solidFill>
                <a:effectLst/>
                <a:ea typeface="Verdana" panose="020B0604030504040204" pitchFamily="34" charset="0"/>
                <a:cs typeface="Calibri" panose="020F0502020204030204" pitchFamily="34" charset="0"/>
              </a:rPr>
              <a:t>سيناريو </a:t>
            </a:r>
            <a:r>
              <a:rPr lang="en-US" sz="1100" b="1" dirty="0" err="1">
                <a:solidFill>
                  <a:schemeClr val="tx1"/>
                </a:solidFill>
                <a:effectLst/>
                <a:ea typeface="Verdana" panose="020B0604030504040204" pitchFamily="34" charset="0"/>
                <a:cs typeface="Calibri" panose="020F0502020204030204" pitchFamily="34" charset="0"/>
              </a:rPr>
              <a:t>الحالة</a:t>
            </a:r>
            <a:r>
              <a:rPr lang="en-US" sz="1100" b="1" dirty="0">
                <a:solidFill>
                  <a:schemeClr val="tx1"/>
                </a:solidFill>
                <a:effectLst/>
                <a:ea typeface="Verdana" panose="020B0604030504040204" pitchFamily="34" charset="0"/>
                <a:cs typeface="Calibri" panose="020F0502020204030204" pitchFamily="34" charset="0"/>
              </a:rPr>
              <a:t> </a:t>
            </a:r>
            <a:r>
              <a:rPr lang="ar-SA" sz="1100" b="1" dirty="0">
                <a:solidFill>
                  <a:schemeClr val="tx1"/>
                </a:solidFill>
                <a:effectLst/>
                <a:ea typeface="Verdana" panose="020B0604030504040204" pitchFamily="34" charset="0"/>
                <a:cs typeface="Calibri" panose="020F0502020204030204" pitchFamily="34" charset="0"/>
              </a:rPr>
              <a:t>٢</a:t>
            </a:r>
            <a:endParaRPr lang="en-US" sz="1100" b="1" dirty="0">
              <a:solidFill>
                <a:schemeClr val="tx1"/>
              </a:solidFill>
              <a:effectLst/>
              <a:ea typeface="Verdana" panose="020B0604030504040204" pitchFamily="34" charset="0"/>
              <a:cs typeface="Calibri" panose="020F0502020204030204" pitchFamily="34" charset="0"/>
            </a:endParaRPr>
          </a:p>
          <a:p>
            <a:pPr algn="r" rtl="1"/>
            <a:endParaRPr lang="en-US" sz="1100" dirty="0">
              <a:effectLst/>
              <a:ea typeface="Calibri" panose="020F0502020204030204" pitchFamily="34" charset="0"/>
              <a:cs typeface="Times New Roman" panose="02020603050405020304" pitchFamily="18"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 أخصائي حالة حماية الطفل ، يُدعى ياسين ،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عمل</a:t>
            </a:r>
            <a:r>
              <a:rPr lang="en-US" sz="1100" dirty="0">
                <a:effectLst/>
                <a:latin typeface="Calibri" panose="020F0502020204030204" pitchFamily="34" charset="0"/>
                <a:ea typeface="Calibri" panose="020F0502020204030204" pitchFamily="34" charset="0"/>
                <a:cs typeface="Calibri" panose="020F0502020204030204" pitchFamily="34" charset="0"/>
              </a:rPr>
              <a:t> في منطقة قريبة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الحدود</a:t>
            </a:r>
            <a:r>
              <a:rPr lang="en-US" sz="1100" dirty="0">
                <a:effectLst/>
                <a:latin typeface="Calibri" panose="020F0502020204030204" pitchFamily="34" charset="0"/>
                <a:ea typeface="Calibri" panose="020F0502020204030204" pitchFamily="34" charset="0"/>
                <a:cs typeface="Calibri" panose="020F0502020204030204" pitchFamily="34" charset="0"/>
              </a:rPr>
              <a:t>.</a:t>
            </a:r>
            <a:r>
              <a:rPr lang="ar-SA" sz="1100" dirty="0">
                <a:effectLst/>
                <a:latin typeface="Calibri" panose="020F0502020204030204" pitchFamily="34" charset="0"/>
                <a:ea typeface="Calibri" panose="020F0502020204030204" pitchFamily="34" charset="0"/>
                <a:cs typeface="Calibri" panose="020F0502020204030204" pitchFamily="34" charset="0"/>
              </a:rPr>
              <a:t> يسهل اختراق</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الحدود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وهناك</a:t>
            </a:r>
            <a:r>
              <a:rPr lang="en-US" sz="1100" dirty="0">
                <a:effectLst/>
                <a:latin typeface="Calibri" panose="020F0502020204030204" pitchFamily="34" charset="0"/>
                <a:ea typeface="Calibri" panose="020F0502020204030204" pitchFamily="34" charset="0"/>
                <a:cs typeface="Calibri" panose="020F0502020204030204" pitchFamily="34" charset="0"/>
              </a:rPr>
              <a:t> حركة عالية عبر الحدود لعقود عديدة ، بما في ذلك "الأطفال المتنقلين". تتأثر المنطقة بشكل منتظم بفترات الجفاف وكذلك النزاعات المسلحة. </a:t>
            </a:r>
            <a:r>
              <a:rPr lang="en-US" sz="1100" dirty="0" err="1">
                <a:effectLst/>
                <a:latin typeface="Calibri" panose="020F0502020204030204" pitchFamily="34" charset="0"/>
                <a:ea typeface="Calibri" panose="020F0502020204030204" pitchFamily="34" charset="0"/>
                <a:cs typeface="Calibri" panose="020F0502020204030204" pitchFamily="34" charset="0"/>
              </a:rPr>
              <a:t>لقد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أجر</a:t>
            </a:r>
            <a:r>
              <a:rPr lang="ar-SA" sz="1100" dirty="0" err="1">
                <a:effectLst/>
                <a:latin typeface="Calibri" panose="020F0502020204030204" pitchFamily="34" charset="0"/>
                <a:ea typeface="Calibri" panose="020F0502020204030204" pitchFamily="34" charset="0"/>
                <a:cs typeface="Calibri" panose="020F0502020204030204" pitchFamily="34" charset="0"/>
              </a:rPr>
              <a:t>ى</a:t>
            </a:r>
            <a:r>
              <a:rPr lang="en-US" sz="1100" dirty="0">
                <a:effectLst/>
                <a:latin typeface="Calibri" panose="020F0502020204030204" pitchFamily="34" charset="0"/>
                <a:ea typeface="Calibri" panose="020F0502020204030204" pitchFamily="34" charset="0"/>
                <a:cs typeface="Calibri" panose="020F0502020204030204" pitchFamily="34" charset="0"/>
              </a:rPr>
              <a:t> محادثة قصيرة </a:t>
            </a:r>
            <a:r>
              <a:rPr lang="en-US" sz="1100" dirty="0" err="1">
                <a:effectLst/>
                <a:latin typeface="Calibri" panose="020F0502020204030204" pitchFamily="34" charset="0"/>
                <a:ea typeface="Calibri" panose="020F0502020204030204" pitchFamily="34" charset="0"/>
                <a:cs typeface="Calibri" panose="020F0502020204030204" pitchFamily="34" charset="0"/>
              </a:rPr>
              <a:t>عبر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الواتساب</a:t>
            </a:r>
            <a:r>
              <a:rPr lang="en-US" sz="1100" dirty="0">
                <a:effectLst/>
                <a:latin typeface="Calibri" panose="020F0502020204030204" pitchFamily="34" charset="0"/>
                <a:ea typeface="Calibri" panose="020F0502020204030204" pitchFamily="34" charset="0"/>
                <a:cs typeface="Calibri" panose="020F0502020204030204" pitchFamily="34" charset="0"/>
              </a:rPr>
              <a:t> مع متطوعة مجتمعية ، فريدة.</a:t>
            </a:r>
          </a:p>
        </p:txBody>
      </p:sp>
      <p:sp>
        <p:nvSpPr>
          <p:cNvPr id="3" name="TextBox 2">
            <a:extLst>
              <a:ext uri="{FF2B5EF4-FFF2-40B4-BE49-F238E27FC236}">
                <a16:creationId xmlns:a16="http://schemas.microsoft.com/office/drawing/2014/main" id="{4CD15F3B-0FDF-CC9F-2AC8-A0B9BE610EE6}"/>
              </a:ext>
            </a:extLst>
          </p:cNvPr>
          <p:cNvSpPr txBox="1"/>
          <p:nvPr/>
        </p:nvSpPr>
        <p:spPr>
          <a:xfrm>
            <a:off x="996285" y="2141869"/>
            <a:ext cx="5254044" cy="4014909"/>
          </a:xfrm>
          <a:prstGeom prst="rect">
            <a:avLst/>
          </a:prstGeom>
          <a:solidFill>
            <a:schemeClr val="accent2">
              <a:lumMod val="20000"/>
              <a:lumOff val="80000"/>
            </a:schemeClr>
          </a:solidFill>
        </p:spPr>
        <p:txBody>
          <a:bodyPr wrap="square" lIns="144000" tIns="144000" rIns="144000" bIns="144000" rtlCol="0">
            <a:spAutoFit/>
          </a:bodyPr>
          <a:lstStyle/>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فريدة: مرحباً ياسين ، كيف حالك؟ </a:t>
            </a:r>
            <a:r>
              <a:rPr lang="en-US" sz="1100" dirty="0" err="1">
                <a:effectLst/>
                <a:latin typeface="Calibri" panose="020F0502020204030204" pitchFamily="34" charset="0"/>
                <a:ea typeface="Calibri" panose="020F0502020204030204" pitchFamily="34" charset="0"/>
                <a:cs typeface="Calibri" panose="020F0502020204030204" pitchFamily="34" charset="0"/>
              </a:rPr>
              <a:t>أنا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قلق</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بعض الشيء وأود أن أحصل على بعض النصائح.</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ياسين: حسنًا ، أنا موجود</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فريدة: وجدت فتاة تعيش مع عائلة منذ عدة أشهر لتعمل في منزلها وترسل المال إلى المنزل. أرسلها والدها بعيدًا إلى البلد المجاور للعمل لأنه لم يعد لديه دخل منتظم منذ </a:t>
            </a:r>
            <a:r>
              <a:rPr lang="en-US" sz="1100" dirty="0" err="1">
                <a:effectLst/>
                <a:latin typeface="Calibri" panose="020F0502020204030204" pitchFamily="34" charset="0"/>
                <a:ea typeface="Calibri" panose="020F0502020204030204" pitchFamily="34" charset="0"/>
                <a:cs typeface="Calibri" panose="020F0502020204030204" pitchFamily="34" charset="0"/>
              </a:rPr>
              <a:t>تفشي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كوفيد</a:t>
            </a:r>
            <a:r>
              <a:rPr lang="ar-SA" sz="1100" dirty="0">
                <a:effectLst/>
                <a:latin typeface="Calibri" panose="020F0502020204030204" pitchFamily="34" charset="0"/>
                <a:ea typeface="Calibri" panose="020F0502020204030204" pitchFamily="34" charset="0"/>
                <a:cs typeface="Calibri" panose="020F0502020204030204" pitchFamily="34" charset="0"/>
              </a:rPr>
              <a:t> ١٩.</a:t>
            </a:r>
            <a:r>
              <a:rPr lang="en-US" sz="1100" dirty="0">
                <a:effectLst/>
                <a:latin typeface="Calibri" panose="020F0502020204030204" pitchFamily="34" charset="0"/>
                <a:ea typeface="Calibri" panose="020F0502020204030204" pitchFamily="34" charset="0"/>
                <a:cs typeface="Calibri" panose="020F0502020204030204" pitchFamily="34" charset="0"/>
              </a:rPr>
              <a:t> قالت إنها تواجه منذ وقت قريب الكثير من الصعوبات في مكان العمل حيث يتعين عليها العمل لساعات طويلة وليس لديها سوى القليل من وقت الفراغ. قالت إن صاحب العمل لم يدفع </a:t>
            </a:r>
            <a:r>
              <a:rPr lang="en-US" sz="1100" dirty="0" err="1">
                <a:effectLst/>
                <a:latin typeface="Calibri" panose="020F0502020204030204" pitchFamily="34" charset="0"/>
                <a:ea typeface="Calibri" panose="020F0502020204030204" pitchFamily="34" charset="0"/>
                <a:cs typeface="Calibri" panose="020F0502020204030204" pitchFamily="34" charset="0"/>
              </a:rPr>
              <a:t>لها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أجر</a:t>
            </a:r>
            <a:r>
              <a:rPr lang="ar-SA" sz="1100" dirty="0">
                <a:effectLst/>
                <a:latin typeface="Calibri" panose="020F0502020204030204" pitchFamily="34" charset="0"/>
                <a:ea typeface="Calibri" panose="020F0502020204030204" pitchFamily="34" charset="0"/>
                <a:cs typeface="Calibri" panose="020F0502020204030204" pitchFamily="34" charset="0"/>
              </a:rPr>
              <a:t>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شهرين</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ياسين: </a:t>
            </a:r>
            <a:r>
              <a:rPr lang="en-US" sz="1100" dirty="0" err="1">
                <a:effectLst/>
                <a:latin typeface="Calibri" panose="020F0502020204030204" pitchFamily="34" charset="0"/>
                <a:ea typeface="Calibri" panose="020F0502020204030204" pitchFamily="34" charset="0"/>
                <a:cs typeface="Calibri" panose="020F0502020204030204" pitchFamily="34" charset="0"/>
              </a:rPr>
              <a:t>هل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تعرف</a:t>
            </a:r>
            <a:r>
              <a:rPr lang="ar-SA" sz="1100" dirty="0">
                <a:effectLst/>
                <a:latin typeface="Calibri" panose="020F0502020204030204" pitchFamily="34" charset="0"/>
                <a:ea typeface="Calibri" panose="020F0502020204030204" pitchFamily="34" charset="0"/>
                <a:cs typeface="Calibri" panose="020F0502020204030204" pitchFamily="34" charset="0"/>
              </a:rPr>
              <a:t>ين</a:t>
            </a:r>
            <a:r>
              <a:rPr lang="en-US" sz="1100" dirty="0">
                <a:effectLst/>
                <a:latin typeface="Calibri" panose="020F0502020204030204" pitchFamily="34" charset="0"/>
                <a:ea typeface="Calibri" panose="020F0502020204030204" pitchFamily="34" charset="0"/>
                <a:cs typeface="Calibri" panose="020F0502020204030204" pitchFamily="34" charset="0"/>
              </a:rPr>
              <a:t> كم عمرها؟</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فريدة: </a:t>
            </a:r>
            <a:r>
              <a:rPr lang="en-US" sz="1100" dirty="0" err="1">
                <a:effectLst/>
                <a:latin typeface="Calibri" panose="020F0502020204030204" pitchFamily="34" charset="0"/>
                <a:ea typeface="Calibri" panose="020F0502020204030204" pitchFamily="34" charset="0"/>
                <a:cs typeface="Calibri" panose="020F0502020204030204" pitchFamily="34" charset="0"/>
              </a:rPr>
              <a:t>عمرها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١٢ </a:t>
            </a:r>
            <a:r>
              <a:rPr lang="en-US" sz="1100" dirty="0">
                <a:effectLst/>
                <a:latin typeface="Calibri" panose="020F0502020204030204" pitchFamily="34" charset="0"/>
                <a:ea typeface="Calibri" panose="020F0502020204030204" pitchFamily="34" charset="0"/>
                <a:cs typeface="Calibri" panose="020F0502020204030204" pitchFamily="34" charset="0"/>
              </a:rPr>
              <a:t> سنة. </a:t>
            </a:r>
            <a:r>
              <a:rPr lang="en-US" sz="1100" dirty="0" err="1">
                <a:effectLst/>
                <a:latin typeface="Calibri" panose="020F0502020204030204" pitchFamily="34" charset="0"/>
                <a:ea typeface="Calibri" panose="020F0502020204030204" pitchFamily="34" charset="0"/>
                <a:cs typeface="Calibri" panose="020F0502020204030204" pitchFamily="34" charset="0"/>
              </a:rPr>
              <a:t>أنا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قلق</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لأنه ليس لديها من تتحدث معه. قالت أيضًا إنها تشعر بأنها غير قادرة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a:t>
            </a:r>
            <a:r>
              <a:rPr lang="ar-SA" sz="1100" dirty="0">
                <a:latin typeface="Calibri" panose="020F0502020204030204" pitchFamily="34" charset="0"/>
                <a:ea typeface="Calibri" panose="020F0502020204030204" pitchFamily="34" charset="0"/>
                <a:cs typeface="Calibri" panose="020F0502020204030204" pitchFamily="34" charset="0"/>
              </a:rPr>
              <a:t>رسال</a:t>
            </a:r>
            <a:r>
              <a:rPr lang="en-US" sz="1100" dirty="0">
                <a:effectLst/>
                <a:latin typeface="Calibri" panose="020F0502020204030204" pitchFamily="34" charset="0"/>
                <a:ea typeface="Calibri" panose="020F0502020204030204" pitchFamily="34" charset="0"/>
                <a:cs typeface="Calibri" panose="020F0502020204030204" pitchFamily="34" charset="0"/>
              </a:rPr>
              <a:t> الأموال الكافية إلى عائلتها في الوطن.</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ياسين: </a:t>
            </a:r>
            <a:r>
              <a:rPr lang="en-US" sz="1100" dirty="0" err="1">
                <a:effectLst/>
                <a:latin typeface="Calibri" panose="020F0502020204030204" pitchFamily="34" charset="0"/>
                <a:ea typeface="Calibri" panose="020F0502020204030204" pitchFamily="34" charset="0"/>
                <a:cs typeface="Calibri" panose="020F0502020204030204" pitchFamily="34" charset="0"/>
              </a:rPr>
              <a:t>هل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تعرف</a:t>
            </a:r>
            <a:r>
              <a:rPr lang="ar-SA" sz="1100" dirty="0">
                <a:effectLst/>
                <a:latin typeface="Calibri" panose="020F0502020204030204" pitchFamily="34" charset="0"/>
                <a:ea typeface="Calibri" panose="020F0502020204030204" pitchFamily="34" charset="0"/>
                <a:cs typeface="Calibri" panose="020F0502020204030204" pitchFamily="34" charset="0"/>
              </a:rPr>
              <a:t>ين</a:t>
            </a:r>
            <a:r>
              <a:rPr lang="en-US" sz="1100" dirty="0">
                <a:effectLst/>
                <a:latin typeface="Calibri" panose="020F0502020204030204" pitchFamily="34" charset="0"/>
                <a:ea typeface="Calibri" panose="020F0502020204030204" pitchFamily="34" charset="0"/>
                <a:cs typeface="Calibri" panose="020F0502020204030204" pitchFamily="34" charset="0"/>
              </a:rPr>
              <a:t> مكان والديها؟</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فريدة: قالت إنها كانت على اتصال بوالديها من قبل ، </a:t>
            </a:r>
            <a:r>
              <a:rPr lang="en-US" sz="1100" dirty="0" err="1">
                <a:effectLst/>
                <a:latin typeface="Calibri" panose="020F0502020204030204" pitchFamily="34" charset="0"/>
                <a:ea typeface="Calibri" panose="020F0502020204030204" pitchFamily="34" charset="0"/>
                <a:cs typeface="Calibri" panose="020F0502020204030204" pitchFamily="34" charset="0"/>
              </a:rPr>
              <a:t>لكن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مرات</a:t>
            </a:r>
            <a:r>
              <a:rPr lang="en-US" sz="1100" dirty="0">
                <a:effectLst/>
                <a:latin typeface="Calibri" panose="020F0502020204030204" pitchFamily="34" charset="0"/>
                <a:ea typeface="Calibri" panose="020F0502020204030204" pitchFamily="34" charset="0"/>
                <a:cs typeface="Calibri" panose="020F0502020204030204" pitchFamily="34" charset="0"/>
              </a:rPr>
              <a:t> قليلة ، وأن الاتصال توقف مؤخرًا تمامًا. خلال زيارتي الأخيرة ، كشفت أنها تريد العودة إلى والديها ، لكنني أعتقد أن الوضع في موطنها الأصلي لا يزال غير مستقر.</a:t>
            </a:r>
          </a:p>
          <a:p>
            <a:pPr marL="541338" indent="-541338"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541338" indent="-541338" algn="r" rtl="1"/>
            <a:r>
              <a:rPr lang="en-US" sz="1100" dirty="0">
                <a:effectLst/>
                <a:latin typeface="Calibri" panose="020F0502020204030204" pitchFamily="34" charset="0"/>
                <a:ea typeface="Calibri" panose="020F0502020204030204" pitchFamily="34" charset="0"/>
                <a:cs typeface="Calibri" panose="020F0502020204030204" pitchFamily="34" charset="0"/>
              </a:rPr>
              <a:t>ياسين: حسنًا ، شكرًا لك على هذه المعلومات ، هذا مهم. سأتصل بك بعد انتهاء اجتماعي ، حتى نتمكن من التحدث بمزيد من التفصيل.</a:t>
            </a:r>
          </a:p>
        </p:txBody>
      </p:sp>
      <p:sp>
        <p:nvSpPr>
          <p:cNvPr id="4" name="Hexagon 3">
            <a:extLst>
              <a:ext uri="{FF2B5EF4-FFF2-40B4-BE49-F238E27FC236}">
                <a16:creationId xmlns:a16="http://schemas.microsoft.com/office/drawing/2014/main" id="{A9D2E342-1F93-A8F7-CE07-381DC43F5264}"/>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A7803C7-706E-C718-647A-A1662FE6E7B3}"/>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3428509B-AB12-4BC1-1800-8789058397F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6B12C35F-B796-3A0D-403D-F2944949F60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0FD915B4-08DE-F6A1-3623-064C5C5D796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864307C6-D4D5-E357-9E4A-7F20FC30F5FD}"/>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36039A7C-7AD0-C71F-DC30-A248C98CF607}"/>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A9DECCC-F4FE-4D8D-F4DD-26CAF4B4E5DA}"/>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3B6848EA-6547-5549-3BB0-E4D4F023E931}"/>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B9399C77-2C68-675E-1F79-DB950FCE0DBC}"/>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BE378DF-1BAD-9567-95BF-4FAD8B2819B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8427D547-873D-9143-B0AE-3D2C3D31816B}"/>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5019B8DC-9F43-7140-E2F7-3C48BE4E097E}"/>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B0FD3411-19DF-9D79-CC8B-44C01B758C1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08D0DDF-0AD3-4F6D-6301-48ACA746D6C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8A1AF19-6E7D-4F48-DB00-647F580D420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AE03C95-50BB-713E-A703-136EC6941B2A}"/>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E804BE65-5A9C-A1D9-CE35-A10A21372CBB}"/>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147922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B551967-89C5-A41D-1D10-9837154201E4}"/>
              </a:ext>
            </a:extLst>
          </p:cNvPr>
          <p:cNvSpPr txBox="1"/>
          <p:nvPr/>
        </p:nvSpPr>
        <p:spPr>
          <a:xfrm>
            <a:off x="982985" y="713169"/>
            <a:ext cx="5267344" cy="769441"/>
          </a:xfrm>
          <a:prstGeom prst="rect">
            <a:avLst/>
          </a:prstGeom>
          <a:noFill/>
        </p:spPr>
        <p:txBody>
          <a:bodyPr wrap="square" rtlCol="0">
            <a:spAutoFit/>
          </a:bodyPr>
          <a:lstStyle/>
          <a:p>
            <a:pPr algn="r" rtl="1"/>
            <a:r>
              <a:rPr lang="en-US" sz="1100" b="1" dirty="0">
                <a:latin typeface="Calibri" panose="020F0502020204030204" pitchFamily="34" charset="0"/>
                <a:ea typeface="Calibri" panose="020F0502020204030204" pitchFamily="34" charset="0"/>
                <a:cs typeface="Calibri" panose="020F0502020204030204" pitchFamily="34" charset="0"/>
              </a:rPr>
              <a:t>سيناريو </a:t>
            </a:r>
            <a:r>
              <a:rPr lang="en-US" sz="1100" b="1" dirty="0" err="1">
                <a:latin typeface="Calibri" panose="020F0502020204030204" pitchFamily="34" charset="0"/>
                <a:ea typeface="Calibri" panose="020F0502020204030204" pitchFamily="34" charset="0"/>
                <a:cs typeface="Calibri" panose="020F0502020204030204" pitchFamily="34" charset="0"/>
              </a:rPr>
              <a:t>الحالة</a:t>
            </a:r>
            <a:r>
              <a:rPr lang="en-US" sz="1100" b="1" dirty="0">
                <a:latin typeface="Calibri" panose="020F0502020204030204" pitchFamily="34" charset="0"/>
                <a:ea typeface="Calibri" panose="020F0502020204030204" pitchFamily="34" charset="0"/>
                <a:cs typeface="Calibri" panose="020F0502020204030204" pitchFamily="34" charset="0"/>
              </a:rPr>
              <a:t> </a:t>
            </a:r>
            <a:r>
              <a:rPr lang="ar-SA" sz="1100" b="1" dirty="0">
                <a:latin typeface="Calibri" panose="020F0502020204030204" pitchFamily="34" charset="0"/>
                <a:ea typeface="Calibri" panose="020F0502020204030204" pitchFamily="34" charset="0"/>
                <a:cs typeface="Calibri" panose="020F0502020204030204" pitchFamily="34" charset="0"/>
              </a:rPr>
              <a:t>٣</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err="1">
                <a:effectLst/>
                <a:latin typeface="Calibri" panose="020F0502020204030204" pitchFamily="34" charset="0"/>
                <a:ea typeface="Calibri" panose="020F0502020204030204" pitchFamily="34" charset="0"/>
                <a:cs typeface="Calibri" panose="020F0502020204030204" pitchFamily="34" charset="0"/>
              </a:rPr>
              <a:t>مشرف</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أخصائي حالة في منطقة تستضيف لاجئين. </a:t>
            </a:r>
            <a:r>
              <a:rPr lang="en-US" sz="1100" dirty="0" err="1">
                <a:effectLst/>
                <a:latin typeface="Calibri" panose="020F0502020204030204" pitchFamily="34" charset="0"/>
                <a:ea typeface="Calibri" panose="020F0502020204030204" pitchFamily="34" charset="0"/>
                <a:cs typeface="Calibri" panose="020F0502020204030204" pitchFamily="34" charset="0"/>
              </a:rPr>
              <a:t>اسم</a:t>
            </a:r>
            <a:r>
              <a:rPr lang="ar-SA" sz="1100" dirty="0">
                <a:effectLst/>
                <a:latin typeface="Calibri" panose="020F0502020204030204" pitchFamily="34" charset="0"/>
                <a:ea typeface="Calibri" panose="020F0502020204030204" pitchFamily="34" charset="0"/>
                <a:cs typeface="Calibri" panose="020F0502020204030204" pitchFamily="34" charset="0"/>
              </a:rPr>
              <a:t>ها</a:t>
            </a:r>
            <a:r>
              <a:rPr lang="en-US" sz="1100" dirty="0">
                <a:effectLst/>
                <a:latin typeface="Calibri" panose="020F0502020204030204" pitchFamily="34" charset="0"/>
                <a:ea typeface="Calibri" panose="020F0502020204030204" pitchFamily="34" charset="0"/>
                <a:cs typeface="Calibri" panose="020F0502020204030204" pitchFamily="34" charset="0"/>
              </a:rPr>
              <a:t> نادية. الوقت متأخر بعد الظهر </a:t>
            </a:r>
            <a:r>
              <a:rPr lang="en-US" sz="1100" dirty="0" err="1">
                <a:effectLst/>
                <a:latin typeface="Calibri" panose="020F0502020204030204" pitchFamily="34" charset="0"/>
                <a:ea typeface="Calibri" panose="020F0502020204030204" pitchFamily="34" charset="0"/>
                <a:cs typeface="Calibri" panose="020F0502020204030204" pitchFamily="34" charset="0"/>
              </a:rPr>
              <a:t>وكان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لدي</a:t>
            </a:r>
            <a:r>
              <a:rPr lang="ar-SA" sz="1100" dirty="0">
                <a:effectLst/>
                <a:latin typeface="Calibri" panose="020F0502020204030204" pitchFamily="34" charset="0"/>
                <a:ea typeface="Calibri" panose="020F0502020204030204" pitchFamily="34" charset="0"/>
                <a:cs typeface="Calibri" panose="020F0502020204030204" pitchFamily="34" charset="0"/>
              </a:rPr>
              <a:t>ها</a:t>
            </a:r>
            <a:r>
              <a:rPr lang="en-US" sz="1100" dirty="0">
                <a:effectLst/>
                <a:latin typeface="Calibri" panose="020F0502020204030204" pitchFamily="34" charset="0"/>
                <a:ea typeface="Calibri" panose="020F0502020204030204" pitchFamily="34" charset="0"/>
                <a:cs typeface="Calibri" panose="020F0502020204030204" pitchFamily="34" charset="0"/>
              </a:rPr>
              <a:t> يوم طويل. قام أحد </a:t>
            </a:r>
            <a:r>
              <a:rPr lang="en-US" sz="1100" dirty="0" err="1">
                <a:effectLst/>
                <a:latin typeface="Calibri" panose="020F0502020204030204" pitchFamily="34" charset="0"/>
                <a:ea typeface="Calibri" panose="020F0502020204030204" pitchFamily="34" charset="0"/>
                <a:cs typeface="Calibri" panose="020F0502020204030204" pitchFamily="34" charset="0"/>
              </a:rPr>
              <a:t>أخصائيي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الحالة</a:t>
            </a:r>
            <a:r>
              <a:rPr lang="ar-SA" sz="1100" dirty="0">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ar-SA" sz="1100" dirty="0">
                <a:effectLst/>
                <a:latin typeface="Calibri" panose="020F0502020204030204" pitchFamily="34" charset="0"/>
                <a:ea typeface="Calibri" panose="020F0502020204030204" pitchFamily="34" charset="0"/>
                <a:cs typeface="Calibri" panose="020F0502020204030204" pitchFamily="34" charset="0"/>
              </a:rPr>
              <a:t>اصر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فريق</a:t>
            </a:r>
            <a:r>
              <a:rPr lang="ar-SA" sz="1100" dirty="0">
                <a:effectLst/>
                <a:latin typeface="Calibri" panose="020F0502020204030204" pitchFamily="34" charset="0"/>
                <a:ea typeface="Calibri" panose="020F0502020204030204" pitchFamily="34" charset="0"/>
                <a:cs typeface="Calibri" panose="020F0502020204030204" pitchFamily="34" charset="0"/>
              </a:rPr>
              <a:t>ها</a:t>
            </a:r>
            <a:r>
              <a:rPr lang="en-US" sz="1100" dirty="0">
                <a:effectLst/>
                <a:latin typeface="Calibri" panose="020F0502020204030204" pitchFamily="34" charset="0"/>
                <a:ea typeface="Calibri" panose="020F0502020204030204" pitchFamily="34" charset="0"/>
                <a:cs typeface="Calibri" panose="020F0502020204030204" pitchFamily="34" charset="0"/>
              </a:rPr>
              <a:t> بزيارة منزلية اليوم. بعد الزيارة </a:t>
            </a:r>
            <a:r>
              <a:rPr lang="en-US" sz="1100" dirty="0" err="1">
                <a:effectLst/>
                <a:latin typeface="Calibri" panose="020F0502020204030204" pitchFamily="34" charset="0"/>
                <a:ea typeface="Calibri" panose="020F0502020204030204" pitchFamily="34" charset="0"/>
                <a:cs typeface="Calibri" panose="020F0502020204030204" pitchFamily="34" charset="0"/>
              </a:rPr>
              <a:t>اتصل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a:t>
            </a:r>
            <a:r>
              <a:rPr lang="ar-SA" sz="1100" dirty="0">
                <a:effectLst/>
                <a:latin typeface="Calibri" panose="020F0502020204030204" pitchFamily="34" charset="0"/>
                <a:ea typeface="Calibri" panose="020F0502020204030204" pitchFamily="34" charset="0"/>
                <a:cs typeface="Calibri" panose="020F0502020204030204" pitchFamily="34" charset="0"/>
              </a:rPr>
              <a:t>ها ناصر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وطلب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نصيحت</a:t>
            </a:r>
            <a:r>
              <a:rPr lang="ar-SA" sz="1100" dirty="0">
                <a:effectLst/>
                <a:latin typeface="Calibri" panose="020F0502020204030204" pitchFamily="34" charset="0"/>
                <a:ea typeface="Calibri" panose="020F0502020204030204" pitchFamily="34" charset="0"/>
                <a:cs typeface="Calibri" panose="020F0502020204030204" pitchFamily="34" charset="0"/>
              </a:rPr>
              <a:t>ها</a:t>
            </a:r>
            <a:r>
              <a:rPr lang="en-US" sz="1100" dirty="0">
                <a:effectLst/>
                <a:ea typeface="Calibri" panose="020F0502020204030204" pitchFamily="34" charset="0"/>
                <a:cs typeface="Times New Roman" panose="02020603050405020304" pitchFamily="18" charset="0"/>
              </a:rPr>
              <a:t>.</a:t>
            </a:r>
          </a:p>
        </p:txBody>
      </p:sp>
      <p:sp>
        <p:nvSpPr>
          <p:cNvPr id="2" name="TextBox 1">
            <a:extLst>
              <a:ext uri="{FF2B5EF4-FFF2-40B4-BE49-F238E27FC236}">
                <a16:creationId xmlns:a16="http://schemas.microsoft.com/office/drawing/2014/main" id="{EEFC739E-1F18-0B5A-5E96-045CCE8194C2}"/>
              </a:ext>
            </a:extLst>
          </p:cNvPr>
          <p:cNvSpPr txBox="1"/>
          <p:nvPr/>
        </p:nvSpPr>
        <p:spPr>
          <a:xfrm>
            <a:off x="996285" y="1953183"/>
            <a:ext cx="5254044" cy="4353463"/>
          </a:xfrm>
          <a:prstGeom prst="rect">
            <a:avLst/>
          </a:prstGeom>
          <a:solidFill>
            <a:schemeClr val="accent2">
              <a:lumMod val="20000"/>
              <a:lumOff val="80000"/>
            </a:schemeClr>
          </a:solidFill>
        </p:spPr>
        <p:txBody>
          <a:bodyPr wrap="square" lIns="144000" tIns="144000" rIns="144000" bIns="144000" rtlCol="0">
            <a:spAutoFit/>
          </a:bodyPr>
          <a:lstStyle/>
          <a:p>
            <a:pPr marL="536575" indent="-533400" algn="r" rtl="1"/>
            <a:r>
              <a:rPr lang="en-US" sz="1100" dirty="0" err="1">
                <a:latin typeface="Calibri" panose="020F0502020204030204" pitchFamily="34" charset="0"/>
                <a:cs typeface="Calibri" panose="020F0502020204030204" pitchFamily="34" charset="0"/>
              </a:rPr>
              <a:t>ن</a:t>
            </a:r>
            <a:r>
              <a:rPr lang="ar-SA" sz="1100" dirty="0">
                <a:latin typeface="Calibri" panose="020F0502020204030204" pitchFamily="34" charset="0"/>
                <a:cs typeface="Calibri" panose="020F0502020204030204" pitchFamily="34" charset="0"/>
              </a:rPr>
              <a:t>اصر</a:t>
            </a:r>
            <a:r>
              <a:rPr lang="en-US" sz="1100" dirty="0">
                <a:latin typeface="Calibri" panose="020F0502020204030204" pitchFamily="34" charset="0"/>
                <a:cs typeface="Calibri" panose="020F0502020204030204" pitchFamily="34" charset="0"/>
              </a:rPr>
              <a:t>: مرحبًا ناديا. </a:t>
            </a:r>
            <a:r>
              <a:rPr lang="ar-SA" sz="1100" dirty="0">
                <a:latin typeface="Calibri" panose="020F0502020204030204" pitchFamily="34" charset="0"/>
                <a:cs typeface="Calibri" panose="020F0502020204030204" pitchFamily="34" charset="0"/>
              </a:rPr>
              <a:t> لقد قمت ب</a:t>
            </a:r>
            <a:r>
              <a:rPr lang="en-US" sz="1100" dirty="0" err="1">
                <a:latin typeface="Calibri" panose="020F0502020204030204" pitchFamily="34" charset="0"/>
                <a:cs typeface="Calibri" panose="020F0502020204030204" pitchFamily="34" charset="0"/>
              </a:rPr>
              <a:t>ز</a:t>
            </a:r>
            <a:r>
              <a:rPr lang="ar-SA" sz="1100" dirty="0" err="1">
                <a:latin typeface="Calibri" panose="020F0502020204030204" pitchFamily="34" charset="0"/>
                <a:cs typeface="Calibri" panose="020F0502020204030204" pitchFamily="34" charset="0"/>
              </a:rPr>
              <a:t>يارة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المنفصل البالغ من </a:t>
            </a:r>
            <a:r>
              <a:rPr lang="en-US" sz="1100" dirty="0" err="1">
                <a:latin typeface="Calibri" panose="020F0502020204030204" pitchFamily="34" charset="0"/>
                <a:cs typeface="Calibri" panose="020F0502020204030204" pitchFamily="34" charset="0"/>
              </a:rPr>
              <a:t>العمر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٤</a:t>
            </a:r>
            <a:r>
              <a:rPr lang="en-US" sz="1100" dirty="0">
                <a:latin typeface="Calibri" panose="020F0502020204030204" pitchFamily="34" charset="0"/>
                <a:cs typeface="Calibri" panose="020F0502020204030204" pitchFamily="34" charset="0"/>
              </a:rPr>
              <a:t> سنوات وجدته مرة أخرى اليوم. أود أن أطلب نصيحتك ، هل لديك وقت للتحدث الآن؟</a:t>
            </a: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en-US" sz="1100" dirty="0">
                <a:latin typeface="Calibri" panose="020F0502020204030204" pitchFamily="34" charset="0"/>
                <a:cs typeface="Calibri" panose="020F0502020204030204" pitchFamily="34" charset="0"/>
              </a:rPr>
              <a:t>ناديا: طبعا</a:t>
            </a: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ar-SA" sz="1100" dirty="0">
                <a:latin typeface="Calibri" panose="020F0502020204030204" pitchFamily="34" charset="0"/>
                <a:cs typeface="Calibri" panose="020F0502020204030204" pitchFamily="34" charset="0"/>
              </a:rPr>
              <a:t>ناصر</a:t>
            </a:r>
            <a:r>
              <a:rPr lang="en-US" sz="1100" dirty="0">
                <a:latin typeface="Calibri" panose="020F0502020204030204" pitchFamily="34" charset="0"/>
                <a:cs typeface="Calibri" panose="020F0502020204030204" pitchFamily="34" charset="0"/>
              </a:rPr>
              <a:t>: حسنًا ، شكرًا. </a:t>
            </a:r>
            <a:r>
              <a:rPr lang="en-US" sz="1100" dirty="0" err="1">
                <a:latin typeface="Calibri" panose="020F0502020204030204" pitchFamily="34" charset="0"/>
                <a:cs typeface="Calibri" panose="020F0502020204030204" pitchFamily="34" charset="0"/>
              </a:rPr>
              <a:t>حسنًا</a:t>
            </a:r>
            <a:r>
              <a:rPr lang="ar-SA" sz="1100" dirty="0">
                <a:latin typeface="Calibri" panose="020F0502020204030204" pitchFamily="34" charset="0"/>
                <a:cs typeface="Calibri" panose="020F0502020204030204" pitchFamily="34" charset="0"/>
              </a:rPr>
              <a:t>، يعيش</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هذا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مع جدته طوال حياته تقريبًا. تبدو الرابطة </a:t>
            </a:r>
            <a:r>
              <a:rPr lang="en-US" sz="1100" dirty="0" err="1">
                <a:latin typeface="Calibri" panose="020F0502020204030204" pitchFamily="34" charset="0"/>
                <a:cs typeface="Calibri" panose="020F0502020204030204" pitchFamily="34" charset="0"/>
              </a:rPr>
              <a:t>بين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وجدته قوية للغاية. أخبرتني جدته بعد ظهر اليوم أنه تم تشخيص إصابتها بالسرطان مؤخرًا وتتلقى العلاج.</a:t>
            </a: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en-US" sz="1100" dirty="0">
                <a:latin typeface="Calibri" panose="020F0502020204030204" pitchFamily="34" charset="0"/>
                <a:cs typeface="Calibri" panose="020F0502020204030204" pitchFamily="34" charset="0"/>
              </a:rPr>
              <a:t>ناديا: هل تعلم إن كانت </a:t>
            </a:r>
            <a:r>
              <a:rPr lang="en-US" sz="1100" dirty="0" err="1">
                <a:latin typeface="Calibri" panose="020F0502020204030204" pitchFamily="34" charset="0"/>
                <a:cs typeface="Calibri" panose="020F0502020204030204" pitchFamily="34" charset="0"/>
              </a:rPr>
              <a:t>الجدة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على</a:t>
            </a:r>
            <a:r>
              <a:rPr lang="en-US" sz="1100" dirty="0">
                <a:latin typeface="Calibri" panose="020F0502020204030204" pitchFamily="34" charset="0"/>
                <a:cs typeface="Calibri" panose="020F0502020204030204" pitchFamily="34" charset="0"/>
              </a:rPr>
              <a:t> اتصال </a:t>
            </a:r>
            <a:r>
              <a:rPr lang="en-US" sz="1100" dirty="0" err="1">
                <a:latin typeface="Calibri" panose="020F0502020204030204" pitchFamily="34" charset="0"/>
                <a:cs typeface="Calibri" panose="020F0502020204030204" pitchFamily="34" charset="0"/>
              </a:rPr>
              <a:t>بوالديه</a:t>
            </a:r>
            <a:r>
              <a:rPr lang="en-US" sz="1100" dirty="0">
                <a:latin typeface="Calibri" panose="020F0502020204030204" pitchFamily="34" charset="0"/>
                <a:cs typeface="Calibri" panose="020F0502020204030204" pitchFamily="34" charset="0"/>
              </a:rPr>
              <a:t>؟</a:t>
            </a:r>
            <a:r>
              <a:rPr lang="ar-SA" sz="1100" dirty="0">
                <a:latin typeface="Calibri" panose="020F0502020204030204" pitchFamily="34" charset="0"/>
                <a:cs typeface="Calibri" panose="020F0502020204030204" pitchFamily="34" charset="0"/>
              </a:rPr>
              <a:t> </a:t>
            </a:r>
            <a:endParaRPr lang="en-US" sz="1100" dirty="0">
              <a:latin typeface="Calibri" panose="020F0502020204030204" pitchFamily="34" charset="0"/>
              <a:cs typeface="Calibri" panose="020F0502020204030204" pitchFamily="34" charset="0"/>
            </a:endParaRP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en-US" sz="1100" dirty="0" err="1">
                <a:latin typeface="Calibri" panose="020F0502020204030204" pitchFamily="34" charset="0"/>
                <a:cs typeface="Calibri" panose="020F0502020204030204" pitchFamily="34" charset="0"/>
              </a:rPr>
              <a:t>ن</a:t>
            </a:r>
            <a:r>
              <a:rPr lang="ar-SA" sz="1100" dirty="0">
                <a:latin typeface="Calibri" panose="020F0502020204030204" pitchFamily="34" charset="0"/>
                <a:cs typeface="Calibri" panose="020F0502020204030204" pitchFamily="34" charset="0"/>
              </a:rPr>
              <a:t>اصر </a:t>
            </a:r>
            <a:r>
              <a:rPr lang="en-US" sz="1100" dirty="0">
                <a:latin typeface="Calibri" panose="020F0502020204030204" pitchFamily="34" charset="0"/>
                <a:cs typeface="Calibri" panose="020F0502020204030204" pitchFamily="34" charset="0"/>
              </a:rPr>
              <a:t>: لا ، قالت جدته إنها لم تسمع من والديه منذ حوالي عام. </a:t>
            </a:r>
            <a:r>
              <a:rPr lang="ar-SA" sz="1100" dirty="0">
                <a:latin typeface="Calibri" panose="020F0502020204030204" pitchFamily="34" charset="0"/>
                <a:cs typeface="Calibri" panose="020F0502020204030204" pitchFamily="34" charset="0"/>
              </a:rPr>
              <a:t>لقد </a:t>
            </a:r>
            <a:r>
              <a:rPr lang="en-US" sz="1100" dirty="0" err="1">
                <a:latin typeface="Calibri" panose="020F0502020204030204" pitchFamily="34" charset="0"/>
                <a:cs typeface="Calibri" panose="020F0502020204030204" pitchFamily="34" charset="0"/>
              </a:rPr>
              <a:t>ظلوا</a:t>
            </a:r>
            <a:r>
              <a:rPr lang="en-US" sz="1100" dirty="0">
                <a:latin typeface="Calibri" panose="020F0502020204030204" pitchFamily="34" charset="0"/>
                <a:cs typeface="Calibri" panose="020F0502020204030204" pitchFamily="34" charset="0"/>
              </a:rPr>
              <a:t> في بلدهم الأصلي بعد اندلاع العنف السياسي والعرقي.</a:t>
            </a:r>
          </a:p>
          <a:p>
            <a:pPr marL="536575" indent="-533400" algn="r" rtl="1"/>
            <a:r>
              <a:rPr lang="ar-SA" sz="1100" dirty="0">
                <a:latin typeface="Calibri" panose="020F0502020204030204" pitchFamily="34" charset="0"/>
                <a:cs typeface="Calibri" panose="020F0502020204030204" pitchFamily="34" charset="0"/>
              </a:rPr>
              <a:t> </a:t>
            </a:r>
            <a:endParaRPr lang="en-US" sz="1100" dirty="0">
              <a:latin typeface="Calibri" panose="020F0502020204030204" pitchFamily="34" charset="0"/>
              <a:cs typeface="Calibri" panose="020F0502020204030204" pitchFamily="34" charset="0"/>
            </a:endParaRPr>
          </a:p>
          <a:p>
            <a:pPr marL="536575" indent="-533400" algn="r" rtl="1"/>
            <a:r>
              <a:rPr lang="en-US" sz="1100" dirty="0">
                <a:latin typeface="Calibri" panose="020F0502020204030204" pitchFamily="34" charset="0"/>
                <a:cs typeface="Calibri" panose="020F0502020204030204" pitchFamily="34" charset="0"/>
              </a:rPr>
              <a:t>ناديا: حسناً </a:t>
            </a:r>
            <a:r>
              <a:rPr lang="en-US" sz="1100" dirty="0" err="1">
                <a:latin typeface="Calibri" panose="020F0502020204030204" pitchFamily="34" charset="0"/>
                <a:cs typeface="Calibri" panose="020F0502020204030204" pitchFamily="34" charset="0"/>
              </a:rPr>
              <a:t>وهل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تعرف</a:t>
            </a:r>
            <a:r>
              <a:rPr lang="en-US" sz="1100" dirty="0">
                <a:latin typeface="Calibri" panose="020F0502020204030204" pitchFamily="34" charset="0"/>
                <a:cs typeface="Calibri" panose="020F0502020204030204" pitchFamily="34" charset="0"/>
              </a:rPr>
              <a:t> هل يتم تعقب </a:t>
            </a:r>
            <a:r>
              <a:rPr lang="en-US" sz="1100" dirty="0" err="1">
                <a:latin typeface="Calibri" panose="020F0502020204030204" pitchFamily="34" charset="0"/>
                <a:cs typeface="Calibri" panose="020F0502020204030204" pitchFamily="34" charset="0"/>
              </a:rPr>
              <a:t>عائلة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a:t>
            </a: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en-US" sz="1100" dirty="0" err="1">
                <a:latin typeface="Calibri" panose="020F0502020204030204" pitchFamily="34" charset="0"/>
                <a:cs typeface="Calibri" panose="020F0502020204030204" pitchFamily="34" charset="0"/>
              </a:rPr>
              <a:t>ن</a:t>
            </a:r>
            <a:r>
              <a:rPr lang="ar-SA" sz="1100" dirty="0">
                <a:latin typeface="Calibri" panose="020F0502020204030204" pitchFamily="34" charset="0"/>
                <a:cs typeface="Calibri" panose="020F0502020204030204" pitchFamily="34" charset="0"/>
              </a:rPr>
              <a:t>اصر </a:t>
            </a:r>
            <a:r>
              <a:rPr lang="en-US" sz="1100" dirty="0">
                <a:latin typeface="Calibri" panose="020F0502020204030204" pitchFamily="34" charset="0"/>
                <a:cs typeface="Calibri" panose="020F0502020204030204" pitchFamily="34" charset="0"/>
              </a:rPr>
              <a:t>: نعم ، لقد أحلت الحالة إلى </a:t>
            </a:r>
            <a:r>
              <a:rPr lang="en-US" sz="1100" dirty="0" err="1">
                <a:latin typeface="Calibri" panose="020F0502020204030204" pitchFamily="34" charset="0"/>
                <a:cs typeface="Calibri" panose="020F0502020204030204" pitchFamily="34" charset="0"/>
              </a:rPr>
              <a:t>اللجنة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الدولية</a:t>
            </a:r>
            <a:r>
              <a:rPr lang="ar-SA" sz="1100" dirty="0">
                <a:latin typeface="Calibri" panose="020F0502020204030204" pitchFamily="34" charset="0"/>
                <a:cs typeface="Calibri" panose="020F0502020204030204" pitchFamily="34" charset="0"/>
              </a:rPr>
              <a:t> للصليب الأحمر</a:t>
            </a:r>
            <a:r>
              <a:rPr lang="en-US" sz="1100" dirty="0">
                <a:latin typeface="Calibri" panose="020F0502020204030204" pitchFamily="34" charset="0"/>
                <a:cs typeface="Calibri" panose="020F0502020204030204" pitchFamily="34" charset="0"/>
              </a:rPr>
              <a:t> قبل </a:t>
            </a:r>
            <a:r>
              <a:rPr lang="en-US" sz="1100" dirty="0" err="1">
                <a:latin typeface="Calibri" panose="020F0502020204030204" pitchFamily="34" charset="0"/>
                <a:cs typeface="Calibri" panose="020F0502020204030204" pitchFamily="34" charset="0"/>
              </a:rPr>
              <a:t>شهرين</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للتعقب </a:t>
            </a:r>
            <a:r>
              <a:rPr lang="en-US" sz="1100" dirty="0" err="1">
                <a:latin typeface="Calibri" panose="020F0502020204030204" pitchFamily="34" charset="0"/>
                <a:cs typeface="Calibri" panose="020F0502020204030204" pitchFamily="34" charset="0"/>
              </a:rPr>
              <a:t>عبر</a:t>
            </a:r>
            <a:r>
              <a:rPr lang="en-US" sz="1100" dirty="0">
                <a:latin typeface="Calibri" panose="020F0502020204030204" pitchFamily="34" charset="0"/>
                <a:cs typeface="Calibri" panose="020F0502020204030204" pitchFamily="34" charset="0"/>
              </a:rPr>
              <a:t> الحدود ، لكن عندما تابعت الأمر مع اللجنة الدولية ، قالوا إن </a:t>
            </a:r>
            <a:r>
              <a:rPr lang="en-US" sz="1100" dirty="0" err="1">
                <a:latin typeface="Calibri" panose="020F0502020204030204" pitchFamily="34" charset="0"/>
                <a:cs typeface="Calibri" panose="020F0502020204030204" pitchFamily="34" charset="0"/>
              </a:rPr>
              <a:t>البحث</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لا</a:t>
            </a:r>
            <a:r>
              <a:rPr lang="en-US" sz="1100" dirty="0">
                <a:latin typeface="Calibri" panose="020F0502020204030204" pitchFamily="34" charset="0"/>
                <a:cs typeface="Calibri" panose="020F0502020204030204" pitchFamily="34" charset="0"/>
              </a:rPr>
              <a:t> يزال يمثل تحديًا بسبب استمرار انعدام الأمن في المنطقة </a:t>
            </a:r>
            <a:r>
              <a:rPr lang="en-US" sz="1100" dirty="0" err="1">
                <a:latin typeface="Calibri" panose="020F0502020204030204" pitchFamily="34" charset="0"/>
                <a:cs typeface="Calibri" panose="020F0502020204030204" pitchFamily="34" charset="0"/>
              </a:rPr>
              <a:t>وجهود</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التقصي </a:t>
            </a:r>
            <a:r>
              <a:rPr lang="en-US" sz="1100" dirty="0" err="1">
                <a:latin typeface="Calibri" panose="020F0502020204030204" pitchFamily="34" charset="0"/>
                <a:cs typeface="Calibri" panose="020F0502020204030204" pitchFamily="34" charset="0"/>
              </a:rPr>
              <a:t>لم</a:t>
            </a:r>
            <a:r>
              <a:rPr lang="en-US" sz="1100" dirty="0">
                <a:latin typeface="Calibri" panose="020F0502020204030204" pitchFamily="34" charset="0"/>
                <a:cs typeface="Calibri" panose="020F0502020204030204" pitchFamily="34" charset="0"/>
              </a:rPr>
              <a:t> تنجح بعد. كما تحدثت مع الجيران اليوم ، وأخبروني أن </a:t>
            </a:r>
            <a:r>
              <a:rPr lang="en-US" sz="1100" dirty="0" err="1">
                <a:latin typeface="Calibri" panose="020F0502020204030204" pitchFamily="34" charset="0"/>
                <a:cs typeface="Calibri" panose="020F0502020204030204" pitchFamily="34" charset="0"/>
              </a:rPr>
              <a:t>عمة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وزوجها وطفليها انتقلوا مؤخرًا إلى نفس المنطقة التي يقيم </a:t>
            </a:r>
            <a:r>
              <a:rPr lang="en-US" sz="1100" dirty="0" err="1">
                <a:latin typeface="Calibri" panose="020F0502020204030204" pitchFamily="34" charset="0"/>
                <a:cs typeface="Calibri" panose="020F0502020204030204" pitchFamily="34" charset="0"/>
              </a:rPr>
              <a:t>فيها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فتى</a:t>
            </a:r>
            <a:r>
              <a:rPr lang="en-US" sz="1100" dirty="0">
                <a:latin typeface="Calibri" panose="020F0502020204030204" pitchFamily="34" charset="0"/>
                <a:cs typeface="Calibri" panose="020F0502020204030204" pitchFamily="34" charset="0"/>
              </a:rPr>
              <a:t> وجدته.</a:t>
            </a: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en-US" sz="1100" dirty="0">
                <a:latin typeface="Calibri" panose="020F0502020204030204" pitchFamily="34" charset="0"/>
                <a:cs typeface="Calibri" panose="020F0502020204030204" pitchFamily="34" charset="0"/>
              </a:rPr>
              <a:t>ناديا: حسنًا ، سنحتاج إلى المتابعة قريبًا. هل يمكنك المرور بالمكتب حتى نتمكن من المناقشة بمزيد من التفصيل وتعديل خطة الحالة؟</a:t>
            </a:r>
          </a:p>
          <a:p>
            <a:pPr marL="536575" indent="-533400" algn="r" rtl="1"/>
            <a:endParaRPr lang="en-US" sz="1100" dirty="0">
              <a:latin typeface="Calibri" panose="020F0502020204030204" pitchFamily="34" charset="0"/>
              <a:cs typeface="Calibri" panose="020F0502020204030204" pitchFamily="34" charset="0"/>
            </a:endParaRPr>
          </a:p>
          <a:p>
            <a:pPr marL="536575" indent="-533400" algn="r" rtl="1"/>
            <a:r>
              <a:rPr lang="en-US" sz="1100" dirty="0" err="1">
                <a:latin typeface="Calibri" panose="020F0502020204030204" pitchFamily="34" charset="0"/>
                <a:cs typeface="Calibri" panose="020F0502020204030204" pitchFamily="34" charset="0"/>
              </a:rPr>
              <a:t>ن</a:t>
            </a:r>
            <a:r>
              <a:rPr lang="ar-SA" sz="1100" dirty="0">
                <a:latin typeface="Calibri" panose="020F0502020204030204" pitchFamily="34" charset="0"/>
                <a:cs typeface="Calibri" panose="020F0502020204030204" pitchFamily="34" charset="0"/>
              </a:rPr>
              <a:t>اصر </a:t>
            </a:r>
            <a:r>
              <a:rPr lang="en-US" sz="1100" dirty="0">
                <a:latin typeface="Calibri" panose="020F0502020204030204" pitchFamily="34" charset="0"/>
                <a:cs typeface="Calibri" panose="020F0502020204030204" pitchFamily="34" charset="0"/>
              </a:rPr>
              <a:t>: نعم ، سيكون ذلك رائعًا ، أنا في طريقي الآن.</a:t>
            </a:r>
          </a:p>
        </p:txBody>
      </p:sp>
      <p:sp>
        <p:nvSpPr>
          <p:cNvPr id="3" name="Hexagon 2">
            <a:extLst>
              <a:ext uri="{FF2B5EF4-FFF2-40B4-BE49-F238E27FC236}">
                <a16:creationId xmlns:a16="http://schemas.microsoft.com/office/drawing/2014/main" id="{6EC232BC-CF55-DE2B-2529-B1A1375AF91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17F18059-415D-4282-0F5C-C9F9536C15E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18D77FA2-9C0D-F3E5-F807-A693BE8E2F3D}"/>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914AEB38-824E-1BA9-24DC-59CE0D4066C8}"/>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E9DD27ED-C9C1-D1E7-8E00-009C642A8D7D}"/>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53B13CE-5E07-F07C-2611-01767CDC2BF9}"/>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75EE7CC0-121D-1231-5A0E-463A7F837A1F}"/>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8DC011EC-A4F8-39C5-A0F6-6F5D81EBDE11}"/>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71238AFB-9E50-B946-5463-20DF57544536}"/>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728CBF28-EC36-EE75-6E33-E26B064FEE2C}"/>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6DF87BB7-CBE6-C815-9BF3-406BF2314AC8}"/>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995C6814-2748-1D68-5C12-9A896FA17C7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98382140-6BAE-2B0A-5610-8378BC7A9363}"/>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079CAE52-77AE-FCAB-4A2A-3F90CA5FA6EF}"/>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0DA2769-8F23-2C4C-F455-FE86200C309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A67838CC-C816-6C1D-0839-915936A4B13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BA60259-CD02-BFE3-8502-EA1DA00CABA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C3D7EB98-BC8E-2241-7293-A3C670617904}"/>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4046095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B551967-89C5-A41D-1D10-9837154201E4}"/>
              </a:ext>
            </a:extLst>
          </p:cNvPr>
          <p:cNvSpPr txBox="1"/>
          <p:nvPr/>
        </p:nvSpPr>
        <p:spPr>
          <a:xfrm>
            <a:off x="982985" y="713169"/>
            <a:ext cx="5267344" cy="769441"/>
          </a:xfrm>
          <a:prstGeom prst="rect">
            <a:avLst/>
          </a:prstGeom>
          <a:noFill/>
        </p:spPr>
        <p:txBody>
          <a:bodyPr wrap="square" rtlCol="0">
            <a:spAutoFit/>
          </a:bodyPr>
          <a:lstStyle/>
          <a:p>
            <a:pPr algn="r" rtl="1"/>
            <a:r>
              <a:rPr lang="en-US" sz="1100" b="1" dirty="0">
                <a:latin typeface="Calibri" panose="020F0502020204030204" pitchFamily="34" charset="0"/>
                <a:ea typeface="Calibri" panose="020F0502020204030204" pitchFamily="34" charset="0"/>
                <a:cs typeface="Calibri" panose="020F0502020204030204" pitchFamily="34" charset="0"/>
              </a:rPr>
              <a:t>سيناريو </a:t>
            </a:r>
            <a:r>
              <a:rPr lang="en-US" sz="1100" b="1" dirty="0" err="1">
                <a:latin typeface="Calibri" panose="020F0502020204030204" pitchFamily="34" charset="0"/>
                <a:ea typeface="Calibri" panose="020F0502020204030204" pitchFamily="34" charset="0"/>
                <a:cs typeface="Calibri" panose="020F0502020204030204" pitchFamily="34" charset="0"/>
              </a:rPr>
              <a:t>الحالة</a:t>
            </a:r>
            <a:r>
              <a:rPr lang="en-US" sz="1100" b="1" dirty="0">
                <a:latin typeface="Calibri" panose="020F0502020204030204" pitchFamily="34" charset="0"/>
                <a:ea typeface="Calibri" panose="020F0502020204030204" pitchFamily="34" charset="0"/>
                <a:cs typeface="Calibri" panose="020F0502020204030204" pitchFamily="34" charset="0"/>
              </a:rPr>
              <a:t> </a:t>
            </a:r>
            <a:r>
              <a:rPr lang="ar-SA" sz="1100" b="1" dirty="0">
                <a:latin typeface="Calibri" panose="020F0502020204030204" pitchFamily="34" charset="0"/>
                <a:ea typeface="Calibri" panose="020F0502020204030204" pitchFamily="34" charset="0"/>
                <a:cs typeface="Calibri" panose="020F0502020204030204" pitchFamily="34" charset="0"/>
              </a:rPr>
              <a:t>٤</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b="1"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latin typeface="Calibri" panose="020F0502020204030204" pitchFamily="34" charset="0"/>
                <a:ea typeface="Calibri" panose="020F0502020204030204" pitchFamily="34" charset="0"/>
                <a:cs typeface="Calibri" panose="020F0502020204030204" pitchFamily="34" charset="0"/>
              </a:rPr>
              <a:t>أنت أخصائي حالة ، تعمل في دائرة الخدمات الاجتماعية التابعة للحكومة. لقد تلقيت بريدًا إلكترونيًا </a:t>
            </a:r>
            <a:r>
              <a:rPr lang="en-US" sz="1100" dirty="0" err="1">
                <a:latin typeface="Calibri" panose="020F0502020204030204" pitchFamily="34" charset="0"/>
                <a:ea typeface="Calibri" panose="020F0502020204030204" pitchFamily="34" charset="0"/>
                <a:cs typeface="Calibri" panose="020F0502020204030204" pitchFamily="34" charset="0"/>
              </a:rPr>
              <a:t>من</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أخصائي</a:t>
            </a:r>
            <a:r>
              <a:rPr lang="ar-SA" sz="1100" dirty="0" err="1">
                <a:latin typeface="Calibri" panose="020F0502020204030204" pitchFamily="34" charset="0"/>
                <a:ea typeface="Calibri" panose="020F0502020204030204" pitchFamily="34" charset="0"/>
                <a:cs typeface="Calibri" panose="020F0502020204030204" pitchFamily="34" charset="0"/>
              </a:rPr>
              <a:t>ة</a:t>
            </a:r>
            <a:r>
              <a:rPr lang="en-US" sz="1100" dirty="0">
                <a:latin typeface="Calibri" panose="020F0502020204030204" pitchFamily="34" charset="0"/>
                <a:ea typeface="Calibri" panose="020F0502020204030204" pitchFamily="34" charset="0"/>
                <a:cs typeface="Calibri" panose="020F0502020204030204" pitchFamily="34" charset="0"/>
              </a:rPr>
              <a:t> الحالة ، رنا ، </a:t>
            </a:r>
            <a:r>
              <a:rPr lang="en-US" sz="1100" dirty="0" err="1">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تي </a:t>
            </a:r>
            <a:r>
              <a:rPr lang="ar-SA" sz="1100" dirty="0" err="1">
                <a:latin typeface="Calibri" panose="020F0502020204030204" pitchFamily="34" charset="0"/>
                <a:ea typeface="Calibri" panose="020F0502020204030204" pitchFamily="34" charset="0"/>
                <a:cs typeface="Calibri" panose="020F0502020204030204" pitchFamily="34" charset="0"/>
              </a:rPr>
              <a:t>ت</a:t>
            </a:r>
            <a:r>
              <a:rPr lang="en-US" sz="1100" dirty="0" err="1">
                <a:latin typeface="Calibri" panose="020F0502020204030204" pitchFamily="34" charset="0"/>
                <a:ea typeface="Calibri" panose="020F0502020204030204" pitchFamily="34" charset="0"/>
                <a:cs typeface="Calibri" panose="020F0502020204030204" pitchFamily="34" charset="0"/>
              </a:rPr>
              <a:t>عمل</a:t>
            </a:r>
            <a:r>
              <a:rPr lang="en-US" sz="1100" dirty="0">
                <a:latin typeface="Calibri" panose="020F0502020204030204" pitchFamily="34" charset="0"/>
                <a:ea typeface="Calibri" panose="020F0502020204030204" pitchFamily="34" charset="0"/>
                <a:cs typeface="Calibri" panose="020F0502020204030204" pitchFamily="34" charset="0"/>
              </a:rPr>
              <a:t> في منظمة غير حكومية معنية بالمساعدة الإنسانية.</a:t>
            </a:r>
          </a:p>
        </p:txBody>
      </p:sp>
      <p:sp>
        <p:nvSpPr>
          <p:cNvPr id="2" name="TextBox 1">
            <a:extLst>
              <a:ext uri="{FF2B5EF4-FFF2-40B4-BE49-F238E27FC236}">
                <a16:creationId xmlns:a16="http://schemas.microsoft.com/office/drawing/2014/main" id="{87F398F8-3503-541A-A955-0ADFACAD4258}"/>
              </a:ext>
            </a:extLst>
          </p:cNvPr>
          <p:cNvSpPr txBox="1"/>
          <p:nvPr/>
        </p:nvSpPr>
        <p:spPr>
          <a:xfrm>
            <a:off x="996285" y="1738972"/>
            <a:ext cx="5254044" cy="3676355"/>
          </a:xfrm>
          <a:prstGeom prst="rect">
            <a:avLst/>
          </a:prstGeom>
          <a:solidFill>
            <a:schemeClr val="accent2">
              <a:lumMod val="20000"/>
              <a:lumOff val="80000"/>
            </a:schemeClr>
          </a:solidFill>
        </p:spPr>
        <p:txBody>
          <a:bodyPr wrap="square" lIns="144000" tIns="144000" rIns="144000" bIns="144000" rtlCol="0">
            <a:spAutoFit/>
          </a:bodyPr>
          <a:lstStyle/>
          <a:p>
            <a:pPr algn="r" rtl="1"/>
            <a:r>
              <a:rPr lang="en-US" sz="1100" dirty="0">
                <a:ea typeface="Calibri" panose="020F0502020204030204" pitchFamily="34" charset="0"/>
                <a:cs typeface="Times New Roman" panose="02020603050405020304" pitchFamily="18" charset="0"/>
              </a:rPr>
              <a:t>من:</a:t>
            </a:r>
            <a:r>
              <a:rPr lang="en-US" sz="1100" dirty="0">
                <a:ea typeface="Calibri" panose="020F0502020204030204" pitchFamily="34" charset="0"/>
                <a:cs typeface="Times New Roman" panose="02020603050405020304" pitchFamily="18" charset="0"/>
                <a:hlinkClick r:id="rId3"/>
              </a:rPr>
              <a:t>rana@savethekids.org</a:t>
            </a:r>
            <a:r>
              <a:rPr lang="en-US" sz="1100" dirty="0">
                <a:ea typeface="Calibri" panose="020F0502020204030204" pitchFamily="34" charset="0"/>
                <a:cs typeface="Times New Roman" panose="02020603050405020304" pitchFamily="18" charset="0"/>
              </a:rPr>
              <a:t> </a:t>
            </a:r>
          </a:p>
          <a:p>
            <a:pPr algn="r" rtl="1"/>
            <a:r>
              <a:rPr lang="en-US" sz="1100" dirty="0">
                <a:ea typeface="Calibri" panose="020F0502020204030204" pitchFamily="34" charset="0"/>
                <a:cs typeface="Times New Roman" panose="02020603050405020304" pitchFamily="18" charset="0"/>
              </a:rPr>
              <a:t>ل:</a:t>
            </a:r>
            <a:r>
              <a:rPr lang="en-US" sz="1100" dirty="0">
                <a:ea typeface="Calibri" panose="020F0502020204030204" pitchFamily="34" charset="0"/>
                <a:cs typeface="Times New Roman" panose="02020603050405020304" pitchFamily="18" charset="0"/>
                <a:hlinkClick r:id="rId4"/>
              </a:rPr>
              <a:t>charbel@socialservices.org</a:t>
            </a:r>
            <a:r>
              <a:rPr lang="en-US" sz="1100" dirty="0">
                <a:ea typeface="Calibri" panose="020F0502020204030204" pitchFamily="34" charset="0"/>
                <a:cs typeface="Times New Roman" panose="02020603050405020304" pitchFamily="18" charset="0"/>
              </a:rPr>
              <a:t> </a:t>
            </a:r>
          </a:p>
          <a:p>
            <a:pPr algn="r" rtl="1"/>
            <a:r>
              <a:rPr lang="en-US" sz="1100" dirty="0">
                <a:ea typeface="Calibri" panose="020F0502020204030204" pitchFamily="34" charset="0"/>
                <a:cs typeface="Times New Roman" panose="02020603050405020304" pitchFamily="18" charset="0"/>
              </a:rPr>
              <a:t>الموضوع: المرجع # Leb.237</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74625" algn="r" rtl="1"/>
            <a:r>
              <a:rPr lang="en-US" sz="1100" dirty="0">
                <a:latin typeface="Calibri" panose="020F0502020204030204" pitchFamily="34" charset="0"/>
                <a:ea typeface="Calibri" panose="020F0502020204030204" pitchFamily="34" charset="0"/>
                <a:cs typeface="Calibri" panose="020F0502020204030204" pitchFamily="34" charset="0"/>
              </a:rPr>
              <a:t>"</a:t>
            </a:r>
            <a:r>
              <a:rPr lang="ar-SA" sz="1100" dirty="0">
                <a:latin typeface="Calibri" panose="020F0502020204030204" pitchFamily="34" charset="0"/>
                <a:ea typeface="Calibri" panose="020F0502020204030204" pitchFamily="34" charset="0"/>
                <a:cs typeface="Calibri" panose="020F0502020204030204" pitchFamily="34" charset="0"/>
              </a:rPr>
              <a:t> لقد استقبلت</a:t>
            </a:r>
            <a:r>
              <a:rPr lang="en-US" sz="1100" dirty="0">
                <a:latin typeface="Calibri" panose="020F0502020204030204" pitchFamily="34" charset="0"/>
                <a:ea typeface="Calibri" panose="020F0502020204030204" pitchFamily="34" charset="0"/>
                <a:cs typeface="Calibri" panose="020F0502020204030204" pitchFamily="34" charset="0"/>
              </a:rPr>
              <a:t> حالة لفتاة تبلغ </a:t>
            </a:r>
            <a:r>
              <a:rPr lang="en-US" sz="1100" dirty="0" err="1">
                <a:latin typeface="Calibri" panose="020F0502020204030204" pitchFamily="34" charset="0"/>
                <a:ea typeface="Calibri" panose="020F0502020204030204" pitchFamily="34" charset="0"/>
                <a:cs typeface="Calibri" panose="020F0502020204030204" pitchFamily="34" charset="0"/>
              </a:rPr>
              <a:t>من</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العمر</a:t>
            </a:r>
            <a:r>
              <a:rPr lang="ar-SA" sz="1100" dirty="0">
                <a:latin typeface="Calibri" panose="020F0502020204030204" pitchFamily="34" charset="0"/>
                <a:ea typeface="Calibri" panose="020F0502020204030204" pitchFamily="34" charset="0"/>
                <a:cs typeface="Calibri" panose="020F0502020204030204" pitchFamily="34" charset="0"/>
              </a:rPr>
              <a:t>١٢</a:t>
            </a:r>
            <a:r>
              <a:rPr lang="en-US" sz="1100" dirty="0" err="1">
                <a:latin typeface="Calibri" panose="020F0502020204030204" pitchFamily="34" charset="0"/>
                <a:ea typeface="Calibri" panose="020F0502020204030204" pitchFamily="34" charset="0"/>
                <a:cs typeface="Calibri" panose="020F0502020204030204" pitchFamily="34" charset="0"/>
              </a:rPr>
              <a:t>عامًا</a:t>
            </a:r>
            <a:r>
              <a:rPr lang="en-US" sz="1100" dirty="0">
                <a:latin typeface="Calibri" panose="020F0502020204030204" pitchFamily="34" charset="0"/>
                <a:ea typeface="Calibri" panose="020F0502020204030204" pitchFamily="34" charset="0"/>
                <a:cs typeface="Calibri" panose="020F0502020204030204" pitchFamily="34" charset="0"/>
              </a:rPr>
              <a:t> وأختها الصغرى البالغة من </a:t>
            </a:r>
            <a:r>
              <a:rPr lang="en-US" sz="1100" dirty="0" err="1">
                <a:latin typeface="Calibri" panose="020F0502020204030204" pitchFamily="34" charset="0"/>
                <a:ea typeface="Calibri" panose="020F0502020204030204" pitchFamily="34" charset="0"/>
                <a:cs typeface="Calibri" panose="020F0502020204030204" pitchFamily="34" charset="0"/>
              </a:rPr>
              <a:t>العمر</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٦</a:t>
            </a:r>
            <a:r>
              <a:rPr lang="en-US" sz="1100" dirty="0">
                <a:latin typeface="Calibri" panose="020F0502020204030204" pitchFamily="34" charset="0"/>
                <a:ea typeface="Calibri" panose="020F0502020204030204" pitchFamily="34" charset="0"/>
                <a:cs typeface="Calibri" panose="020F0502020204030204" pitchFamily="34" charset="0"/>
              </a:rPr>
              <a:t> سنوات في المنطقة التي تعمل فيها عادةً.</a:t>
            </a:r>
          </a:p>
          <a:p>
            <a:pPr marL="174625"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74625" algn="r" rtl="1"/>
            <a:r>
              <a:rPr lang="en-US" sz="1100" dirty="0">
                <a:latin typeface="Calibri" panose="020F0502020204030204" pitchFamily="34" charset="0"/>
                <a:ea typeface="Calibri" panose="020F0502020204030204" pitchFamily="34" charset="0"/>
                <a:cs typeface="Calibri" panose="020F0502020204030204" pitchFamily="34" charset="0"/>
              </a:rPr>
              <a:t>إنهم يعيشون مع عائلة كانت تعيش في </a:t>
            </a:r>
            <a:r>
              <a:rPr lang="en-US" sz="1100" dirty="0" err="1">
                <a:latin typeface="Calibri" panose="020F0502020204030204" pitchFamily="34" charset="0"/>
                <a:ea typeface="Calibri" panose="020F0502020204030204" pitchFamily="34" charset="0"/>
                <a:cs typeface="Calibri" panose="020F0502020204030204" pitchFamily="34" charset="0"/>
              </a:rPr>
              <a:t>نفس</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ال</a:t>
            </a:r>
            <a:r>
              <a:rPr lang="ar-SA" sz="1100" dirty="0" err="1">
                <a:latin typeface="Calibri" panose="020F0502020204030204" pitchFamily="34" charset="0"/>
                <a:ea typeface="Calibri" panose="020F0502020204030204" pitchFamily="34" charset="0"/>
                <a:cs typeface="Calibri" panose="020F0502020204030204" pitchFamily="34" charset="0"/>
              </a:rPr>
              <a:t>ت</a:t>
            </a:r>
            <a:r>
              <a:rPr lang="en-US" sz="1100" dirty="0" err="1">
                <a:latin typeface="Calibri" panose="020F0502020204030204" pitchFamily="34" charset="0"/>
                <a:ea typeface="Calibri" panose="020F0502020204030204" pitchFamily="34" charset="0"/>
                <a:cs typeface="Calibri" panose="020F0502020204030204" pitchFamily="34" charset="0"/>
              </a:rPr>
              <a:t>جمع</a:t>
            </a:r>
            <a:r>
              <a:rPr lang="en-US" sz="1100" dirty="0">
                <a:latin typeface="Calibri" panose="020F0502020204030204" pitchFamily="34" charset="0"/>
                <a:ea typeface="Calibri" panose="020F0502020204030204" pitchFamily="34" charset="0"/>
                <a:cs typeface="Calibri" panose="020F0502020204030204" pitchFamily="34" charset="0"/>
              </a:rPr>
              <a:t> سابقًا. تم تتبع والديهم. أخبرتني الأسرة أن والدي </a:t>
            </a:r>
            <a:r>
              <a:rPr lang="en-US" sz="1100" dirty="0" err="1">
                <a:latin typeface="Calibri" panose="020F0502020204030204" pitchFamily="34" charset="0"/>
                <a:ea typeface="Calibri" panose="020F0502020204030204" pitchFamily="34" charset="0"/>
                <a:cs typeface="Calibri" panose="020F0502020204030204" pitchFamily="34" charset="0"/>
              </a:rPr>
              <a:t>الفتيات</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ي</a:t>
            </a:r>
            <a:r>
              <a:rPr lang="ar-SA" sz="1100" dirty="0">
                <a:latin typeface="Calibri" panose="020F0502020204030204" pitchFamily="34" charset="0"/>
                <a:ea typeface="Calibri" panose="020F0502020204030204" pitchFamily="34" charset="0"/>
                <a:cs typeface="Calibri" panose="020F0502020204030204" pitchFamily="34" charset="0"/>
              </a:rPr>
              <a:t>قمن</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ب</a:t>
            </a:r>
            <a:r>
              <a:rPr lang="en-US" sz="1100" dirty="0" err="1">
                <a:latin typeface="Calibri" panose="020F0502020204030204" pitchFamily="34" charset="0"/>
                <a:ea typeface="Calibri" panose="020F0502020204030204" pitchFamily="34" charset="0"/>
                <a:cs typeface="Calibri" panose="020F0502020204030204" pitchFamily="34" charset="0"/>
              </a:rPr>
              <a:t>الطلاق</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تحدثت</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معي</a:t>
            </a:r>
            <a:r>
              <a:rPr lang="en-US" sz="1100" dirty="0">
                <a:latin typeface="Calibri" panose="020F0502020204030204" pitchFamily="34" charset="0"/>
                <a:ea typeface="Calibri" panose="020F0502020204030204" pitchFamily="34" charset="0"/>
                <a:cs typeface="Calibri" panose="020F0502020204030204" pitchFamily="34" charset="0"/>
              </a:rPr>
              <a:t> الفتاة البالغة من </a:t>
            </a:r>
            <a:r>
              <a:rPr lang="en-US" sz="1100" dirty="0" err="1">
                <a:latin typeface="Calibri" panose="020F0502020204030204" pitchFamily="34" charset="0"/>
                <a:ea typeface="Calibri" panose="020F0502020204030204" pitchFamily="34" charset="0"/>
                <a:cs typeface="Calibri" panose="020F0502020204030204" pitchFamily="34" charset="0"/>
              </a:rPr>
              <a:t>العمر</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١٢</a:t>
            </a:r>
            <a:r>
              <a:rPr lang="en-US" sz="1100" dirty="0">
                <a:latin typeface="Calibri" panose="020F0502020204030204" pitchFamily="34" charset="0"/>
                <a:ea typeface="Calibri" panose="020F0502020204030204" pitchFamily="34" charset="0"/>
                <a:cs typeface="Calibri" panose="020F0502020204030204" pitchFamily="34" charset="0"/>
              </a:rPr>
              <a:t> عامًا بشكل منفصل اليوم وقالت إنها لم تسمع شيئًا من والديها منذ أسبوعين. يبدو أن الفتاة الصغيرة حزينة للغاية. بحسب أسرتها ، تعاني من إعاقات في السمع والنطق.</a:t>
            </a:r>
          </a:p>
          <a:p>
            <a:pPr marL="174625"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74625" algn="r" rtl="1"/>
            <a:r>
              <a:rPr lang="en-US" sz="1100" dirty="0">
                <a:latin typeface="Calibri" panose="020F0502020204030204" pitchFamily="34" charset="0"/>
                <a:ea typeface="Calibri" panose="020F0502020204030204" pitchFamily="34" charset="0"/>
                <a:cs typeface="Calibri" panose="020F0502020204030204" pitchFamily="34" charset="0"/>
              </a:rPr>
              <a:t>لدى </a:t>
            </a:r>
            <a:r>
              <a:rPr lang="en-US" sz="1100" dirty="0" err="1">
                <a:latin typeface="Calibri" panose="020F0502020204030204" pitchFamily="34" charset="0"/>
                <a:ea typeface="Calibri" panose="020F0502020204030204" pitchFamily="34" charset="0"/>
                <a:cs typeface="Calibri" panose="020F0502020204030204" pitchFamily="34" charset="0"/>
              </a:rPr>
              <a:t>الأسرة</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طفل</a:t>
            </a:r>
            <a:r>
              <a:rPr lang="ar-SA" sz="1100" dirty="0" err="1">
                <a:latin typeface="Calibri" panose="020F0502020204030204" pitchFamily="34" charset="0"/>
                <a:ea typeface="Calibri" panose="020F0502020204030204" pitchFamily="34" charset="0"/>
                <a:cs typeface="Calibri" panose="020F0502020204030204" pitchFamily="34" charset="0"/>
              </a:rPr>
              <a:t>ي</a:t>
            </a:r>
            <a:r>
              <a:rPr lang="en-US" sz="1100" dirty="0" err="1">
                <a:latin typeface="Calibri" panose="020F0502020204030204" pitchFamily="34" charset="0"/>
                <a:ea typeface="Calibri" panose="020F0502020204030204" pitchFamily="34" charset="0"/>
                <a:cs typeface="Calibri" panose="020F0502020204030204" pitchFamily="34" charset="0"/>
              </a:rPr>
              <a:t>ن</a:t>
            </a:r>
            <a:r>
              <a:rPr lang="en-US" sz="1100" dirty="0">
                <a:latin typeface="Calibri" panose="020F0502020204030204" pitchFamily="34" charset="0"/>
                <a:ea typeface="Calibri" panose="020F0502020204030204" pitchFamily="34" charset="0"/>
                <a:cs typeface="Calibri" panose="020F0502020204030204" pitchFamily="34" charset="0"/>
              </a:rPr>
              <a:t> ، لكن الأطفال لا يتفاعلون معهم كثيرًا. قالت الفتاة الأكبر سنًا إنها تريد العودة إلى المنزل لأنها تتوق للعودة إلى والديها. اكتشفت اليوم أيضًا أن شقيقهما البالغ </a:t>
            </a:r>
            <a:r>
              <a:rPr lang="en-US" sz="1100" dirty="0" err="1">
                <a:latin typeface="Calibri" panose="020F0502020204030204" pitchFamily="34" charset="0"/>
                <a:ea typeface="Calibri" panose="020F0502020204030204" pitchFamily="34" charset="0"/>
                <a:cs typeface="Calibri" panose="020F0502020204030204" pitchFamily="34" charset="0"/>
              </a:rPr>
              <a:t>من</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العمر</a:t>
            </a:r>
            <a:r>
              <a:rPr lang="ar-SA" sz="1100" dirty="0">
                <a:latin typeface="Calibri" panose="020F0502020204030204" pitchFamily="34" charset="0"/>
                <a:ea typeface="Calibri" panose="020F0502020204030204" pitchFamily="34" charset="0"/>
                <a:cs typeface="Calibri" panose="020F0502020204030204" pitchFamily="34" charset="0"/>
              </a:rPr>
              <a:t>١٤</a:t>
            </a:r>
            <a:r>
              <a:rPr lang="en-US" sz="1100" dirty="0" err="1">
                <a:latin typeface="Calibri" panose="020F0502020204030204" pitchFamily="34" charset="0"/>
                <a:ea typeface="Calibri" panose="020F0502020204030204" pitchFamily="34" charset="0"/>
                <a:cs typeface="Calibri" panose="020F0502020204030204" pitchFamily="34" charset="0"/>
              </a:rPr>
              <a:t>عامًا</a:t>
            </a:r>
            <a:r>
              <a:rPr lang="en-US" sz="1100" dirty="0">
                <a:latin typeface="Calibri" panose="020F0502020204030204" pitchFamily="34" charset="0"/>
                <a:ea typeface="Calibri" panose="020F0502020204030204" pitchFamily="34" charset="0"/>
                <a:cs typeface="Calibri" panose="020F0502020204030204" pitchFamily="34" charset="0"/>
              </a:rPr>
              <a:t> يعيش في جزء آخر من المدينة مع أقاربه.</a:t>
            </a:r>
          </a:p>
          <a:p>
            <a:pPr marL="174625"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74625" algn="r" rtl="1"/>
            <a:r>
              <a:rPr lang="en-US" sz="1100" dirty="0">
                <a:latin typeface="Calibri" panose="020F0502020204030204" pitchFamily="34" charset="0"/>
                <a:ea typeface="Calibri" panose="020F0502020204030204" pitchFamily="34" charset="0"/>
                <a:cs typeface="Calibri" panose="020F0502020204030204" pitchFamily="34" charset="0"/>
              </a:rPr>
              <a:t>هل تعتقد أنك ستكون قادرًا على المتابعة </a:t>
            </a:r>
            <a:r>
              <a:rPr lang="en-US" sz="1100" dirty="0" err="1">
                <a:latin typeface="Calibri" panose="020F0502020204030204" pitchFamily="34" charset="0"/>
                <a:ea typeface="Calibri" panose="020F0502020204030204" pitchFamily="34" charset="0"/>
                <a:cs typeface="Calibri" panose="020F0502020204030204" pitchFamily="34" charset="0"/>
              </a:rPr>
              <a:t>من</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طرفك</a:t>
            </a:r>
            <a:r>
              <a:rPr lang="en-US" sz="1100" dirty="0">
                <a:latin typeface="Calibri" panose="020F0502020204030204" pitchFamily="34" charset="0"/>
                <a:ea typeface="Calibri" panose="020F0502020204030204" pitchFamily="34" charset="0"/>
                <a:cs typeface="Calibri" panose="020F0502020204030204" pitchFamily="34" charset="0"/>
              </a:rPr>
              <a:t>؟</a:t>
            </a:r>
          </a:p>
          <a:p>
            <a:pPr marL="174625"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74625" algn="r" rtl="1"/>
            <a:r>
              <a:rPr lang="en-US" sz="1100" dirty="0">
                <a:latin typeface="Calibri" panose="020F0502020204030204" pitchFamily="34" charset="0"/>
                <a:ea typeface="Calibri" panose="020F0502020204030204" pitchFamily="34" charset="0"/>
                <a:cs typeface="Calibri" panose="020F0502020204030204" pitchFamily="34" charset="0"/>
              </a:rPr>
              <a:t>من فضلك ، </a:t>
            </a:r>
            <a:r>
              <a:rPr lang="en-US" sz="1100" dirty="0" err="1">
                <a:latin typeface="Calibri" panose="020F0502020204030204" pitchFamily="34" charset="0"/>
                <a:ea typeface="Calibri" panose="020F0502020204030204" pitchFamily="34" charset="0"/>
                <a:cs typeface="Calibri" panose="020F0502020204030204" pitchFamily="34" charset="0"/>
              </a:rPr>
              <a:t>تواصل</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مع</a:t>
            </a:r>
            <a:r>
              <a:rPr lang="ar-SA" sz="1100" dirty="0" err="1">
                <a:latin typeface="Calibri" panose="020F0502020204030204" pitchFamily="34" charset="0"/>
                <a:ea typeface="Calibri" panose="020F0502020204030204" pitchFamily="34" charset="0"/>
                <a:cs typeface="Calibri" panose="020F0502020204030204" pitchFamily="34" charset="0"/>
              </a:rPr>
              <a:t>ي</a:t>
            </a:r>
            <a:r>
              <a:rPr lang="en-US" sz="1100" dirty="0">
                <a:latin typeface="Calibri" panose="020F0502020204030204" pitchFamily="34" charset="0"/>
                <a:ea typeface="Calibri" panose="020F0502020204030204" pitchFamily="34" charset="0"/>
                <a:cs typeface="Calibri" panose="020F0502020204030204" pitchFamily="34" charset="0"/>
              </a:rPr>
              <a:t> ، إذا احتجت إلى مزيد من المعلومات.</a:t>
            </a:r>
          </a:p>
          <a:p>
            <a:pPr marL="174625" algn="r" rtl="1"/>
            <a:r>
              <a:rPr lang="en-US" sz="1100" dirty="0">
                <a:latin typeface="Calibri" panose="020F0502020204030204" pitchFamily="34" charset="0"/>
                <a:ea typeface="Calibri" panose="020F0502020204030204" pitchFamily="34" charset="0"/>
                <a:cs typeface="Calibri" panose="020F0502020204030204" pitchFamily="34" charset="0"/>
              </a:rPr>
              <a:t>مع أطيب التمنيات رنا "</a:t>
            </a:r>
          </a:p>
        </p:txBody>
      </p:sp>
      <p:sp>
        <p:nvSpPr>
          <p:cNvPr id="3" name="TextBox 2">
            <a:extLst>
              <a:ext uri="{FF2B5EF4-FFF2-40B4-BE49-F238E27FC236}">
                <a16:creationId xmlns:a16="http://schemas.microsoft.com/office/drawing/2014/main" id="{ED2766CD-846D-78D7-4E85-DEF84A135B64}"/>
              </a:ext>
            </a:extLst>
          </p:cNvPr>
          <p:cNvSpPr txBox="1"/>
          <p:nvPr/>
        </p:nvSpPr>
        <p:spPr>
          <a:xfrm>
            <a:off x="982985" y="6068581"/>
            <a:ext cx="5267344" cy="938719"/>
          </a:xfrm>
          <a:prstGeom prst="rect">
            <a:avLst/>
          </a:prstGeom>
          <a:noFill/>
        </p:spPr>
        <p:txBody>
          <a:bodyPr wrap="square" rtlCol="0">
            <a:spAutoFit/>
          </a:bodyPr>
          <a:lstStyle/>
          <a:p>
            <a:pPr algn="r" rtl="1"/>
            <a:r>
              <a:rPr lang="en-US" sz="1100" b="1" dirty="0">
                <a:latin typeface="Calibri" panose="020F0502020204030204" pitchFamily="34" charset="0"/>
                <a:ea typeface="Calibri" panose="020F0502020204030204" pitchFamily="34" charset="0"/>
                <a:cs typeface="Calibri" panose="020F0502020204030204" pitchFamily="34" charset="0"/>
              </a:rPr>
              <a:t>سيناريو </a:t>
            </a:r>
            <a:r>
              <a:rPr lang="en-US" sz="1100" b="1" dirty="0" err="1">
                <a:latin typeface="Calibri" panose="020F0502020204030204" pitchFamily="34" charset="0"/>
                <a:ea typeface="Calibri" panose="020F0502020204030204" pitchFamily="34" charset="0"/>
                <a:cs typeface="Calibri" panose="020F0502020204030204" pitchFamily="34" charset="0"/>
              </a:rPr>
              <a:t>الحالة</a:t>
            </a:r>
            <a:r>
              <a:rPr lang="en-US" sz="1100" b="1" dirty="0">
                <a:latin typeface="Calibri" panose="020F0502020204030204" pitchFamily="34" charset="0"/>
                <a:ea typeface="Calibri" panose="020F0502020204030204" pitchFamily="34" charset="0"/>
                <a:cs typeface="Calibri" panose="020F0502020204030204" pitchFamily="34" charset="0"/>
              </a:rPr>
              <a:t> </a:t>
            </a:r>
            <a:r>
              <a:rPr lang="ar-SA" sz="1100" b="1" dirty="0">
                <a:latin typeface="Calibri" panose="020F0502020204030204" pitchFamily="34" charset="0"/>
                <a:ea typeface="Calibri" panose="020F0502020204030204" pitchFamily="34" charset="0"/>
                <a:cs typeface="Calibri" panose="020F0502020204030204" pitchFamily="34" charset="0"/>
              </a:rPr>
              <a:t>٥</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latin typeface="Calibri" panose="020F0502020204030204" pitchFamily="34" charset="0"/>
                <a:ea typeface="Calibri" panose="020F0502020204030204" pitchFamily="34" charset="0"/>
                <a:cs typeface="Calibri" panose="020F0502020204030204" pitchFamily="34" charset="0"/>
              </a:rPr>
              <a:t>أنت أخصائي حالة ، </a:t>
            </a:r>
            <a:r>
              <a:rPr lang="en-US" sz="1100" dirty="0" err="1">
                <a:latin typeface="Calibri" panose="020F0502020204030204" pitchFamily="34" charset="0"/>
                <a:ea typeface="Calibri" panose="020F0502020204030204" pitchFamily="34" charset="0"/>
                <a:cs typeface="Calibri" panose="020F0502020204030204" pitchFamily="34" charset="0"/>
              </a:rPr>
              <a:t>تدعى</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حس</a:t>
            </a:r>
            <a:r>
              <a:rPr lang="ar-SA" sz="1100" dirty="0" err="1">
                <a:latin typeface="Calibri" panose="020F0502020204030204" pitchFamily="34" charset="0"/>
                <a:ea typeface="Calibri" panose="020F0502020204030204" pitchFamily="34" charset="0"/>
                <a:cs typeface="Calibri" panose="020F0502020204030204" pitchFamily="34" charset="0"/>
              </a:rPr>
              <a:t>ا</a:t>
            </a:r>
            <a:r>
              <a:rPr lang="en-US" sz="1100" dirty="0" err="1">
                <a:latin typeface="Calibri" panose="020F0502020204030204" pitchFamily="34" charset="0"/>
                <a:ea typeface="Calibri" panose="020F0502020204030204" pitchFamily="34" charset="0"/>
                <a:cs typeface="Calibri" panose="020F0502020204030204" pitchFamily="34" charset="0"/>
              </a:rPr>
              <a:t>ن</a:t>
            </a:r>
            <a:r>
              <a:rPr lang="en-US" sz="1100" dirty="0">
                <a:latin typeface="Calibri" panose="020F0502020204030204" pitchFamily="34" charset="0"/>
                <a:ea typeface="Calibri" panose="020F0502020204030204" pitchFamily="34" charset="0"/>
                <a:cs typeface="Calibri" panose="020F0502020204030204" pitchFamily="34" charset="0"/>
              </a:rPr>
              <a:t> ، </a:t>
            </a:r>
            <a:r>
              <a:rPr lang="en-US" sz="1100" dirty="0" err="1">
                <a:latin typeface="Calibri" panose="020F0502020204030204" pitchFamily="34" charset="0"/>
                <a:ea typeface="Calibri" panose="020F0502020204030204" pitchFamily="34" charset="0"/>
                <a:cs typeface="Calibri" panose="020F0502020204030204" pitchFamily="34" charset="0"/>
              </a:rPr>
              <a:t>وقد</a:t>
            </a:r>
            <a:r>
              <a:rPr lang="ar-SA" sz="1100" dirty="0">
                <a:latin typeface="Calibri" panose="020F0502020204030204" pitchFamily="34" charset="0"/>
                <a:ea typeface="Calibri" panose="020F0502020204030204" pitchFamily="34" charset="0"/>
                <a:cs typeface="Calibri" panose="020F0502020204030204" pitchFamily="34" charset="0"/>
              </a:rPr>
              <a:t> قمت بالمشاركة</a:t>
            </a:r>
            <a:r>
              <a:rPr lang="en-US" sz="1100" dirty="0">
                <a:latin typeface="Calibri" panose="020F0502020204030204" pitchFamily="34" charset="0"/>
                <a:ea typeface="Calibri" panose="020F0502020204030204" pitchFamily="34" charset="0"/>
                <a:cs typeface="Calibri" panose="020F0502020204030204" pitchFamily="34" charset="0"/>
              </a:rPr>
              <a:t>  في "</a:t>
            </a:r>
            <a:r>
              <a:rPr lang="en-US" sz="1100" dirty="0" err="1">
                <a:latin typeface="Calibri" panose="020F0502020204030204" pitchFamily="34" charset="0"/>
                <a:ea typeface="Calibri" panose="020F0502020204030204" pitchFamily="34" charset="0"/>
                <a:cs typeface="Calibri" panose="020F0502020204030204" pitchFamily="34" charset="0"/>
              </a:rPr>
              <a:t>تقييم</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مسح</a:t>
            </a:r>
            <a:r>
              <a:rPr lang="en-US" sz="1100" dirty="0">
                <a:latin typeface="Calibri" panose="020F0502020204030204" pitchFamily="34" charset="0"/>
                <a:ea typeface="Calibri" panose="020F0502020204030204" pitchFamily="34" charset="0"/>
                <a:cs typeface="Calibri" panose="020F0502020204030204" pitchFamily="34" charset="0"/>
              </a:rPr>
              <a:t> المخاطر" ومناقشة جماعية مركزة مع مجموعة </a:t>
            </a:r>
            <a:r>
              <a:rPr lang="en-US" sz="1100" dirty="0" err="1">
                <a:latin typeface="Calibri" panose="020F0502020204030204" pitchFamily="34" charset="0"/>
                <a:ea typeface="Calibri" panose="020F0502020204030204" pitchFamily="34" charset="0"/>
                <a:cs typeface="Calibri" panose="020F0502020204030204" pitchFamily="34" charset="0"/>
              </a:rPr>
              <a:t>من</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ا</a:t>
            </a:r>
            <a:r>
              <a:rPr lang="ar-SA" sz="1100" dirty="0">
                <a:latin typeface="Calibri" panose="020F0502020204030204" pitchFamily="34" charset="0"/>
                <a:ea typeface="Calibri" panose="020F0502020204030204" pitchFamily="34" charset="0"/>
                <a:cs typeface="Calibri" panose="020F0502020204030204" pitchFamily="34" charset="0"/>
              </a:rPr>
              <a:t>لفتيان</a:t>
            </a:r>
            <a:r>
              <a:rPr lang="en-US" sz="1100" dirty="0">
                <a:latin typeface="Calibri" panose="020F0502020204030204" pitchFamily="34" charset="0"/>
                <a:ea typeface="Calibri" panose="020F0502020204030204" pitchFamily="34" charset="0"/>
                <a:cs typeface="Calibri" panose="020F0502020204030204" pitchFamily="34" charset="0"/>
              </a:rPr>
              <a:t> المراهقين. بعد مناقشة المجموعة </a:t>
            </a:r>
            <a:r>
              <a:rPr lang="en-US" sz="1100" dirty="0" err="1">
                <a:latin typeface="Calibri" panose="020F0502020204030204" pitchFamily="34" charset="0"/>
                <a:ea typeface="Calibri" panose="020F0502020204030204" pitchFamily="34" charset="0"/>
                <a:cs typeface="Calibri" panose="020F0502020204030204" pitchFamily="34" charset="0"/>
              </a:rPr>
              <a:t>المركزة</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اتصل</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فتى</a:t>
            </a:r>
            <a:r>
              <a:rPr lang="en-US" sz="1100" dirty="0">
                <a:latin typeface="Calibri" panose="020F0502020204030204" pitchFamily="34" charset="0"/>
                <a:ea typeface="Calibri" panose="020F0502020204030204" pitchFamily="34" charset="0"/>
                <a:cs typeface="Calibri" panose="020F0502020204030204" pitchFamily="34" charset="0"/>
              </a:rPr>
              <a:t> يبلغ من </a:t>
            </a:r>
            <a:r>
              <a:rPr lang="en-US" sz="1100" dirty="0" err="1">
                <a:latin typeface="Calibri" panose="020F0502020204030204" pitchFamily="34" charset="0"/>
                <a:ea typeface="Calibri" panose="020F0502020204030204" pitchFamily="34" charset="0"/>
                <a:cs typeface="Calibri" panose="020F0502020204030204" pitchFamily="34" charset="0"/>
              </a:rPr>
              <a:t>العمر</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١٦</a:t>
            </a:r>
            <a:r>
              <a:rPr lang="en-US" sz="1100" dirty="0">
                <a:latin typeface="Calibri" panose="020F0502020204030204" pitchFamily="34" charset="0"/>
                <a:ea typeface="Calibri" panose="020F0502020204030204" pitchFamily="34" charset="0"/>
                <a:cs typeface="Calibri" panose="020F0502020204030204" pitchFamily="34" charset="0"/>
              </a:rPr>
              <a:t> عامًا بخط المساعدة الخاص بمؤسستك وترك رسالة:</a:t>
            </a:r>
          </a:p>
        </p:txBody>
      </p:sp>
      <p:sp>
        <p:nvSpPr>
          <p:cNvPr id="4" name="TextBox 3">
            <a:extLst>
              <a:ext uri="{FF2B5EF4-FFF2-40B4-BE49-F238E27FC236}">
                <a16:creationId xmlns:a16="http://schemas.microsoft.com/office/drawing/2014/main" id="{7165CC8C-49DA-D756-2C27-0ADB3145D07E}"/>
              </a:ext>
            </a:extLst>
          </p:cNvPr>
          <p:cNvSpPr txBox="1"/>
          <p:nvPr/>
        </p:nvSpPr>
        <p:spPr>
          <a:xfrm>
            <a:off x="996285" y="7263944"/>
            <a:ext cx="5254044" cy="1475752"/>
          </a:xfrm>
          <a:prstGeom prst="rect">
            <a:avLst/>
          </a:prstGeom>
          <a:solidFill>
            <a:schemeClr val="accent2">
              <a:lumMod val="20000"/>
              <a:lumOff val="80000"/>
            </a:schemeClr>
          </a:solidFill>
        </p:spPr>
        <p:txBody>
          <a:bodyPr wrap="square" lIns="144000" tIns="144000" rIns="144000" bIns="144000" rtlCol="0">
            <a:spAutoFit/>
          </a:bodyPr>
          <a:lstStyle/>
          <a:p>
            <a:pPr algn="r" rtl="1"/>
            <a:r>
              <a:rPr lang="en-US" sz="1100" dirty="0">
                <a:ea typeface="Calibri" panose="020F0502020204030204" pitchFamily="34" charset="0"/>
                <a:cs typeface="Times New Roman" panose="02020603050405020304" pitchFamily="18" charset="0"/>
              </a:rPr>
              <a:t>"</a:t>
            </a:r>
            <a:r>
              <a:rPr lang="en-US" sz="1100" dirty="0">
                <a:latin typeface="Calibri" panose="020F0502020204030204" pitchFamily="34" charset="0"/>
                <a:ea typeface="Calibri" panose="020F0502020204030204" pitchFamily="34" charset="0"/>
                <a:cs typeface="Calibri" panose="020F0502020204030204" pitchFamily="34" charset="0"/>
              </a:rPr>
              <a:t>مرحباً ، اسمي أحمد ، التقينا هذا الصباح. لا أعلم إذا كنت تتذكرني؟</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latin typeface="Calibri" panose="020F0502020204030204" pitchFamily="34" charset="0"/>
                <a:ea typeface="Calibri" panose="020F0502020204030204" pitchFamily="34" charset="0"/>
                <a:cs typeface="Calibri" panose="020F0502020204030204" pitchFamily="34" charset="0"/>
              </a:rPr>
              <a:t>أريد أن أطلب مساعدتك. أنا لن أذهب إلى المدرسة. أعيش في المخيم مع مجموعة من الأولاد الآخرين. أنا أعمل "حمالاً" ، أساعد في تفريغ الشاحنات في المدينة. لا أعرف مكان وجود معظم أفراد عائلتي ، بما في ذلك والديّ.</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latin typeface="Calibri" panose="020F0502020204030204" pitchFamily="34" charset="0"/>
                <a:ea typeface="Calibri" panose="020F0502020204030204" pitchFamily="34" charset="0"/>
                <a:cs typeface="Calibri" panose="020F0502020204030204" pitchFamily="34" charset="0"/>
              </a:rPr>
              <a:t>أعيش مع أحد أعمامي ، لكن بعد أن بدأ الخلاف بينه وبين عائلتي ، غادرت ، ومنذ ذلك الحين ، أعيش </a:t>
            </a:r>
            <a:r>
              <a:rPr lang="en-US" sz="1100" dirty="0" err="1">
                <a:latin typeface="Calibri" panose="020F0502020204030204" pitchFamily="34" charset="0"/>
                <a:ea typeface="Calibri" panose="020F0502020204030204" pitchFamily="34" charset="0"/>
                <a:cs typeface="Calibri" panose="020F0502020204030204" pitchFamily="34" charset="0"/>
              </a:rPr>
              <a:t>مع</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فتيان</a:t>
            </a:r>
            <a:r>
              <a:rPr lang="en-US" sz="1100" dirty="0">
                <a:latin typeface="Calibri" panose="020F0502020204030204" pitchFamily="34" charset="0"/>
                <a:ea typeface="Calibri" panose="020F0502020204030204" pitchFamily="34" charset="0"/>
                <a:cs typeface="Calibri" panose="020F0502020204030204" pitchFamily="34" charset="0"/>
              </a:rPr>
              <a:t> الآخرين. لا أشعر أنني بحالة جيدة وأريد أن أعرف مكان عائلتي ".</a:t>
            </a:r>
          </a:p>
        </p:txBody>
      </p:sp>
      <p:sp>
        <p:nvSpPr>
          <p:cNvPr id="6" name="Hexagon 5">
            <a:extLst>
              <a:ext uri="{FF2B5EF4-FFF2-40B4-BE49-F238E27FC236}">
                <a16:creationId xmlns:a16="http://schemas.microsoft.com/office/drawing/2014/main" id="{E39A7FF6-6196-B1BA-2D55-D6F0B3DA93CC}"/>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5E54E0D2-AE2D-C676-CEB7-A8B2E869806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3E81B3FF-7660-8F3F-4623-C74F6CBAC01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8BB89B7-10EC-3443-2FCD-6C4461781AC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A76FD05C-D1E1-DCFC-BC94-441A65B0839D}"/>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9EAEB331-CA19-D249-8143-24BDFA07183C}"/>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61439371-A561-4DB3-2405-AFB864C9448E}"/>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B9FD2A69-F553-1386-B73C-55F89412C35F}"/>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07D1A033-31A1-EF0A-F94D-E227B1AC45FC}"/>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54533B5-BC93-C6FC-3B20-B722AD3BFA8C}"/>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48DC18A-7795-C94F-E52E-7DD137B8E52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AFE65FB6-AF0C-9D4F-0B5F-E1CA70674983}"/>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66965ECF-69AE-1B83-6287-973E369E051F}"/>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FE6009C-543C-B4AC-5EA1-7ABA494E5D97}"/>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B81424C9-47BF-B02F-7B17-C42A2369338B}"/>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51312CD6-77B1-A697-1EFF-2C604A52EF14}"/>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C141086-8C81-284D-B062-FFDAB71D8B8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1CD3ED71-927F-13C7-6D4F-BBD162BA1BE6}"/>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567714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0BE5AB31-4474-C708-7883-229185E59B32}"/>
              </a:ext>
            </a:extLst>
          </p:cNvPr>
          <p:cNvSpPr txBox="1"/>
          <p:nvPr/>
        </p:nvSpPr>
        <p:spPr>
          <a:xfrm>
            <a:off x="982985" y="727360"/>
            <a:ext cx="5267344" cy="430887"/>
          </a:xfrm>
          <a:prstGeom prst="rect">
            <a:avLst/>
          </a:prstGeom>
          <a:noFill/>
        </p:spPr>
        <p:txBody>
          <a:bodyPr wrap="square" rtlCol="0">
            <a:spAutoFit/>
          </a:bodyPr>
          <a:lstStyle/>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تحديد وتقييم احتياجات الطفل ، بما في ذلك تلك </a:t>
            </a:r>
            <a:r>
              <a:rPr lang="en-US" sz="1100" b="1" dirty="0" err="1">
                <a:solidFill>
                  <a:schemeClr val="tx1"/>
                </a:solidFill>
                <a:latin typeface="Calibri" panose="020F0502020204030204" pitchFamily="34" charset="0"/>
                <a:ea typeface="Arial"/>
                <a:cs typeface="Calibri" panose="020F0502020204030204" pitchFamily="34" charset="0"/>
                <a:sym typeface="Arial"/>
              </a:rPr>
              <a:t>الخاصة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ب</a:t>
            </a:r>
            <a:r>
              <a:rPr lang="ar-SA" sz="1100" b="1" dirty="0">
                <a:solidFill>
                  <a:schemeClr val="tx1"/>
                </a:solidFill>
                <a:latin typeface="Calibri" panose="020F0502020204030204" pitchFamily="34" charset="0"/>
                <a:ea typeface="Arial"/>
                <a:cs typeface="Calibri" panose="020F0502020204030204" pitchFamily="34" charset="0"/>
                <a:sym typeface="Arial"/>
              </a:rPr>
              <a:t>الان</a:t>
            </a:r>
            <a:r>
              <a:rPr lang="en-US" sz="1100" b="1" dirty="0" err="1">
                <a:solidFill>
                  <a:schemeClr val="tx1"/>
                </a:solidFill>
                <a:latin typeface="Calibri" panose="020F0502020204030204" pitchFamily="34" charset="0"/>
                <a:ea typeface="Arial"/>
                <a:cs typeface="Calibri" panose="020F0502020204030204" pitchFamily="34" charset="0"/>
                <a:sym typeface="Arial"/>
              </a:rPr>
              <a:t>فص</a:t>
            </a:r>
            <a:r>
              <a:rPr lang="ar-SA" sz="1100" b="1" dirty="0" err="1">
                <a:solidFill>
                  <a:schemeClr val="tx1"/>
                </a:solidFill>
                <a:latin typeface="Calibri" panose="020F0502020204030204" pitchFamily="34" charset="0"/>
                <a:ea typeface="Arial"/>
                <a:cs typeface="Calibri" panose="020F0502020204030204" pitchFamily="34" charset="0"/>
                <a:sym typeface="Arial"/>
              </a:rPr>
              <a:t>ا</a:t>
            </a:r>
            <a:r>
              <a:rPr lang="en-US" sz="1100" b="1" dirty="0" err="1">
                <a:solidFill>
                  <a:schemeClr val="tx1"/>
                </a:solidFill>
                <a:latin typeface="Calibri" panose="020F0502020204030204" pitchFamily="34" charset="0"/>
                <a:ea typeface="Arial"/>
                <a:cs typeface="Calibri" panose="020F0502020204030204" pitchFamily="34" charset="0"/>
                <a:sym typeface="Arial"/>
              </a:rPr>
              <a:t>ل</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الأسر</a:t>
            </a:r>
            <a:r>
              <a:rPr lang="ar-SA" sz="1100" b="1" dirty="0" err="1">
                <a:solidFill>
                  <a:schemeClr val="tx1"/>
                </a:solidFill>
                <a:latin typeface="Calibri" panose="020F0502020204030204" pitchFamily="34" charset="0"/>
                <a:ea typeface="Arial"/>
                <a:cs typeface="Calibri" panose="020F0502020204030204" pitchFamily="34" charset="0"/>
                <a:sym typeface="Arial"/>
              </a:rPr>
              <a:t>ي</a:t>
            </a:r>
            <a:r>
              <a:rPr lang="en-US" sz="1100" b="1" dirty="0">
                <a:solidFill>
                  <a:schemeClr val="tx1"/>
                </a:solidFill>
                <a:latin typeface="Calibri" panose="020F0502020204030204" pitchFamily="34" charset="0"/>
                <a:ea typeface="Arial"/>
                <a:cs typeface="Calibri" panose="020F0502020204030204" pitchFamily="34" charset="0"/>
                <a:sym typeface="Arial"/>
              </a:rPr>
              <a:t> ، في السيناريو الخاص بك. أجِب عن الأسئلة التالية بناءً على السيناريو الخاص بك الموضح في الصفحات السابقة</a:t>
            </a:r>
            <a:r>
              <a:rPr lang="en-US" sz="1100" b="1" dirty="0">
                <a:solidFill>
                  <a:schemeClr val="tx1"/>
                </a:solidFill>
                <a:latin typeface="+mn-lt"/>
                <a:ea typeface="Arial"/>
                <a:cs typeface="Arial"/>
                <a:sym typeface="Arial"/>
              </a:rPr>
              <a:t>.</a:t>
            </a:r>
          </a:p>
        </p:txBody>
      </p:sp>
      <p:sp>
        <p:nvSpPr>
          <p:cNvPr id="3" name="Rectangle 2">
            <a:extLst>
              <a:ext uri="{FF2B5EF4-FFF2-40B4-BE49-F238E27FC236}">
                <a16:creationId xmlns:a16="http://schemas.microsoft.com/office/drawing/2014/main" id="{F4C166C7-F3EF-30D8-6396-3F993D984564}"/>
              </a:ext>
            </a:extLst>
          </p:cNvPr>
          <p:cNvSpPr/>
          <p:nvPr/>
        </p:nvSpPr>
        <p:spPr>
          <a:xfrm>
            <a:off x="2481943" y="1569890"/>
            <a:ext cx="3768385" cy="16129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7" name="TextBox 6">
            <a:extLst>
              <a:ext uri="{FF2B5EF4-FFF2-40B4-BE49-F238E27FC236}">
                <a16:creationId xmlns:a16="http://schemas.microsoft.com/office/drawing/2014/main" id="{A053D3BC-0AD3-B0A9-B661-BDAE3A0CAF72}"/>
              </a:ext>
            </a:extLst>
          </p:cNvPr>
          <p:cNvSpPr txBox="1"/>
          <p:nvPr/>
        </p:nvSpPr>
        <p:spPr>
          <a:xfrm>
            <a:off x="982985" y="1564522"/>
            <a:ext cx="1359419"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صِف بإيجاز العملية التي ستتبعها لإجراء تقييمك</a:t>
            </a:r>
            <a:r>
              <a:rPr lang="en-US" sz="1100" dirty="0"/>
              <a:t>.</a:t>
            </a:r>
          </a:p>
        </p:txBody>
      </p:sp>
      <p:sp>
        <p:nvSpPr>
          <p:cNvPr id="4" name="Rectangle 3">
            <a:extLst>
              <a:ext uri="{FF2B5EF4-FFF2-40B4-BE49-F238E27FC236}">
                <a16:creationId xmlns:a16="http://schemas.microsoft.com/office/drawing/2014/main" id="{92DF2B20-B37B-A4A8-31C2-7ECD4DE408A4}"/>
              </a:ext>
            </a:extLst>
          </p:cNvPr>
          <p:cNvSpPr/>
          <p:nvPr/>
        </p:nvSpPr>
        <p:spPr>
          <a:xfrm>
            <a:off x="2481943" y="3499744"/>
            <a:ext cx="3768385" cy="16129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8" name="TextBox 7">
            <a:extLst>
              <a:ext uri="{FF2B5EF4-FFF2-40B4-BE49-F238E27FC236}">
                <a16:creationId xmlns:a16="http://schemas.microsoft.com/office/drawing/2014/main" id="{F13DC65D-01D1-0D62-E51A-FF9A4908F6C6}"/>
              </a:ext>
            </a:extLst>
          </p:cNvPr>
          <p:cNvSpPr txBox="1"/>
          <p:nvPr/>
        </p:nvSpPr>
        <p:spPr>
          <a:xfrm>
            <a:off x="982986" y="3499744"/>
            <a:ext cx="1359418" cy="769441"/>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مخاوف حماية الطفل والمخاطر التي يواجهها الطفل؟ ما هي عوامل الحماية المحتملة؟</a:t>
            </a:r>
          </a:p>
        </p:txBody>
      </p:sp>
      <p:sp>
        <p:nvSpPr>
          <p:cNvPr id="5" name="Rectangle 4">
            <a:extLst>
              <a:ext uri="{FF2B5EF4-FFF2-40B4-BE49-F238E27FC236}">
                <a16:creationId xmlns:a16="http://schemas.microsoft.com/office/drawing/2014/main" id="{EF6AA15E-2A42-6EBE-3948-95B6F6D4E332}"/>
              </a:ext>
            </a:extLst>
          </p:cNvPr>
          <p:cNvSpPr/>
          <p:nvPr/>
        </p:nvSpPr>
        <p:spPr>
          <a:xfrm>
            <a:off x="2481943" y="5429598"/>
            <a:ext cx="3768385" cy="16129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9" name="TextBox 8">
            <a:extLst>
              <a:ext uri="{FF2B5EF4-FFF2-40B4-BE49-F238E27FC236}">
                <a16:creationId xmlns:a16="http://schemas.microsoft.com/office/drawing/2014/main" id="{F0562804-3C16-415B-1BAB-29C9CF2DD1A9}"/>
              </a:ext>
            </a:extLst>
          </p:cNvPr>
          <p:cNvSpPr txBox="1"/>
          <p:nvPr/>
        </p:nvSpPr>
        <p:spPr>
          <a:xfrm>
            <a:off x="982987" y="5429598"/>
            <a:ext cx="1359418"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المعلومات الإضافية التي تحتاجها؟</a:t>
            </a:r>
          </a:p>
        </p:txBody>
      </p:sp>
      <p:sp>
        <p:nvSpPr>
          <p:cNvPr id="6" name="Rectangle 5">
            <a:extLst>
              <a:ext uri="{FF2B5EF4-FFF2-40B4-BE49-F238E27FC236}">
                <a16:creationId xmlns:a16="http://schemas.microsoft.com/office/drawing/2014/main" id="{11CEC932-F829-5AD8-E58C-0B3F9EB3A01A}"/>
              </a:ext>
            </a:extLst>
          </p:cNvPr>
          <p:cNvSpPr/>
          <p:nvPr/>
        </p:nvSpPr>
        <p:spPr>
          <a:xfrm>
            <a:off x="2481943" y="7359452"/>
            <a:ext cx="3768385" cy="1612930"/>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0" name="TextBox 9">
            <a:extLst>
              <a:ext uri="{FF2B5EF4-FFF2-40B4-BE49-F238E27FC236}">
                <a16:creationId xmlns:a16="http://schemas.microsoft.com/office/drawing/2014/main" id="{DACD163E-0D50-15CE-5F47-24B1C64192A2}"/>
              </a:ext>
            </a:extLst>
          </p:cNvPr>
          <p:cNvSpPr txBox="1"/>
          <p:nvPr/>
        </p:nvSpPr>
        <p:spPr>
          <a:xfrm>
            <a:off x="982986" y="7359452"/>
            <a:ext cx="1359418" cy="938719"/>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صِف الخيارات المحتملة والمعلومات الإضافية التي قد تحتاجها لتحديد ترتيب </a:t>
            </a:r>
            <a:r>
              <a:rPr lang="en-US" sz="1100" dirty="0" err="1">
                <a:latin typeface="Calibri" panose="020F0502020204030204" pitchFamily="34" charset="0"/>
                <a:cs typeface="Calibri" panose="020F0502020204030204" pitchFamily="34" charset="0"/>
              </a:rPr>
              <a:t>الرعاية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ل</a:t>
            </a:r>
            <a:r>
              <a:rPr lang="en-US" sz="1100" dirty="0" err="1">
                <a:latin typeface="Calibri" panose="020F0502020204030204" pitchFamily="34" charset="0"/>
                <a:cs typeface="Calibri" panose="020F0502020204030204" pitchFamily="34" charset="0"/>
              </a:rPr>
              <a:t>مصلحته</a:t>
            </a:r>
            <a:r>
              <a:rPr lang="ar-SA" sz="1100" dirty="0">
                <a:latin typeface="Calibri" panose="020F0502020204030204" pitchFamily="34" charset="0"/>
                <a:cs typeface="Calibri" panose="020F0502020204030204" pitchFamily="34" charset="0"/>
              </a:rPr>
              <a:t>/ها</a:t>
            </a:r>
            <a:r>
              <a:rPr lang="en-US" sz="1100" dirty="0">
                <a:latin typeface="Calibri" panose="020F0502020204030204" pitchFamily="34" charset="0"/>
                <a:cs typeface="Calibri" panose="020F0502020204030204" pitchFamily="34" charset="0"/>
              </a:rPr>
              <a:t>.</a:t>
            </a:r>
          </a:p>
        </p:txBody>
      </p:sp>
      <p:sp>
        <p:nvSpPr>
          <p:cNvPr id="16" name="Hexagon 15">
            <a:extLst>
              <a:ext uri="{FF2B5EF4-FFF2-40B4-BE49-F238E27FC236}">
                <a16:creationId xmlns:a16="http://schemas.microsoft.com/office/drawing/2014/main" id="{4CB4D955-822A-3AEA-87E7-2764FC94A28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67ED287-1B1D-2FFE-FBD4-3EA374937E2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FF69D4F1-353D-4C15-955D-58F18D423B1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C8C2E8CE-61DC-D20B-6B29-8AB18DC72F8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14FB96D1-6C64-8922-0E47-503071D4F163}"/>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40E21677-9E30-F3E6-6E59-4D433F4780B3}"/>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355F8DEB-4599-B8E6-3605-69AA244CB4C9}"/>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9" name="Hexagon 38">
            <a:extLst>
              <a:ext uri="{FF2B5EF4-FFF2-40B4-BE49-F238E27FC236}">
                <a16:creationId xmlns:a16="http://schemas.microsoft.com/office/drawing/2014/main" id="{9A672358-4253-366B-4697-75E619F301B0}"/>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0" name="Hexagon 39">
            <a:extLst>
              <a:ext uri="{FF2B5EF4-FFF2-40B4-BE49-F238E27FC236}">
                <a16:creationId xmlns:a16="http://schemas.microsoft.com/office/drawing/2014/main" id="{1FA6BB1D-AFB6-BA38-37B9-C4165869FFFB}"/>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5B9C2D5C-072A-358C-0B86-35F164321364}"/>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FF482DB3-9C25-CD8A-DD8E-96CA90275E6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B57E0F9B-0CAE-AEF0-ECB0-773695FF36EF}"/>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247D269C-0FEB-41CC-E0FB-153FF34449F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BEE058BD-8CAC-DEB5-7417-B1654E81360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C45521C3-D14C-3D4D-0711-BDE95FEF59B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EE2A2209-EB8E-F88A-CBE5-0587F4AC5065}"/>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Hexagon 47">
            <a:extLst>
              <a:ext uri="{FF2B5EF4-FFF2-40B4-BE49-F238E27FC236}">
                <a16:creationId xmlns:a16="http://schemas.microsoft.com/office/drawing/2014/main" id="{85D495F9-D58A-387D-31DD-317D904AA94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F4AB6455-B9A9-F086-DA67-B96F8021E5FF}"/>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40226340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699799"/>
            <a:ext cx="5267343" cy="338554"/>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قائمة تقييم إدارة الحالة (نموذج)</a:t>
            </a:r>
            <a:endParaRPr lang="en-US" sz="1600" b="1" spc="300" dirty="0">
              <a:solidFill>
                <a:schemeClr val="tx1"/>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DB0FBA44-691A-1C40-699A-33089E72E872}"/>
              </a:ext>
            </a:extLst>
          </p:cNvPr>
          <p:cNvSpPr txBox="1"/>
          <p:nvPr/>
        </p:nvSpPr>
        <p:spPr>
          <a:xfrm>
            <a:off x="982984" y="3977603"/>
            <a:ext cx="5267344" cy="4426853"/>
          </a:xfrm>
          <a:prstGeom prst="rect">
            <a:avLst/>
          </a:prstGeom>
          <a:noFill/>
        </p:spPr>
        <p:txBody>
          <a:bodyPr wrap="square">
            <a:spAutoFit/>
          </a:bodyPr>
          <a:lstStyle/>
          <a:p>
            <a:pPr algn="r" rtl="1">
              <a:spcAft>
                <a:spcPts val="400"/>
              </a:spcAft>
            </a:pPr>
            <a:r>
              <a:rPr lang="en-US" sz="1100" b="1" dirty="0">
                <a:effectLst/>
                <a:ea typeface="Verdana" panose="020B0604030504040204" pitchFamily="34" charset="0"/>
                <a:cs typeface="Calibri" panose="020F0502020204030204" pitchFamily="34" charset="0"/>
              </a:rPr>
              <a:t>يجب إيلاء اهتمام خاص لسلامة وحماية الطفل والرعاية البديلة </a:t>
            </a:r>
            <a:r>
              <a:rPr lang="en-US" sz="1100" b="1" dirty="0" err="1">
                <a:effectLst/>
                <a:ea typeface="Verdana" panose="020B0604030504040204" pitchFamily="34" charset="0"/>
                <a:cs typeface="Calibri" panose="020F0502020204030204" pitchFamily="34" charset="0"/>
              </a:rPr>
              <a:t>للأطفال</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من</a:t>
            </a:r>
            <a:r>
              <a:rPr lang="ar-SA" sz="1100" b="1" dirty="0">
                <a:ea typeface="Verdana" panose="020B0604030504040204" pitchFamily="34" charset="0"/>
                <a:cs typeface="Calibri" panose="020F0502020204030204" pitchFamily="34" charset="0"/>
              </a:rPr>
              <a:t> المنفصلين و</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غير</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المصحوبين</a:t>
            </a:r>
            <a:r>
              <a:rPr lang="en-US" sz="1100" b="1" dirty="0">
                <a:effectLst/>
                <a:ea typeface="Verdana" panose="020B0604030504040204" pitchFamily="34" charset="0"/>
                <a:cs typeface="Calibri" panose="020F0502020204030204" pitchFamily="34" charset="0"/>
              </a:rPr>
              <a:t>:</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الطفل آمن ومحمي حاليًا؟ خطر سوء المعاملة أو الإهمال أو العنف أو الاستغلال؟</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الطفل بحاجة إلى ترتيب رعاية؟ هل هذا عاجل / أولوية؟</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ترتيب الرعاية الحالي يخدم مصالح الطفل الفضلى؟</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الطفل معرض </a:t>
            </a:r>
            <a:r>
              <a:rPr lang="en-US" sz="1100" dirty="0" err="1">
                <a:effectLst/>
                <a:ea typeface="Verdana" panose="020B0604030504040204" pitchFamily="34" charset="0"/>
                <a:cs typeface="Calibri" panose="020F0502020204030204" pitchFamily="34" charset="0"/>
              </a:rPr>
              <a:t>لخطر</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a:t>
            </a:r>
            <a:r>
              <a:rPr lang="ar-SA" sz="1100" dirty="0">
                <a:effectLst/>
                <a:ea typeface="Verdana" panose="020B0604030504040204" pitchFamily="34" charset="0"/>
                <a:cs typeface="Calibri" panose="020F0502020204030204" pitchFamily="34" charset="0"/>
              </a:rPr>
              <a:t>لأذى</a:t>
            </a:r>
            <a:r>
              <a:rPr lang="en-US" sz="1100" dirty="0">
                <a:effectLst/>
                <a:ea typeface="Verdana" panose="020B0604030504040204" pitchFamily="34" charset="0"/>
                <a:cs typeface="Calibri" panose="020F0502020204030204" pitchFamily="34" charset="0"/>
              </a:rPr>
              <a:t> في ترتيبات الرعاية الحالية؟</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رعاية الطفل جيدة؟ </a:t>
            </a:r>
            <a:r>
              <a:rPr lang="en-US" sz="1100" dirty="0" err="1">
                <a:effectLst/>
                <a:ea typeface="Verdana" panose="020B0604030504040204" pitchFamily="34" charset="0"/>
                <a:cs typeface="Calibri" panose="020F0502020204030204" pitchFamily="34" charset="0"/>
              </a:rPr>
              <a:t>يعاملون</a:t>
            </a:r>
            <a:r>
              <a:rPr lang="ar-SA" sz="1100" dirty="0">
                <a:effectLst/>
                <a:ea typeface="Verdana" panose="020B0604030504040204" pitchFamily="34" charset="0"/>
                <a:cs typeface="Calibri" panose="020F0502020204030204" pitchFamily="34" charset="0"/>
              </a:rPr>
              <a:t>ه</a:t>
            </a:r>
            <a:r>
              <a:rPr lang="en-US" sz="1100" dirty="0">
                <a:effectLst/>
                <a:ea typeface="Verdana" panose="020B0604030504040204" pitchFamily="34" charset="0"/>
                <a:cs typeface="Calibri" panose="020F0502020204030204" pitchFamily="34" charset="0"/>
              </a:rPr>
              <a:t> نفس معاملة الأطفال الآخرين في الأسرة؟ ما هي الأنشطة اليومية للطفل؟ هل ترتيب الرعاية مستدام حتى يمكن لم شمل الطفل؟</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ما هي آراء الطفل فيما يتعلق </a:t>
            </a:r>
            <a:r>
              <a:rPr lang="en-US" sz="1100" dirty="0" err="1">
                <a:effectLst/>
                <a:ea typeface="Verdana" panose="020B0604030504040204" pitchFamily="34" charset="0"/>
                <a:cs typeface="Calibri" panose="020F0502020204030204" pitchFamily="34" charset="0"/>
              </a:rPr>
              <a:t>بترتيب</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رعايته</a:t>
            </a:r>
            <a:r>
              <a:rPr lang="ar-SA" sz="1100" dirty="0">
                <a:effectLst/>
                <a:ea typeface="Verdana" panose="020B0604030504040204" pitchFamily="34" charset="0"/>
                <a:cs typeface="Calibri" panose="020F0502020204030204" pitchFamily="34" charset="0"/>
              </a:rPr>
              <a:t>/ها</a:t>
            </a:r>
            <a:r>
              <a:rPr lang="en-US" sz="1100" dirty="0">
                <a:effectLst/>
                <a:ea typeface="Verdana" panose="020B0604030504040204" pitchFamily="34" charset="0"/>
                <a:cs typeface="Calibri" panose="020F0502020204030204" pitchFamily="34" charset="0"/>
              </a:rPr>
              <a:t>؟</a:t>
            </a:r>
            <a:endParaRPr lang="en-US" sz="1100" dirty="0">
              <a:effectLst/>
              <a:ea typeface="Times New Roman" panose="02020603050405020304" pitchFamily="18" charset="0"/>
            </a:endParaRPr>
          </a:p>
          <a:p>
            <a:pPr algn="r" rtl="1"/>
            <a:r>
              <a:rPr lang="en-US" sz="1100" dirty="0">
                <a:effectLst/>
                <a:ea typeface="Verdana" panose="020B0604030504040204" pitchFamily="34" charset="0"/>
                <a:cs typeface="Calibri" panose="020F0502020204030204" pitchFamily="34" charset="0"/>
              </a:rPr>
              <a:t> </a:t>
            </a:r>
            <a:endParaRPr lang="en-US" sz="1100" dirty="0">
              <a:effectLst/>
              <a:ea typeface="Times New Roman" panose="02020603050405020304" pitchFamily="18" charset="0"/>
            </a:endParaRPr>
          </a:p>
          <a:p>
            <a:pPr algn="r" rtl="1">
              <a:spcAft>
                <a:spcPts val="400"/>
              </a:spcAft>
            </a:pPr>
            <a:r>
              <a:rPr lang="en-US" sz="1100" b="1" dirty="0">
                <a:effectLst/>
                <a:ea typeface="Verdana" panose="020B0604030504040204" pitchFamily="34" charset="0"/>
                <a:cs typeface="Calibri" panose="020F0502020204030204" pitchFamily="34" charset="0"/>
              </a:rPr>
              <a:t>العوامل الأخرى التي يجب مراعاتها في حالات </a:t>
            </a:r>
            <a:r>
              <a:rPr lang="en-US" sz="1100" b="1" dirty="0" err="1">
                <a:effectLst/>
                <a:ea typeface="Verdana" panose="020B0604030504040204" pitchFamily="34" charset="0"/>
                <a:cs typeface="Calibri" panose="020F0502020204030204" pitchFamily="34" charset="0"/>
              </a:rPr>
              <a:t>الأطفال</a:t>
            </a:r>
            <a:r>
              <a:rPr lang="en-US" sz="1100" b="1" dirty="0">
                <a:effectLst/>
                <a:ea typeface="Verdana" panose="020B0604030504040204" pitchFamily="34" charset="0"/>
                <a:cs typeface="Calibri" panose="020F0502020204030204" pitchFamily="34" charset="0"/>
              </a:rPr>
              <a:t> </a:t>
            </a:r>
            <a:r>
              <a:rPr lang="ar-SA" sz="1100" b="1" dirty="0">
                <a:ea typeface="Verdana" panose="020B0604030504040204" pitchFamily="34" charset="0"/>
                <a:cs typeface="Calibri" panose="020F0502020204030204" pitchFamily="34" charset="0"/>
              </a:rPr>
              <a:t>المنفصلين و </a:t>
            </a:r>
            <a:r>
              <a:rPr lang="en-US" sz="1100" b="1" dirty="0" err="1">
                <a:effectLst/>
                <a:ea typeface="Verdana" panose="020B0604030504040204" pitchFamily="34" charset="0"/>
                <a:cs typeface="Calibri" panose="020F0502020204030204" pitchFamily="34" charset="0"/>
              </a:rPr>
              <a:t>غير</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المصحوبين</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هي</a:t>
            </a:r>
            <a:r>
              <a:rPr lang="en-US" sz="1100" b="1" dirty="0">
                <a:effectLst/>
                <a:ea typeface="Verdana" panose="020B0604030504040204" pitchFamily="34" charset="0"/>
                <a:cs typeface="Calibri" panose="020F0502020204030204" pitchFamily="34" charset="0"/>
              </a:rPr>
              <a:t>:</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ماهي اسباب الانفصال؟ </a:t>
            </a:r>
            <a:r>
              <a:rPr lang="en-US" sz="1100" dirty="0" err="1">
                <a:effectLst/>
                <a:ea typeface="Verdana" panose="020B0604030504040204" pitchFamily="34" charset="0"/>
                <a:cs typeface="Calibri" panose="020F0502020204030204" pitchFamily="34" charset="0"/>
              </a:rPr>
              <a:t>كيف</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حدث</a:t>
            </a:r>
            <a:r>
              <a:rPr lang="ar-SA" sz="1100" dirty="0" err="1">
                <a:effectLst/>
                <a:ea typeface="Verdana" panose="020B0604030504040204" pitchFamily="34" charset="0"/>
                <a:cs typeface="Calibri" panose="020F0502020204030204" pitchFamily="34" charset="0"/>
              </a:rPr>
              <a:t>ت</a:t>
            </a:r>
            <a:r>
              <a:rPr lang="en-US" sz="1100" dirty="0">
                <a:effectLst/>
                <a:ea typeface="Verdana" panose="020B0604030504040204" pitchFamily="34" charset="0"/>
                <a:cs typeface="Calibri" panose="020F0502020204030204" pitchFamily="34" charset="0"/>
              </a:rPr>
              <a:t> / كيف أثر ذلك على الطفل؟</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ما هي نوعية العلاقة قبل الانفصال؟ ما هي الظروف المعيشية للطفل قبل الانفصال؟</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كانت هناك قضايا إساءة أو إهمال أو عنف أو استغلال في الماضي؟</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يعرف الطفل مكان وجود والديه / القائمين </a:t>
            </a:r>
            <a:r>
              <a:rPr lang="en-US" sz="1100" dirty="0" err="1">
                <a:effectLst/>
                <a:ea typeface="Verdana" panose="020B0604030504040204" pitchFamily="34" charset="0"/>
                <a:cs typeface="Calibri" panose="020F0502020204030204" pitchFamily="34" charset="0"/>
              </a:rPr>
              <a:t>على</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رعايته</a:t>
            </a:r>
            <a:r>
              <a:rPr lang="ar-SA" sz="1100" dirty="0">
                <a:ea typeface="Verdana" panose="020B0604030504040204" pitchFamily="34" charset="0"/>
                <a:cs typeface="Calibri" panose="020F0502020204030204" pitchFamily="34" charset="0"/>
              </a:rPr>
              <a:t>/ها</a:t>
            </a:r>
            <a:r>
              <a:rPr lang="en-US" sz="1100" dirty="0">
                <a:effectLst/>
                <a:ea typeface="Verdana" panose="020B0604030504040204" pitchFamily="34" charset="0"/>
                <a:cs typeface="Calibri" panose="020F0502020204030204" pitchFamily="34" charset="0"/>
              </a:rPr>
              <a:t>؟</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الطفل على اتصال (منتظم) بأسرته / </a:t>
            </a:r>
            <a:r>
              <a:rPr lang="en-US" sz="1100" dirty="0" err="1">
                <a:effectLst/>
                <a:ea typeface="Verdana" panose="020B0604030504040204" pitchFamily="34" charset="0"/>
                <a:cs typeface="Calibri" panose="020F0502020204030204" pitchFamily="34" charset="0"/>
              </a:rPr>
              <a:t>أسرته</a:t>
            </a:r>
            <a:r>
              <a:rPr lang="ar-SA" sz="1100" dirty="0" err="1">
                <a:effectLst/>
                <a:ea typeface="Verdana" panose="020B0604030504040204" pitchFamily="34" charset="0"/>
                <a:cs typeface="Calibri" panose="020F0502020204030204" pitchFamily="34" charset="0"/>
              </a:rPr>
              <a:t>ا</a:t>
            </a:r>
            <a:r>
              <a:rPr lang="en-US" sz="1100" dirty="0">
                <a:effectLst/>
                <a:ea typeface="Verdana" panose="020B0604030504040204" pitchFamily="34" charset="0"/>
                <a:cs typeface="Calibri" panose="020F0502020204030204" pitchFamily="34" charset="0"/>
              </a:rPr>
              <a:t>؟</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إذا كانت الإجابة "لا": ما هي الأسباب وهل يرغب الطفل في إعادة </a:t>
            </a:r>
            <a:r>
              <a:rPr lang="en-US" sz="1100" dirty="0" err="1">
                <a:effectLst/>
                <a:ea typeface="Verdana" panose="020B0604030504040204" pitchFamily="34" charset="0"/>
                <a:cs typeface="Calibri" panose="020F0502020204030204" pitchFamily="34" charset="0"/>
              </a:rPr>
              <a:t>الاتصال</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بوالديه</a:t>
            </a:r>
            <a:r>
              <a:rPr lang="ar-SA" sz="1100" dirty="0">
                <a:effectLst/>
                <a:ea typeface="Verdana" panose="020B0604030504040204" pitchFamily="34" charset="0"/>
                <a:cs typeface="Calibri" panose="020F0502020204030204" pitchFamily="34" charset="0"/>
              </a:rPr>
              <a:t>/ها</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وفقًا</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لمصالحه</a:t>
            </a:r>
            <a:r>
              <a:rPr lang="ar-SA" sz="1100" dirty="0">
                <a:effectLst/>
                <a:ea typeface="Verdana" panose="020B0604030504040204" pitchFamily="34" charset="0"/>
                <a:cs typeface="Calibri" panose="020F0502020204030204" pitchFamily="34" charset="0"/>
              </a:rPr>
              <a:t>/ها</a:t>
            </a:r>
            <a:r>
              <a:rPr lang="en-US" sz="1100" dirty="0">
                <a:effectLst/>
                <a:ea typeface="Verdana" panose="020B0604030504040204" pitchFamily="34" charset="0"/>
                <a:cs typeface="Calibri" panose="020F0502020204030204" pitchFamily="34" charset="0"/>
              </a:rPr>
              <a:t> الفضلى؟</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إذا كانت الإجابة بنعم: كم مرة وكيف </a:t>
            </a:r>
            <a:r>
              <a:rPr lang="en-US" sz="1100" dirty="0" err="1">
                <a:effectLst/>
                <a:ea typeface="Verdana" panose="020B0604030504040204" pitchFamily="34" charset="0"/>
                <a:cs typeface="Calibri" panose="020F0502020204030204" pitchFamily="34" charset="0"/>
              </a:rPr>
              <a:t>هي</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a:t>
            </a:r>
            <a:r>
              <a:rPr lang="ar-SA" sz="1100" dirty="0">
                <a:ea typeface="Verdana" panose="020B0604030504040204" pitchFamily="34" charset="0"/>
                <a:cs typeface="Calibri" panose="020F0502020204030204" pitchFamily="34" charset="0"/>
              </a:rPr>
              <a:t>نوعية</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الحالية</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لل</a:t>
            </a:r>
            <a:r>
              <a:rPr lang="ar-SA" sz="1100" dirty="0">
                <a:ea typeface="Verdana" panose="020B0604030504040204" pitchFamily="34" charset="0"/>
                <a:cs typeface="Calibri" panose="020F0502020204030204" pitchFamily="34" charset="0"/>
              </a:rPr>
              <a:t>تواصل</a:t>
            </a:r>
            <a:r>
              <a:rPr lang="en-US" sz="1100" dirty="0">
                <a:effectLst/>
                <a:ea typeface="Verdana" panose="020B0604030504040204" pitchFamily="34" charset="0"/>
                <a:cs typeface="Calibri" panose="020F0502020204030204" pitchFamily="34" charset="0"/>
              </a:rPr>
              <a:t> / العلاقة؟</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يحتاج الطفل ويرغب </a:t>
            </a:r>
            <a:r>
              <a:rPr lang="en-US" sz="1100" dirty="0" err="1">
                <a:effectLst/>
                <a:ea typeface="Verdana" panose="020B0604030504040204" pitchFamily="34" charset="0"/>
                <a:cs typeface="Calibri" panose="020F0502020204030204" pitchFamily="34" charset="0"/>
              </a:rPr>
              <a:t>في</a:t>
            </a:r>
            <a:r>
              <a:rPr lang="en-US" sz="1100" dirty="0">
                <a:effectLst/>
                <a:ea typeface="Verdana" panose="020B0604030504040204" pitchFamily="34" charset="0"/>
                <a:cs typeface="Calibri" panose="020F0502020204030204" pitchFamily="34" charset="0"/>
              </a:rPr>
              <a:t> </a:t>
            </a:r>
            <a:r>
              <a:rPr lang="ar-SA" sz="1100" dirty="0">
                <a:ea typeface="Verdana" panose="020B0604030504040204" pitchFamily="34" charset="0"/>
                <a:cs typeface="Calibri" panose="020F0502020204030204" pitchFamily="34" charset="0"/>
              </a:rPr>
              <a:t>تعقب الأسرة</a:t>
            </a:r>
            <a:r>
              <a:rPr lang="en-US" sz="1100" dirty="0">
                <a:effectLst/>
                <a:ea typeface="Verdana" panose="020B0604030504040204" pitchFamily="34" charset="0"/>
                <a:cs typeface="Calibri" panose="020F0502020204030204" pitchFamily="34" charset="0"/>
              </a:rPr>
              <a:t>؟ مع أي فرد من أفراد الأسرة؟</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ما هي المخاطر التي يواجهها الطفل بسبب الانفصال وكيف ترتبط بالقضايا / المخاطر الأخرى التي تؤثر على حماية الطفل؟</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كيف يعاني الطفل من الانفصال عن أسرته ، وهل يتأثر عاطفياً بالفراق؟ </a:t>
            </a:r>
            <a:r>
              <a:rPr lang="en-US" sz="1100" dirty="0" err="1">
                <a:effectLst/>
                <a:ea typeface="Verdana" panose="020B0604030504040204" pitchFamily="34" charset="0"/>
                <a:cs typeface="Calibri" panose="020F0502020204030204" pitchFamily="34" charset="0"/>
              </a:rPr>
              <a:t>هل</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يحتاج</a:t>
            </a:r>
            <a:r>
              <a:rPr lang="ar-SA" sz="1100" dirty="0">
                <a:effectLst/>
                <a:ea typeface="Verdana" panose="020B0604030504040204" pitchFamily="34" charset="0"/>
                <a:cs typeface="Calibri" panose="020F0502020204030204" pitchFamily="34" charset="0"/>
              </a:rPr>
              <a:t> لدعم نفسي اجتماعي</a:t>
            </a:r>
            <a:r>
              <a:rPr lang="en-US" sz="1100" dirty="0">
                <a:effectLst/>
                <a:ea typeface="Verdana" panose="020B0604030504040204" pitchFamily="34" charset="0"/>
                <a:cs typeface="Calibri" panose="020F0502020204030204" pitchFamily="34" charset="0"/>
              </a:rPr>
              <a:t>؟</a:t>
            </a:r>
            <a:endParaRPr lang="en-US" sz="1100" dirty="0">
              <a:effectLst/>
              <a:ea typeface="Times New Roman" panose="02020603050405020304" pitchFamily="18" charset="0"/>
            </a:endParaRPr>
          </a:p>
          <a:p>
            <a:pPr marL="444500" lvl="0" indent="-342900" algn="r" rtl="1">
              <a:buFont typeface="Wingdings" panose="05000000000000000000" pitchFamily="2" charset="2"/>
              <a:buChar char=""/>
              <a:tabLst>
                <a:tab pos="228600" algn="l"/>
              </a:tabLst>
            </a:pPr>
            <a:r>
              <a:rPr lang="en-US" sz="1100" dirty="0">
                <a:effectLst/>
                <a:ea typeface="Verdana" panose="020B0604030504040204" pitchFamily="34" charset="0"/>
                <a:cs typeface="Calibri" panose="020F0502020204030204" pitchFamily="34" charset="0"/>
              </a:rPr>
              <a:t>هل لدى الطفل احتياجات خاصة أخرى تتعلق بوضعه </a:t>
            </a:r>
            <a:r>
              <a:rPr lang="en-US" sz="1100" dirty="0" err="1">
                <a:effectLst/>
                <a:ea typeface="Verdana" panose="020B0604030504040204" pitchFamily="34" charset="0"/>
                <a:cs typeface="Calibri" panose="020F0502020204030204" pitchFamily="34" charset="0"/>
              </a:rPr>
              <a:t>مثل</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الأطفال</a:t>
            </a:r>
            <a:r>
              <a:rPr lang="ar-SA" sz="1100" dirty="0">
                <a:effectLst/>
                <a:ea typeface="Verdana" panose="020B0604030504040204" pitchFamily="34" charset="0"/>
                <a:cs typeface="Calibri" panose="020F0502020204030204" pitchFamily="34" charset="0"/>
              </a:rPr>
              <a:t> المنفصلين و</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غير</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المصحوبين</a:t>
            </a:r>
            <a:r>
              <a:rPr lang="en-US" sz="1100" dirty="0">
                <a:effectLst/>
                <a:ea typeface="Verdana" panose="020B0604030504040204" pitchFamily="34" charset="0"/>
                <a:cs typeface="Calibri" panose="020F0502020204030204" pitchFamily="34" charset="0"/>
              </a:rPr>
              <a:t>، مثل الإحالة إلى الخدمات القانونية أو التدريب على المهارات الحياتية؟</a:t>
            </a:r>
            <a:endParaRPr lang="en-US" sz="1100" dirty="0">
              <a:effectLst/>
              <a:ea typeface="Times New Roman" panose="02020603050405020304" pitchFamily="18" charset="0"/>
            </a:endParaRPr>
          </a:p>
        </p:txBody>
      </p:sp>
      <p:sp>
        <p:nvSpPr>
          <p:cNvPr id="6" name="TextBox 5">
            <a:extLst>
              <a:ext uri="{FF2B5EF4-FFF2-40B4-BE49-F238E27FC236}">
                <a16:creationId xmlns:a16="http://schemas.microsoft.com/office/drawing/2014/main" id="{5A2492A8-43B4-09EE-33DE-90AAC50EFE13}"/>
              </a:ext>
            </a:extLst>
          </p:cNvPr>
          <p:cNvSpPr txBox="1"/>
          <p:nvPr/>
        </p:nvSpPr>
        <p:spPr>
          <a:xfrm>
            <a:off x="982985" y="1322165"/>
            <a:ext cx="5267344" cy="2314700"/>
          </a:xfrm>
          <a:prstGeom prst="rect">
            <a:avLst/>
          </a:prstGeom>
          <a:solidFill>
            <a:schemeClr val="accent2">
              <a:lumMod val="20000"/>
              <a:lumOff val="80000"/>
            </a:schemeClr>
          </a:solidFill>
        </p:spPr>
        <p:txBody>
          <a:bodyPr wrap="square" lIns="144000" tIns="144000" rIns="144000" bIns="144000" rtlCol="0">
            <a:spAutoFit/>
          </a:bodyPr>
          <a:lstStyle/>
          <a:p>
            <a:pPr algn="r" rtl="1">
              <a:spcAft>
                <a:spcPts val="400"/>
              </a:spcAft>
            </a:pPr>
            <a:r>
              <a:rPr lang="en-GB" sz="1100" b="1" dirty="0">
                <a:effectLst/>
                <a:ea typeface="Calibri" panose="020F0502020204030204" pitchFamily="34" charset="0"/>
                <a:cs typeface="Calibri" panose="020F0502020204030204" pitchFamily="34" charset="0"/>
              </a:rPr>
              <a:t>العوامل الأساسية التي يجب مراعاتها أثناء التقييم:</a:t>
            </a:r>
            <a:endParaRPr lang="en-US" sz="1100" dirty="0">
              <a:effectLst/>
              <a:ea typeface="Times New Roman" panose="02020603050405020304" pitchFamily="18" charset="0"/>
            </a:endParaRPr>
          </a:p>
          <a:p>
            <a:pPr marL="444500" lvl="0" indent="-342900" algn="r" rtl="1">
              <a:lnSpc>
                <a:spcPct val="107000"/>
              </a:lnSpc>
              <a:buFont typeface="Wingdings" panose="05000000000000000000" pitchFamily="2" charset="2"/>
              <a:buChar char=""/>
            </a:pPr>
            <a:r>
              <a:rPr lang="ar-SA" sz="1100" dirty="0">
                <a:ea typeface="Calibri" panose="020F0502020204030204" pitchFamily="34" charset="0"/>
                <a:cs typeface="Calibri" panose="020F0502020204030204" pitchFamily="34" charset="0"/>
              </a:rPr>
              <a:t>عمر</a:t>
            </a:r>
            <a:r>
              <a:rPr lang="en-GB" sz="1100" dirty="0">
                <a:effectLst/>
                <a:ea typeface="Calibri" panose="020F0502020204030204" pitchFamily="34" charset="0"/>
                <a:cs typeface="Calibri" panose="020F0502020204030204" pitchFamily="34" charset="0"/>
              </a:rPr>
              <a:t> ومستوى نضج وفهم الطفل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جنس الطفل و / أو الهوية الجنسية للطفل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التوجه الجنسي للطفل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الصحة </a:t>
            </a:r>
            <a:r>
              <a:rPr lang="en-GB" sz="1100" dirty="0" err="1">
                <a:effectLst/>
                <a:ea typeface="Calibri" panose="020F0502020204030204" pitchFamily="34" charset="0"/>
                <a:cs typeface="Calibri" panose="020F0502020204030204" pitchFamily="34" charset="0"/>
              </a:rPr>
              <a:t>الجسدية</a:t>
            </a:r>
            <a:r>
              <a:rPr lang="en-GB" sz="1100" dirty="0">
                <a:effectLst/>
                <a:ea typeface="Calibri" panose="020F0502020204030204" pitchFamily="34" charset="0"/>
                <a:cs typeface="Calibri" panose="020F0502020204030204" pitchFamily="34" charset="0"/>
              </a:rPr>
              <a:t> </a:t>
            </a:r>
            <a:r>
              <a:rPr lang="en-GB" sz="1100" dirty="0" err="1">
                <a:effectLst/>
                <a:ea typeface="Calibri" panose="020F0502020204030204" pitchFamily="34" charset="0"/>
                <a:cs typeface="Calibri" panose="020F0502020204030204" pitchFamily="34" charset="0"/>
              </a:rPr>
              <a:t>وال</a:t>
            </a:r>
            <a:r>
              <a:rPr lang="ar-SA" sz="1100" dirty="0">
                <a:effectLst/>
                <a:ea typeface="Calibri" panose="020F0502020204030204" pitchFamily="34" charset="0"/>
                <a:cs typeface="Calibri" panose="020F0502020204030204" pitchFamily="34" charset="0"/>
              </a:rPr>
              <a:t>نفسية</a:t>
            </a:r>
            <a:r>
              <a:rPr lang="en-GB" sz="1100" dirty="0">
                <a:effectLst/>
                <a:ea typeface="Calibri" panose="020F0502020204030204" pitchFamily="34" charset="0"/>
                <a:cs typeface="Calibri" panose="020F0502020204030204" pitchFamily="34" charset="0"/>
              </a:rPr>
              <a:t> للطفل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إعاقات الطفل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الخلفية الاجتماعية والثقافية والدينية والعرق / الانتماء إلى مجموعة الأقليات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الوصول إلى الخدمات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err="1">
                <a:effectLst/>
                <a:ea typeface="Calibri" panose="020F0502020204030204" pitchFamily="34" charset="0"/>
                <a:cs typeface="Calibri" panose="020F0502020204030204" pitchFamily="34" charset="0"/>
              </a:rPr>
              <a:t>ترتيب</a:t>
            </a:r>
            <a:r>
              <a:rPr lang="ar-SA" sz="1100" dirty="0">
                <a:effectLst/>
                <a:ea typeface="Calibri" panose="020F0502020204030204" pitchFamily="34" charset="0"/>
                <a:cs typeface="Calibri" panose="020F0502020204030204" pitchFamily="34" charset="0"/>
              </a:rPr>
              <a:t>ات</a:t>
            </a:r>
            <a:r>
              <a:rPr lang="en-GB" sz="1100" dirty="0">
                <a:effectLst/>
                <a:ea typeface="Calibri" panose="020F0502020204030204" pitchFamily="34" charset="0"/>
                <a:cs typeface="Calibri" panose="020F0502020204030204" pitchFamily="34" charset="0"/>
              </a:rPr>
              <a:t> </a:t>
            </a:r>
            <a:r>
              <a:rPr lang="en-GB" sz="1100" dirty="0" err="1">
                <a:effectLst/>
                <a:ea typeface="Calibri" panose="020F0502020204030204" pitchFamily="34" charset="0"/>
                <a:cs typeface="Calibri" panose="020F0502020204030204" pitchFamily="34" charset="0"/>
              </a:rPr>
              <a:t>الرعاية</a:t>
            </a:r>
            <a:r>
              <a:rPr lang="en-GB" sz="1100" dirty="0">
                <a:effectLst/>
                <a:ea typeface="Calibri" panose="020F0502020204030204" pitchFamily="34" charset="0"/>
                <a:cs typeface="Calibri" panose="020F0502020204030204" pitchFamily="34" charset="0"/>
              </a:rPr>
              <a:t> </a:t>
            </a:r>
            <a:r>
              <a:rPr lang="en-GB" sz="1100" dirty="0" err="1">
                <a:effectLst/>
                <a:ea typeface="Calibri" panose="020F0502020204030204" pitchFamily="34" charset="0"/>
                <a:cs typeface="Calibri" panose="020F0502020204030204" pitchFamily="34" charset="0"/>
              </a:rPr>
              <a:t>الحالي</a:t>
            </a:r>
            <a:r>
              <a:rPr lang="ar-SA" sz="1100" dirty="0" err="1">
                <a:effectLst/>
                <a:ea typeface="Calibri" panose="020F0502020204030204" pitchFamily="34" charset="0"/>
                <a:cs typeface="Calibri" panose="020F0502020204030204" pitchFamily="34" charset="0"/>
              </a:rPr>
              <a:t>ة</a:t>
            </a:r>
            <a:r>
              <a:rPr lang="en-GB" sz="1100" dirty="0">
                <a:effectLst/>
                <a:ea typeface="Calibri" panose="020F0502020204030204" pitchFamily="34" charset="0"/>
                <a:cs typeface="Calibri" panose="020F0502020204030204" pitchFamily="34" charset="0"/>
              </a:rPr>
              <a:t>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buFont typeface="Wingdings" panose="05000000000000000000" pitchFamily="2" charset="2"/>
              <a:buChar char=""/>
            </a:pPr>
            <a:r>
              <a:rPr lang="en-GB" sz="1100" dirty="0" err="1">
                <a:effectLst/>
                <a:ea typeface="Calibri" panose="020F0502020204030204" pitchFamily="34" charset="0"/>
                <a:cs typeface="Calibri" panose="020F0502020204030204" pitchFamily="34" charset="0"/>
              </a:rPr>
              <a:t>احتياجات</a:t>
            </a:r>
            <a:r>
              <a:rPr lang="en-GB" sz="1100" dirty="0">
                <a:effectLst/>
                <a:ea typeface="Calibri" panose="020F0502020204030204" pitchFamily="34" charset="0"/>
                <a:cs typeface="Calibri" panose="020F0502020204030204" pitchFamily="34" charset="0"/>
              </a:rPr>
              <a:t> </a:t>
            </a:r>
            <a:r>
              <a:rPr lang="ar-SA" sz="1100" dirty="0">
                <a:ea typeface="Calibri" panose="020F0502020204030204" pitchFamily="34" charset="0"/>
                <a:cs typeface="Calibri" panose="020F0502020204030204" pitchFamily="34" charset="0"/>
              </a:rPr>
              <a:t> تعقب</a:t>
            </a:r>
            <a:r>
              <a:rPr lang="en-GB" sz="1100" dirty="0">
                <a:effectLst/>
                <a:ea typeface="Calibri" panose="020F0502020204030204" pitchFamily="34" charset="0"/>
                <a:cs typeface="Calibri" panose="020F0502020204030204" pitchFamily="34" charset="0"/>
              </a:rPr>
              <a:t> الأسرة التي تهدف إلى لم شمل الأسرة أو إعادة الاتصال الأسري ؛</a:t>
            </a:r>
            <a:endParaRPr lang="en-US" sz="1100" dirty="0">
              <a:effectLst/>
              <a:ea typeface="Calibri" panose="020F0502020204030204" pitchFamily="34" charset="0"/>
              <a:cs typeface="Wingdings" panose="05000000000000000000" pitchFamily="2" charset="2"/>
            </a:endParaRPr>
          </a:p>
          <a:p>
            <a:pPr marL="444500" lvl="0" indent="-342900" algn="r" rtl="1">
              <a:lnSpc>
                <a:spcPct val="107000"/>
              </a:lnSpc>
              <a:spcAft>
                <a:spcPts val="800"/>
              </a:spcAft>
              <a:buFont typeface="Wingdings" panose="05000000000000000000" pitchFamily="2" charset="2"/>
              <a:buChar char=""/>
            </a:pPr>
            <a:r>
              <a:rPr lang="en-GB" sz="1100" dirty="0">
                <a:effectLst/>
                <a:ea typeface="Calibri" panose="020F0502020204030204" pitchFamily="34" charset="0"/>
                <a:cs typeface="Calibri" panose="020F0502020204030204" pitchFamily="34" charset="0"/>
              </a:rPr>
              <a:t>مصالح الطفل الفضلى.</a:t>
            </a:r>
            <a:endParaRPr lang="en-US" sz="1100" dirty="0">
              <a:effectLst/>
              <a:ea typeface="Calibri" panose="020F0502020204030204" pitchFamily="34" charset="0"/>
              <a:cs typeface="Wingdings" panose="05000000000000000000" pitchFamily="2" charset="2"/>
            </a:endParaRPr>
          </a:p>
        </p:txBody>
      </p:sp>
      <p:sp>
        <p:nvSpPr>
          <p:cNvPr id="7" name="Hexagon 6">
            <a:extLst>
              <a:ext uri="{FF2B5EF4-FFF2-40B4-BE49-F238E27FC236}">
                <a16:creationId xmlns:a16="http://schemas.microsoft.com/office/drawing/2014/main" id="{1B7AC2FF-787C-F462-E4A5-AE052928467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78C5E757-57C7-F2FA-E059-50F31B3E858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75F97819-AE84-0872-15DE-96E44E9F0D0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CADE7AC7-BF21-C93B-3AF4-65C3DAD9EECD}"/>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985F27F3-8E04-04AE-2B62-1BB0BC824740}"/>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902EF44-D67D-8DB2-E7C0-4E660DD5AF1E}"/>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2A3BCA01-5991-D0AA-E80A-3A5994E07D13}"/>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E66C2B28-F43B-B8F4-94AB-9EA4BD09B8AA}"/>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9FE6E94A-D1F6-FF80-025C-2D65EC5C9368}"/>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7E971C08-3EAC-096C-1876-67DC7F894C23}"/>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4386776-C983-C76D-1ECB-E1BC0B4571DE}"/>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DE706B0-098F-F1B9-0314-75AE8C2299EF}"/>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1978CDF6-A05C-729F-C5E4-5C79C34D2EAC}"/>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654B9FB-7B00-B3C5-4D2E-1201EBBA045B}"/>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16586AB2-E277-FEB5-38B8-0C9A66213F1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7752E25-2841-78B9-171A-DF88CDCD267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F4E85775-C1FF-1711-B816-22BC11DBDD23}"/>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8D7A3395-B995-34B4-7922-B022924C0D2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009422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322576"/>
            <a:ext cx="4637303" cy="2084826"/>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يعتبر وضع الأطفال المعرضين للخطر ، بما في ذلك الأطفال غير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والمنفصلين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حالة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خاصة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 ويجب تقييمها على أساس كل حالة على حدة.</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algn="r" rtl="1">
              <a:lnSpc>
                <a:spcPct val="107000"/>
              </a:lnSpc>
              <a:buClr>
                <a:srgbClr val="000000"/>
              </a:buClr>
              <a:buSzPts val="2400"/>
            </a:pPr>
            <a:r>
              <a:rPr lang="en-US"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قد</a:t>
            </a:r>
            <a:r>
              <a:rPr lang="en-US"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ar-SA"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ي</a:t>
            </a:r>
            <a:r>
              <a:rPr lang="en-US"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كون</a:t>
            </a:r>
            <a:r>
              <a:rPr lang="ar-SA"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بعض</a:t>
            </a:r>
            <a:r>
              <a:rPr lang="en-US"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والمنفصلين</a:t>
            </a:r>
            <a:r>
              <a:rPr lang="en-US"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أكثر ضعفاً </a:t>
            </a:r>
            <a:r>
              <a:rPr lang="en-US"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من</a:t>
            </a:r>
            <a:r>
              <a:rPr lang="en-US"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en-US"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غيره</a:t>
            </a:r>
            <a:r>
              <a:rPr lang="ar-SA"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م</a:t>
            </a:r>
            <a:r>
              <a:rPr lang="ar-SA" sz="1100" dirty="0">
                <a:solidFill>
                  <a:srgbClr val="000000"/>
                </a:solidFill>
                <a:latin typeface="Calibri" panose="020F0502020204030204" pitchFamily="34" charset="0"/>
                <a:ea typeface="Helvetica Neue"/>
                <a:cs typeface="Calibri" panose="020F0502020204030204" pitchFamily="34" charset="0"/>
                <a:sym typeface="Helvetica Neue"/>
              </a:rPr>
              <a:t>، </a:t>
            </a:r>
            <a:r>
              <a:rPr lang="en-US" sz="1100" b="0" i="0" u="none" strike="noStrike" cap="none" dirty="0" err="1">
                <a:solidFill>
                  <a:srgbClr val="000000"/>
                </a:solidFill>
                <a:latin typeface="Calibri" panose="020F0502020204030204" pitchFamily="34" charset="0"/>
                <a:ea typeface="Helvetica Neue"/>
                <a:cs typeface="Calibri" panose="020F0502020204030204" pitchFamily="34" charset="0"/>
                <a:sym typeface="Helvetica Neue"/>
              </a:rPr>
              <a:t>ويمكن</a:t>
            </a:r>
            <a:r>
              <a:rPr lang="en-US"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أن تصبح المخاطر التي يواجهها الأطفال أكثر خطورة بسبب الانفصال عن الأسرة.</a:t>
            </a:r>
            <a:endParaRPr lang="en-US" sz="1100" dirty="0">
              <a:latin typeface="Calibri" panose="020F0502020204030204" pitchFamily="34" charset="0"/>
              <a:cs typeface="Calibri" panose="020F0502020204030204" pitchFamily="34" charset="0"/>
            </a:endParaRP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ينبغي أن تستند القرارات المتعلقة بالرعاية البديلة إلى تقييم شامل لكل طفل لتحديد ترتيب الرعاية الذي يصب في مصلحته الفضلى.</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وحيثما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كان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والمنفصلين</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م</a:t>
            </a:r>
            <a:r>
              <a:rPr lang="ar-SA" sz="1100" dirty="0">
                <a:solidFill>
                  <a:srgbClr val="000000"/>
                </a:solidFill>
                <a:latin typeface="Calibri" panose="020F0502020204030204" pitchFamily="34" charset="0"/>
                <a:ea typeface="Arial"/>
                <a:cs typeface="Calibri" panose="020F0502020204030204" pitchFamily="34" charset="0"/>
                <a:sym typeface="Arial"/>
              </a:rPr>
              <a:t>وجودين في</a:t>
            </a:r>
            <a:r>
              <a:rPr lang="en-US" sz="11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الرعاية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البديلة الحالية ، يجب أن يحدد التقييم ما إذا كان ذلك آمنًا ومناسبًا ومستدامًا باستخدام أداة قياسية.</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4966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4269303"/>
            <a:ext cx="5254042" cy="4691817"/>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746035"/>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6B76487C-D787-5F6B-0844-E77822432A1F}"/>
              </a:ext>
            </a:extLst>
          </p:cNvPr>
          <p:cNvSpPr/>
          <p:nvPr/>
        </p:nvSpPr>
        <p:spPr>
          <a:xfrm>
            <a:off x="1072579" y="243196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56;p19">
            <a:extLst>
              <a:ext uri="{FF2B5EF4-FFF2-40B4-BE49-F238E27FC236}">
                <a16:creationId xmlns:a16="http://schemas.microsoft.com/office/drawing/2014/main" id="{E592F9B0-DC4A-5467-7ECD-BA065ED0F472}"/>
              </a:ext>
            </a:extLst>
          </p:cNvPr>
          <p:cNvSpPr/>
          <p:nvPr/>
        </p:nvSpPr>
        <p:spPr>
          <a:xfrm>
            <a:off x="1072579" y="2971371"/>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Hexagon 4">
            <a:extLst>
              <a:ext uri="{FF2B5EF4-FFF2-40B4-BE49-F238E27FC236}">
                <a16:creationId xmlns:a16="http://schemas.microsoft.com/office/drawing/2014/main" id="{93324498-0074-6C6D-B522-5A5D6E38DEE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E8C335F9-89DE-43F8-C07C-D0A1F249730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7B4F4B95-C6EB-F95D-EC6E-10A85AB7466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DDF8B303-ACE9-5B30-E0BF-FF07DA7D6EA8}"/>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BAF46EB5-D2EB-FD6A-AD23-45A650224BD1}"/>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E145647F-C07F-57D2-BD88-CCD14F87A918}"/>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7D46752-BFF8-4EE8-0664-F700EE6E9988}"/>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7AC33B38-702B-CBD2-9AE5-1268A062BFC5}"/>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C0E839E-C24F-F856-93DC-6FDD78091C47}"/>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A061FB6-91C6-B84F-3366-A0517D0D2E7C}"/>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4E80D7E4-BAEB-BA99-3746-17EFA78096C6}"/>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EC20C636-C214-E485-48EA-28F64EAA2DA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FAB49621-39C6-32EE-76EC-EF000014AD7A}"/>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F726ABA1-F353-291D-888D-3752822CAC82}"/>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ADA68CC1-50AE-AE13-2CF3-8251CA50ED8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73DA13BF-13DE-5069-AF38-4CBE5F3390E9}"/>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Hexagon 35">
            <a:extLst>
              <a:ext uri="{FF2B5EF4-FFF2-40B4-BE49-F238E27FC236}">
                <a16:creationId xmlns:a16="http://schemas.microsoft.com/office/drawing/2014/main" id="{42B4ABED-CC95-5905-0F72-D1C1E785CD0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Hexagon 36">
            <a:extLst>
              <a:ext uri="{FF2B5EF4-FFF2-40B4-BE49-F238E27FC236}">
                <a16:creationId xmlns:a16="http://schemas.microsoft.com/office/drawing/2014/main" id="{EC04EABD-3C2B-0A10-F287-51471256D032}"/>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4060031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004DEF0-2852-5BF6-B998-946C37CBD212}"/>
              </a:ext>
            </a:extLst>
          </p:cNvPr>
          <p:cNvSpPr txBox="1"/>
          <p:nvPr/>
        </p:nvSpPr>
        <p:spPr>
          <a:xfrm>
            <a:off x="1567786" y="1310779"/>
            <a:ext cx="4682543" cy="7063472"/>
          </a:xfrm>
          <a:prstGeom prst="rect">
            <a:avLst/>
          </a:prstGeom>
          <a:noFill/>
        </p:spPr>
        <p:txBody>
          <a:bodyPr wrap="square" rtlCol="0">
            <a:spAutoFit/>
          </a:bodyPr>
          <a:lstStyle/>
          <a:p>
            <a:pPr marL="0" marR="0" lvl="0" indent="0" algn="r" rtl="1">
              <a:spcBef>
                <a:spcPts val="0"/>
              </a:spcBef>
              <a:spcAft>
                <a:spcPts val="1800"/>
              </a:spcAft>
              <a:buNone/>
            </a:pPr>
            <a:r>
              <a:rPr lang="en-US" sz="1100" dirty="0">
                <a:latin typeface="Calibri"/>
                <a:ea typeface="Calibri"/>
                <a:cs typeface="Calibri"/>
                <a:sym typeface="Calibri"/>
              </a:rPr>
              <a:t>حول هذا التدريب</a:t>
            </a:r>
          </a:p>
          <a:p>
            <a:pPr marL="0" marR="0" lvl="0" indent="0" algn="r" rtl="1">
              <a:spcBef>
                <a:spcPts val="0"/>
              </a:spcBef>
              <a:spcAft>
                <a:spcPts val="1800"/>
              </a:spcAft>
              <a:buNone/>
            </a:pPr>
            <a:r>
              <a:rPr lang="ar-SA" sz="1100" dirty="0">
                <a:latin typeface="Calibri"/>
                <a:ea typeface="Calibri"/>
                <a:cs typeface="Calibri"/>
                <a:sym typeface="Calibri"/>
              </a:rPr>
              <a:t>افتتاح </a:t>
            </a:r>
            <a:r>
              <a:rPr lang="en-US" sz="1100" dirty="0" err="1">
                <a:latin typeface="Calibri"/>
                <a:ea typeface="Calibri"/>
                <a:cs typeface="Calibri"/>
                <a:sym typeface="Calibri"/>
              </a:rPr>
              <a:t>الوحدة</a:t>
            </a:r>
            <a:endParaRPr lang="en-US" sz="1100" dirty="0">
              <a:solidFill>
                <a:schemeClr val="tx1"/>
              </a:solidFill>
              <a:latin typeface="Calibri"/>
              <a:ea typeface="Calibri"/>
              <a:cs typeface="Calibri"/>
              <a:sym typeface="Calibri"/>
            </a:endParaRP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١</a:t>
            </a:r>
            <a:r>
              <a:rPr lang="en-US" sz="1100" b="1" dirty="0">
                <a:solidFill>
                  <a:schemeClr val="tx1"/>
                </a:solidFill>
                <a:latin typeface="Calibri"/>
                <a:ea typeface="Calibri"/>
                <a:cs typeface="Calibri"/>
                <a:sym typeface="Calibri"/>
              </a:rPr>
              <a:t>:</a:t>
            </a:r>
            <a:r>
              <a:rPr lang="en-US" sz="1100" dirty="0" err="1">
                <a:solidFill>
                  <a:schemeClr val="tx1"/>
                </a:solidFill>
                <a:latin typeface="Calibri"/>
                <a:ea typeface="Calibri"/>
                <a:cs typeface="Calibri"/>
                <a:sym typeface="Calibri"/>
              </a:rPr>
              <a:t>الت</a:t>
            </a:r>
            <a:r>
              <a:rPr lang="ar-SA" sz="1100" dirty="0">
                <a:solidFill>
                  <a:schemeClr val="tx1"/>
                </a:solidFill>
                <a:latin typeface="Calibri"/>
                <a:ea typeface="Calibri"/>
                <a:cs typeface="Calibri"/>
                <a:sym typeface="Calibri"/>
              </a:rPr>
              <a:t>حديد</a:t>
            </a:r>
            <a:r>
              <a:rPr lang="en-US" sz="1100" dirty="0">
                <a:solidFill>
                  <a:schemeClr val="tx1"/>
                </a:solidFill>
                <a:latin typeface="Calibri"/>
                <a:ea typeface="Calibri"/>
                <a:cs typeface="Calibri"/>
                <a:sym typeface="Calibri"/>
              </a:rPr>
              <a:t> والتسجيل</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٢</a:t>
            </a:r>
            <a:r>
              <a:rPr lang="en-US" sz="1100" b="1" dirty="0">
                <a:solidFill>
                  <a:schemeClr val="tx1"/>
                </a:solidFill>
                <a:latin typeface="Calibri"/>
                <a:ea typeface="Calibri"/>
                <a:cs typeface="Calibri"/>
                <a:sym typeface="Calibri"/>
              </a:rPr>
              <a:t>:</a:t>
            </a:r>
            <a:r>
              <a:rPr lang="ar-SA" sz="1100" dirty="0">
                <a:solidFill>
                  <a:schemeClr val="tx1"/>
                </a:solidFill>
                <a:latin typeface="Calibri"/>
                <a:ea typeface="Calibri"/>
                <a:cs typeface="Calibri"/>
                <a:sym typeface="Calibri"/>
              </a:rPr>
              <a:t>ال</a:t>
            </a:r>
            <a:r>
              <a:rPr lang="en-US" sz="1100" dirty="0" err="1">
                <a:solidFill>
                  <a:schemeClr val="tx1"/>
                </a:solidFill>
                <a:latin typeface="Calibri"/>
                <a:ea typeface="Calibri"/>
                <a:cs typeface="Calibri"/>
                <a:sym typeface="Calibri"/>
              </a:rPr>
              <a:t>دعم</a:t>
            </a:r>
            <a:r>
              <a:rPr lang="en-US" sz="1100" dirty="0">
                <a:solidFill>
                  <a:schemeClr val="tx1"/>
                </a:solidFill>
                <a:latin typeface="Calibri"/>
                <a:ea typeface="Calibri"/>
                <a:cs typeface="Calibri"/>
                <a:sym typeface="Calibri"/>
              </a:rPr>
              <a:t> </a:t>
            </a:r>
            <a:r>
              <a:rPr lang="ar-SA" sz="1100" dirty="0">
                <a:solidFill>
                  <a:schemeClr val="tx1"/>
                </a:solidFill>
                <a:latin typeface="Calibri"/>
                <a:ea typeface="Calibri"/>
                <a:cs typeface="Calibri"/>
                <a:sym typeface="Calibri"/>
              </a:rPr>
              <a:t>ال</a:t>
            </a:r>
            <a:r>
              <a:rPr lang="en-US" sz="1100" dirty="0" err="1">
                <a:solidFill>
                  <a:schemeClr val="tx1"/>
                </a:solidFill>
                <a:latin typeface="Calibri"/>
                <a:ea typeface="Calibri"/>
                <a:cs typeface="Calibri"/>
                <a:sym typeface="Calibri"/>
              </a:rPr>
              <a:t>فوري</a:t>
            </a:r>
            <a:endParaRPr lang="en-US" sz="1100" dirty="0">
              <a:solidFill>
                <a:schemeClr val="tx1"/>
              </a:solidFill>
              <a:latin typeface="Calibri"/>
              <a:ea typeface="Calibri"/>
              <a:cs typeface="Calibri"/>
              <a:sym typeface="Calibri"/>
            </a:endParaRP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٣</a:t>
            </a:r>
            <a:r>
              <a:rPr lang="en-US" sz="1100" b="1" dirty="0">
                <a:solidFill>
                  <a:schemeClr val="tx1"/>
                </a:solidFill>
                <a:latin typeface="Calibri"/>
                <a:ea typeface="Calibri"/>
                <a:cs typeface="Calibri"/>
                <a:sym typeface="Calibri"/>
              </a:rPr>
              <a:t>:</a:t>
            </a:r>
            <a:r>
              <a:rPr lang="ar-SA" sz="1100" b="1" dirty="0">
                <a:latin typeface="Calibri"/>
                <a:ea typeface="Calibri"/>
                <a:cs typeface="Calibri"/>
                <a:sym typeface="Calibri"/>
              </a:rPr>
              <a:t> </a:t>
            </a:r>
            <a:r>
              <a:rPr lang="ar-SA" sz="1100" dirty="0">
                <a:latin typeface="Calibri"/>
                <a:ea typeface="Calibri"/>
                <a:cs typeface="Calibri"/>
                <a:sym typeface="Calibri"/>
              </a:rPr>
              <a:t>التقييم</a:t>
            </a:r>
            <a:endParaRPr lang="en-US" sz="1100" dirty="0">
              <a:solidFill>
                <a:schemeClr val="tx1"/>
              </a:solidFill>
              <a:latin typeface="Calibri"/>
              <a:ea typeface="Calibri"/>
              <a:cs typeface="Calibri"/>
              <a:sym typeface="Calibri"/>
            </a:endParaRP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٤</a:t>
            </a:r>
            <a:r>
              <a:rPr lang="en-US" sz="1100" b="1" dirty="0">
                <a:solidFill>
                  <a:schemeClr val="tx1"/>
                </a:solidFill>
                <a:latin typeface="Calibri"/>
                <a:ea typeface="Calibri"/>
                <a:cs typeface="Calibri"/>
                <a:sym typeface="Calibri"/>
              </a:rPr>
              <a:t>:</a:t>
            </a:r>
            <a:r>
              <a:rPr lang="ar-SA" sz="1100" dirty="0">
                <a:latin typeface="Calibri"/>
                <a:ea typeface="Calibri"/>
                <a:cs typeface="Calibri"/>
                <a:sym typeface="Calibri"/>
              </a:rPr>
              <a:t>خطة</a:t>
            </a:r>
            <a:r>
              <a:rPr lang="en-US" sz="1100" dirty="0">
                <a:solidFill>
                  <a:schemeClr val="tx1"/>
                </a:solidFill>
                <a:latin typeface="Calibri"/>
                <a:ea typeface="Calibri"/>
                <a:cs typeface="Calibri"/>
                <a:sym typeface="Calibri"/>
              </a:rPr>
              <a:t> الحالة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latin typeface="Calibri"/>
                <a:ea typeface="Calibri"/>
                <a:cs typeface="Calibri"/>
                <a:sym typeface="Calibri"/>
              </a:rPr>
              <a:t>١.٤</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تعريفات الرعاية البديلة والمبادئ التوجيهية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٢.٤</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أشكال مختلفة من الرعاية البديلة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٣.٤</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تأسيس رعاية مجتمعية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٥</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تنفيذ خطة الحالة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١.٥</a:t>
            </a:r>
            <a:r>
              <a:rPr lang="en-US" sz="1100" b="1" dirty="0">
                <a:solidFill>
                  <a:schemeClr val="tx1"/>
                </a:solidFill>
                <a:latin typeface="Calibri"/>
                <a:ea typeface="Calibri"/>
                <a:cs typeface="Calibri"/>
                <a:sym typeface="Calibri"/>
              </a:rPr>
              <a:t>:</a:t>
            </a:r>
            <a:r>
              <a:rPr lang="ar-SA" sz="1100" dirty="0">
                <a:latin typeface="Calibri"/>
                <a:ea typeface="Calibri"/>
                <a:cs typeface="Calibri"/>
                <a:sym typeface="Calibri"/>
              </a:rPr>
              <a:t>تعقب</a:t>
            </a:r>
            <a:r>
              <a:rPr lang="en-US" sz="1100" dirty="0">
                <a:solidFill>
                  <a:schemeClr val="tx1"/>
                </a:solidFill>
                <a:latin typeface="Calibri"/>
                <a:ea typeface="Calibri"/>
                <a:cs typeface="Calibri"/>
                <a:sym typeface="Calibri"/>
              </a:rPr>
              <a:t> الأسرة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٢.٥</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توثيق معلومات التعقب</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٣.٥</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التحقق قبل لم شمل الأسرة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٤.٥</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اعادة توحيد العائلة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٥.٥</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إعادة الدمج</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٦</a:t>
            </a:r>
            <a:r>
              <a:rPr lang="en-US" sz="1100" b="1" dirty="0">
                <a:solidFill>
                  <a:schemeClr val="tx1"/>
                </a:solidFill>
                <a:latin typeface="Calibri"/>
                <a:ea typeface="Calibri"/>
                <a:cs typeface="Calibri"/>
                <a:sym typeface="Calibri"/>
              </a:rPr>
              <a:t>:</a:t>
            </a:r>
            <a:r>
              <a:rPr lang="en-US" sz="1100" dirty="0">
                <a:solidFill>
                  <a:schemeClr val="tx1"/>
                </a:solidFill>
                <a:latin typeface="Calibri"/>
                <a:ea typeface="Calibri"/>
                <a:cs typeface="Calibri"/>
                <a:sym typeface="Calibri"/>
              </a:rPr>
              <a:t>المتابعة والمراجعة</a:t>
            </a: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الجلسة</a:t>
            </a:r>
            <a:r>
              <a:rPr lang="en-US" sz="1100" b="1" dirty="0">
                <a:solidFill>
                  <a:schemeClr val="tx1"/>
                </a:solidFill>
                <a:latin typeface="Calibri"/>
                <a:ea typeface="Calibri"/>
                <a:cs typeface="Calibri"/>
                <a:sym typeface="Calibri"/>
              </a:rPr>
              <a:t> </a:t>
            </a:r>
            <a:r>
              <a:rPr lang="ar-SA" sz="1100" b="1" dirty="0">
                <a:solidFill>
                  <a:schemeClr val="tx1"/>
                </a:solidFill>
                <a:latin typeface="Calibri"/>
                <a:ea typeface="Calibri"/>
                <a:cs typeface="Calibri"/>
                <a:sym typeface="Calibri"/>
              </a:rPr>
              <a:t>٧</a:t>
            </a:r>
            <a:r>
              <a:rPr lang="en-US" sz="1100" b="1" dirty="0">
                <a:solidFill>
                  <a:schemeClr val="tx1"/>
                </a:solidFill>
                <a:latin typeface="Calibri"/>
                <a:ea typeface="Calibri"/>
                <a:cs typeface="Calibri"/>
                <a:sym typeface="Calibri"/>
              </a:rPr>
              <a:t>:</a:t>
            </a:r>
            <a:r>
              <a:rPr lang="en-US" sz="1100" dirty="0" err="1">
                <a:solidFill>
                  <a:schemeClr val="tx1"/>
                </a:solidFill>
                <a:latin typeface="Calibri"/>
                <a:ea typeface="Calibri"/>
                <a:cs typeface="Calibri"/>
                <a:sym typeface="Calibri"/>
              </a:rPr>
              <a:t>إغلاق</a:t>
            </a:r>
            <a:r>
              <a:rPr lang="en-US" sz="1100" dirty="0">
                <a:solidFill>
                  <a:schemeClr val="tx1"/>
                </a:solidFill>
                <a:latin typeface="Calibri"/>
                <a:ea typeface="Calibri"/>
                <a:cs typeface="Calibri"/>
                <a:sym typeface="Calibri"/>
              </a:rPr>
              <a:t> </a:t>
            </a:r>
            <a:r>
              <a:rPr lang="en-US" sz="1100" dirty="0" err="1">
                <a:solidFill>
                  <a:schemeClr val="tx1"/>
                </a:solidFill>
                <a:latin typeface="Calibri"/>
                <a:ea typeface="Calibri"/>
                <a:cs typeface="Calibri"/>
                <a:sym typeface="Calibri"/>
              </a:rPr>
              <a:t>ال</a:t>
            </a:r>
            <a:r>
              <a:rPr lang="ar-SA" sz="1100" dirty="0">
                <a:solidFill>
                  <a:schemeClr val="tx1"/>
                </a:solidFill>
                <a:latin typeface="Calibri"/>
                <a:ea typeface="Calibri"/>
                <a:cs typeface="Calibri"/>
                <a:sym typeface="Calibri"/>
              </a:rPr>
              <a:t>حالة</a:t>
            </a:r>
            <a:endParaRPr lang="en-US" sz="1100" dirty="0">
              <a:solidFill>
                <a:schemeClr val="tx1"/>
              </a:solidFill>
              <a:latin typeface="Calibri"/>
              <a:ea typeface="Calibri"/>
              <a:cs typeface="Calibri"/>
              <a:sym typeface="Calibri"/>
            </a:endParaRPr>
          </a:p>
          <a:p>
            <a:pPr marL="0" marR="0" lvl="0" indent="0" algn="r" rtl="1">
              <a:spcBef>
                <a:spcPts val="0"/>
              </a:spcBef>
              <a:spcAft>
                <a:spcPts val="1800"/>
              </a:spcAft>
              <a:buNone/>
            </a:pPr>
            <a:r>
              <a:rPr lang="en-US" sz="1100" b="1" dirty="0" err="1">
                <a:solidFill>
                  <a:schemeClr val="tx1"/>
                </a:solidFill>
                <a:latin typeface="Calibri"/>
                <a:ea typeface="Calibri"/>
                <a:cs typeface="Calibri"/>
                <a:sym typeface="Calibri"/>
              </a:rPr>
              <a:t>م</a:t>
            </a:r>
            <a:r>
              <a:rPr lang="ar-SA" sz="1100" b="1" dirty="0">
                <a:solidFill>
                  <a:schemeClr val="tx1"/>
                </a:solidFill>
                <a:latin typeface="Calibri"/>
                <a:ea typeface="Calibri"/>
                <a:cs typeface="Calibri"/>
                <a:sym typeface="Calibri"/>
              </a:rPr>
              <a:t>راجعة</a:t>
            </a:r>
            <a:r>
              <a:rPr lang="en-US" sz="1100" b="1" dirty="0">
                <a:solidFill>
                  <a:schemeClr val="tx1"/>
                </a:solidFill>
                <a:latin typeface="Calibri"/>
                <a:ea typeface="Calibri"/>
                <a:cs typeface="Calibri"/>
                <a:sym typeface="Calibri"/>
              </a:rPr>
              <a:t> </a:t>
            </a:r>
            <a:r>
              <a:rPr lang="en-US" sz="1100" b="1" dirty="0" err="1">
                <a:solidFill>
                  <a:schemeClr val="tx1"/>
                </a:solidFill>
                <a:latin typeface="Calibri"/>
                <a:ea typeface="Calibri"/>
                <a:cs typeface="Calibri"/>
                <a:sym typeface="Calibri"/>
              </a:rPr>
              <a:t>الوحدة</a:t>
            </a:r>
            <a:r>
              <a:rPr lang="en-US" sz="1100" b="1" dirty="0">
                <a:solidFill>
                  <a:schemeClr val="tx1"/>
                </a:solidFill>
                <a:latin typeface="Calibri"/>
                <a:ea typeface="Calibri"/>
                <a:cs typeface="Calibri"/>
                <a:sym typeface="Calibri"/>
              </a:rPr>
              <a:t> </a:t>
            </a:r>
            <a:r>
              <a:rPr lang="en-US" sz="1100" b="1" dirty="0" err="1">
                <a:solidFill>
                  <a:schemeClr val="tx1"/>
                </a:solidFill>
                <a:latin typeface="Calibri"/>
                <a:ea typeface="Calibri"/>
                <a:cs typeface="Calibri"/>
                <a:sym typeface="Calibri"/>
              </a:rPr>
              <a:t>و</a:t>
            </a:r>
            <a:r>
              <a:rPr lang="ar-SA" sz="1100" b="1" dirty="0">
                <a:solidFill>
                  <a:schemeClr val="tx1"/>
                </a:solidFill>
                <a:latin typeface="Calibri"/>
                <a:ea typeface="Calibri"/>
                <a:cs typeface="Calibri"/>
                <a:sym typeface="Calibri"/>
              </a:rPr>
              <a:t> ختام </a:t>
            </a:r>
            <a:r>
              <a:rPr lang="en-US" sz="1100" b="1" dirty="0" err="1">
                <a:solidFill>
                  <a:schemeClr val="tx1"/>
                </a:solidFill>
                <a:latin typeface="Calibri"/>
                <a:ea typeface="Calibri"/>
                <a:cs typeface="Calibri"/>
                <a:sym typeface="Calibri"/>
              </a:rPr>
              <a:t>التدريب</a:t>
            </a:r>
            <a:endParaRPr lang="en-US" sz="1100" b="1" dirty="0">
              <a:solidFill>
                <a:schemeClr val="tx1"/>
              </a:solidFill>
              <a:latin typeface="Calibri"/>
              <a:ea typeface="Calibri"/>
              <a:cs typeface="Calibri"/>
              <a:sym typeface="Calibri"/>
            </a:endParaRPr>
          </a:p>
        </p:txBody>
      </p:sp>
      <p:sp>
        <p:nvSpPr>
          <p:cNvPr id="4" name="TextBox 3">
            <a:extLst>
              <a:ext uri="{FF2B5EF4-FFF2-40B4-BE49-F238E27FC236}">
                <a16:creationId xmlns:a16="http://schemas.microsoft.com/office/drawing/2014/main" id="{20B95ED0-0DE9-4A6C-00D1-FF9F3715D49E}"/>
              </a:ext>
            </a:extLst>
          </p:cNvPr>
          <p:cNvSpPr txBox="1"/>
          <p:nvPr/>
        </p:nvSpPr>
        <p:spPr>
          <a:xfrm>
            <a:off x="1064660" y="1310779"/>
            <a:ext cx="503127" cy="7063472"/>
          </a:xfrm>
          <a:prstGeom prst="rect">
            <a:avLst/>
          </a:prstGeom>
          <a:noFill/>
        </p:spPr>
        <p:txBody>
          <a:bodyPr wrap="square" rtlCol="0">
            <a:spAutoFit/>
          </a:bodyPr>
          <a:lstStyle/>
          <a:p>
            <a:pPr algn="r" rtl="1">
              <a:spcAft>
                <a:spcPts val="1800"/>
              </a:spcAft>
            </a:pPr>
            <a:r>
              <a:rPr lang="ar-SA" sz="1100" dirty="0">
                <a:solidFill>
                  <a:schemeClr val="tx1"/>
                </a:solidFill>
                <a:latin typeface="+mn-lt"/>
              </a:rPr>
              <a:t>٣</a:t>
            </a:r>
            <a:endParaRPr lang="en-CA" sz="1100" dirty="0">
              <a:solidFill>
                <a:schemeClr val="tx1"/>
              </a:solidFill>
              <a:latin typeface="+mn-lt"/>
            </a:endParaRPr>
          </a:p>
          <a:p>
            <a:pPr algn="r" rtl="1">
              <a:spcAft>
                <a:spcPts val="1800"/>
              </a:spcAft>
            </a:pPr>
            <a:r>
              <a:rPr lang="ar-SA" sz="1100" dirty="0">
                <a:solidFill>
                  <a:schemeClr val="tx1"/>
                </a:solidFill>
                <a:latin typeface="+mn-lt"/>
              </a:rPr>
              <a:t>٤</a:t>
            </a:r>
            <a:endParaRPr lang="en-CA" sz="1100" dirty="0">
              <a:solidFill>
                <a:schemeClr val="tx1"/>
              </a:solidFill>
              <a:latin typeface="+mn-lt"/>
            </a:endParaRPr>
          </a:p>
          <a:p>
            <a:pPr algn="r" rtl="1">
              <a:spcAft>
                <a:spcPts val="1800"/>
              </a:spcAft>
            </a:pPr>
            <a:r>
              <a:rPr lang="ar-SA" sz="1100" dirty="0"/>
              <a:t>٥</a:t>
            </a:r>
            <a:endParaRPr lang="en-CA" sz="1100" dirty="0"/>
          </a:p>
          <a:p>
            <a:pPr algn="r" rtl="1">
              <a:spcAft>
                <a:spcPts val="1800"/>
              </a:spcAft>
            </a:pPr>
            <a:r>
              <a:rPr lang="ar-SA" sz="1100" dirty="0">
                <a:solidFill>
                  <a:schemeClr val="tx1"/>
                </a:solidFill>
                <a:latin typeface="+mn-lt"/>
              </a:rPr>
              <a:t>٨</a:t>
            </a:r>
            <a:endParaRPr lang="en-CA" sz="1100" dirty="0">
              <a:solidFill>
                <a:schemeClr val="tx1"/>
              </a:solidFill>
              <a:latin typeface="+mn-lt"/>
            </a:endParaRPr>
          </a:p>
          <a:p>
            <a:pPr algn="r" rtl="1">
              <a:spcAft>
                <a:spcPts val="1800"/>
              </a:spcAft>
            </a:pPr>
            <a:r>
              <a:rPr lang="ar-SA" sz="1100" dirty="0">
                <a:solidFill>
                  <a:schemeClr val="tx1"/>
                </a:solidFill>
                <a:latin typeface="+mn-lt"/>
              </a:rPr>
              <a:t>١٣</a:t>
            </a:r>
            <a:endParaRPr lang="en-CA" sz="1100" dirty="0">
              <a:solidFill>
                <a:schemeClr val="tx1"/>
              </a:solidFill>
              <a:latin typeface="+mn-lt"/>
            </a:endParaRPr>
          </a:p>
          <a:p>
            <a:pPr algn="r" rtl="1">
              <a:spcAft>
                <a:spcPts val="1800"/>
              </a:spcAft>
            </a:pPr>
            <a:r>
              <a:rPr lang="ar-SA" sz="1100" dirty="0"/>
              <a:t>٢٠</a:t>
            </a:r>
            <a:endParaRPr lang="en-CA" sz="1100" dirty="0"/>
          </a:p>
          <a:p>
            <a:pPr algn="r" rtl="1">
              <a:spcAft>
                <a:spcPts val="1800"/>
              </a:spcAft>
            </a:pPr>
            <a:r>
              <a:rPr lang="ar-SA" sz="1100" dirty="0">
                <a:solidFill>
                  <a:schemeClr val="tx1"/>
                </a:solidFill>
                <a:latin typeface="+mn-lt"/>
              </a:rPr>
              <a:t>٢٢</a:t>
            </a:r>
            <a:endParaRPr lang="en-CA" sz="1100" dirty="0">
              <a:solidFill>
                <a:schemeClr val="tx1"/>
              </a:solidFill>
              <a:latin typeface="+mn-lt"/>
            </a:endParaRPr>
          </a:p>
          <a:p>
            <a:pPr algn="r" rtl="1">
              <a:spcAft>
                <a:spcPts val="1800"/>
              </a:spcAft>
            </a:pPr>
            <a:r>
              <a:rPr lang="ar-SA" sz="1100" dirty="0"/>
              <a:t>٢٧</a:t>
            </a:r>
            <a:endParaRPr lang="en-CA" sz="1100" dirty="0"/>
          </a:p>
          <a:p>
            <a:pPr algn="r" rtl="1">
              <a:spcAft>
                <a:spcPts val="1800"/>
              </a:spcAft>
            </a:pPr>
            <a:r>
              <a:rPr lang="ar-SA" sz="1100" dirty="0"/>
              <a:t>٤٠</a:t>
            </a:r>
            <a:endParaRPr lang="en-CA" sz="1100" dirty="0"/>
          </a:p>
          <a:p>
            <a:pPr algn="r" rtl="1">
              <a:spcAft>
                <a:spcPts val="1800"/>
              </a:spcAft>
            </a:pPr>
            <a:r>
              <a:rPr lang="ar-SA" sz="1100" dirty="0">
                <a:solidFill>
                  <a:schemeClr val="tx1"/>
                </a:solidFill>
                <a:latin typeface="+mn-lt"/>
              </a:rPr>
              <a:t>٥٦</a:t>
            </a:r>
            <a:endParaRPr lang="en-CA" sz="1100" dirty="0">
              <a:solidFill>
                <a:schemeClr val="tx1"/>
              </a:solidFill>
              <a:latin typeface="+mn-lt"/>
            </a:endParaRPr>
          </a:p>
          <a:p>
            <a:pPr algn="r" rtl="1">
              <a:spcAft>
                <a:spcPts val="1800"/>
              </a:spcAft>
            </a:pPr>
            <a:r>
              <a:rPr lang="ar-SA" sz="1100" dirty="0"/>
              <a:t>٦٢</a:t>
            </a:r>
            <a:endParaRPr lang="en-CA" sz="1100" dirty="0"/>
          </a:p>
          <a:p>
            <a:pPr algn="r" rtl="1">
              <a:spcAft>
                <a:spcPts val="1800"/>
              </a:spcAft>
            </a:pPr>
            <a:r>
              <a:rPr lang="ar-SA" sz="1100" dirty="0">
                <a:solidFill>
                  <a:schemeClr val="tx1"/>
                </a:solidFill>
                <a:latin typeface="+mn-lt"/>
              </a:rPr>
              <a:t>٦٩</a:t>
            </a:r>
            <a:endParaRPr lang="en-CA" sz="1100" dirty="0">
              <a:solidFill>
                <a:schemeClr val="tx1"/>
              </a:solidFill>
              <a:latin typeface="+mn-lt"/>
            </a:endParaRPr>
          </a:p>
          <a:p>
            <a:pPr algn="r" rtl="1">
              <a:spcAft>
                <a:spcPts val="1800"/>
              </a:spcAft>
            </a:pPr>
            <a:r>
              <a:rPr lang="ar-SA" sz="1100" dirty="0"/>
              <a:t>٨١</a:t>
            </a:r>
            <a:endParaRPr lang="en-CA" sz="1100" dirty="0"/>
          </a:p>
          <a:p>
            <a:pPr algn="r" rtl="1">
              <a:spcAft>
                <a:spcPts val="1800"/>
              </a:spcAft>
            </a:pPr>
            <a:r>
              <a:rPr lang="ar-SA" sz="1100" dirty="0">
                <a:solidFill>
                  <a:schemeClr val="tx1"/>
                </a:solidFill>
                <a:latin typeface="+mn-lt"/>
              </a:rPr>
              <a:t>٩١</a:t>
            </a:r>
            <a:endParaRPr lang="en-CA" sz="1100" dirty="0">
              <a:solidFill>
                <a:schemeClr val="tx1"/>
              </a:solidFill>
              <a:latin typeface="+mn-lt"/>
            </a:endParaRPr>
          </a:p>
          <a:p>
            <a:pPr algn="r" rtl="1">
              <a:spcAft>
                <a:spcPts val="1800"/>
              </a:spcAft>
            </a:pPr>
            <a:r>
              <a:rPr lang="ar-SA" sz="1100" dirty="0"/>
              <a:t>٩٧</a:t>
            </a:r>
            <a:endParaRPr lang="en-CA" sz="1100" dirty="0"/>
          </a:p>
          <a:p>
            <a:pPr algn="r" rtl="1">
              <a:spcAft>
                <a:spcPts val="1800"/>
              </a:spcAft>
            </a:pPr>
            <a:r>
              <a:rPr lang="ar-SA" sz="1100" dirty="0">
                <a:solidFill>
                  <a:schemeClr val="tx1"/>
                </a:solidFill>
                <a:latin typeface="+mn-lt"/>
              </a:rPr>
              <a:t>٩٨</a:t>
            </a:r>
            <a:endParaRPr lang="en-CA" sz="1100" dirty="0">
              <a:solidFill>
                <a:schemeClr val="tx1"/>
              </a:solidFill>
              <a:latin typeface="+mn-lt"/>
            </a:endParaRPr>
          </a:p>
          <a:p>
            <a:pPr algn="r" rtl="1">
              <a:spcAft>
                <a:spcPts val="1800"/>
              </a:spcAft>
            </a:pPr>
            <a:r>
              <a:rPr lang="ar-SA" sz="1100" dirty="0"/>
              <a:t>١٠٢</a:t>
            </a:r>
            <a:endParaRPr lang="en-CA" sz="1100" dirty="0"/>
          </a:p>
          <a:p>
            <a:pPr algn="r" rtl="1">
              <a:spcAft>
                <a:spcPts val="1800"/>
              </a:spcAft>
            </a:pPr>
            <a:r>
              <a:rPr lang="ar-SA" sz="1100" dirty="0">
                <a:solidFill>
                  <a:schemeClr val="tx1"/>
                </a:solidFill>
                <a:latin typeface="+mn-lt"/>
              </a:rPr>
              <a:t>١٠٨</a:t>
            </a:r>
            <a:endParaRPr lang="en-CA" sz="1100" dirty="0">
              <a:solidFill>
                <a:schemeClr val="tx1"/>
              </a:solidFill>
              <a:latin typeface="+mn-lt"/>
            </a:endParaRPr>
          </a:p>
        </p:txBody>
      </p:sp>
      <p:sp>
        <p:nvSpPr>
          <p:cNvPr id="5" name="Hexagon 4">
            <a:extLst>
              <a:ext uri="{FF2B5EF4-FFF2-40B4-BE49-F238E27FC236}">
                <a16:creationId xmlns:a16="http://schemas.microsoft.com/office/drawing/2014/main" id="{1C375FB2-37D5-B520-B0A7-5D567FC5443F}"/>
              </a:ext>
            </a:extLst>
          </p:cNvPr>
          <p:cNvSpPr/>
          <p:nvPr/>
        </p:nvSpPr>
        <p:spPr>
          <a:xfrm rot="1782986">
            <a:off x="286724" y="30111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75516C0-0431-F48B-30AC-96CF1609F40A}"/>
              </a:ext>
            </a:extLst>
          </p:cNvPr>
          <p:cNvSpPr/>
          <p:nvPr/>
        </p:nvSpPr>
        <p:spPr>
          <a:xfrm rot="1782986">
            <a:off x="286724" y="7639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77C78886-B090-C431-97CE-CBC142BB45B5}"/>
              </a:ext>
            </a:extLst>
          </p:cNvPr>
          <p:cNvSpPr/>
          <p:nvPr/>
        </p:nvSpPr>
        <p:spPr>
          <a:xfrm rot="1782986">
            <a:off x="286724" y="122680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40420F3C-2915-1246-6E58-5E612C685605}"/>
              </a:ext>
            </a:extLst>
          </p:cNvPr>
          <p:cNvSpPr/>
          <p:nvPr/>
        </p:nvSpPr>
        <p:spPr>
          <a:xfrm rot="1782986">
            <a:off x="286724" y="168964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3E12FF9-F4A0-CC8A-76DC-D4FA91ABDAF8}"/>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E3A883FF-A5D6-38E8-EE12-3DA5484B20E4}"/>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4BAFEF5C-2FE6-A5EE-166E-B31FC72008DF}"/>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729F194-01AA-0707-6B25-7ECB9D46D025}"/>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TextBox 12">
            <a:extLst>
              <a:ext uri="{FF2B5EF4-FFF2-40B4-BE49-F238E27FC236}">
                <a16:creationId xmlns:a16="http://schemas.microsoft.com/office/drawing/2014/main" id="{BB3FBFA7-555D-7CB2-624A-AA6D47F72206}"/>
              </a:ext>
            </a:extLst>
          </p:cNvPr>
          <p:cNvSpPr txBox="1"/>
          <p:nvPr/>
        </p:nvSpPr>
        <p:spPr>
          <a:xfrm>
            <a:off x="996287" y="713169"/>
            <a:ext cx="3807163" cy="307777"/>
          </a:xfrm>
          <a:prstGeom prst="rect">
            <a:avLst/>
          </a:prstGeom>
          <a:noFill/>
        </p:spPr>
        <p:txBody>
          <a:bodyPr wrap="square">
            <a:spAutoFit/>
          </a:bodyPr>
          <a:lstStyle/>
          <a:p>
            <a:pPr marL="0" marR="0" lvl="0" indent="0" algn="ctr" rtl="1">
              <a:spcBef>
                <a:spcPts val="0"/>
              </a:spcBef>
              <a:spcAft>
                <a:spcPts val="1800"/>
              </a:spcAft>
              <a:buNone/>
            </a:pPr>
            <a:r>
              <a:rPr lang="en-US" sz="14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جدول المحتويات</a:t>
            </a:r>
          </a:p>
        </p:txBody>
      </p:sp>
      <p:sp>
        <p:nvSpPr>
          <p:cNvPr id="19" name="Hexagon 18">
            <a:extLst>
              <a:ext uri="{FF2B5EF4-FFF2-40B4-BE49-F238E27FC236}">
                <a16:creationId xmlns:a16="http://schemas.microsoft.com/office/drawing/2014/main" id="{CBBD3BE9-8E60-F0B7-B032-DBF4030BAE5F}"/>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 name="Hexagon 1">
            <a:extLst>
              <a:ext uri="{FF2B5EF4-FFF2-40B4-BE49-F238E27FC236}">
                <a16:creationId xmlns:a16="http://schemas.microsoft.com/office/drawing/2014/main" id="{2BD454B7-67E3-9388-1C0A-EEDD57F9D0EA}"/>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B3245A61-EE89-6D3E-A32F-BC94D38C08C7}"/>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14BAE8D-E362-6C54-9593-4435847A9BA0}"/>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F168D671-4A2D-9987-A0F9-7BC66CA4084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CC709DA0-FDF2-FD23-74F4-C84BD2DDBC4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2C6CC89-4B75-A536-0731-3E46F5AD5CF6}"/>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8F407283-1237-1A63-5EC9-A47EB93D59C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626F6675-7B5E-F525-254D-EC76E4E1EA7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D93201A7-D3F1-3DC1-148A-DF7F4380EA84}"/>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3" name="Group 22">
            <a:extLst>
              <a:ext uri="{FF2B5EF4-FFF2-40B4-BE49-F238E27FC236}">
                <a16:creationId xmlns:a16="http://schemas.microsoft.com/office/drawing/2014/main" id="{7A5F4B58-5734-7667-0440-1D7D845BF4D1}"/>
              </a:ext>
            </a:extLst>
          </p:cNvPr>
          <p:cNvGrpSpPr/>
          <p:nvPr/>
        </p:nvGrpSpPr>
        <p:grpSpPr>
          <a:xfrm>
            <a:off x="1099463" y="7894350"/>
            <a:ext cx="936650" cy="1257134"/>
            <a:chOff x="5438539" y="7646118"/>
            <a:chExt cx="814830" cy="1093633"/>
          </a:xfrm>
          <a:solidFill>
            <a:schemeClr val="accent2">
              <a:lumMod val="75000"/>
            </a:schemeClr>
          </a:solidFill>
        </p:grpSpPr>
        <p:sp>
          <p:nvSpPr>
            <p:cNvPr id="24" name="Round Same Side Corner Rectangle 21">
              <a:extLst>
                <a:ext uri="{FF2B5EF4-FFF2-40B4-BE49-F238E27FC236}">
                  <a16:creationId xmlns:a16="http://schemas.microsoft.com/office/drawing/2014/main" id="{50A6D878-F738-072D-6090-828A7FF00711}"/>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Oval 24">
              <a:extLst>
                <a:ext uri="{FF2B5EF4-FFF2-40B4-BE49-F238E27FC236}">
                  <a16:creationId xmlns:a16="http://schemas.microsoft.com/office/drawing/2014/main" id="{070581F2-E2B5-2B14-C2D1-B91A0B230B94}"/>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Round Same Side Corner Rectangle 23">
              <a:extLst>
                <a:ext uri="{FF2B5EF4-FFF2-40B4-BE49-F238E27FC236}">
                  <a16:creationId xmlns:a16="http://schemas.microsoft.com/office/drawing/2014/main" id="{9559A652-07D5-6456-F029-26234CB5C728}"/>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7" name="Oval 26">
              <a:extLst>
                <a:ext uri="{FF2B5EF4-FFF2-40B4-BE49-F238E27FC236}">
                  <a16:creationId xmlns:a16="http://schemas.microsoft.com/office/drawing/2014/main" id="{75669BB7-628D-8085-DBC4-342FD946A5A4}"/>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8" name="Round Same Side Corner Rectangle 25">
              <a:extLst>
                <a:ext uri="{FF2B5EF4-FFF2-40B4-BE49-F238E27FC236}">
                  <a16:creationId xmlns:a16="http://schemas.microsoft.com/office/drawing/2014/main" id="{404048F7-A154-3FB5-69A9-E911B811CDC3}"/>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9" name="Round Same Side Corner Rectangle 26">
              <a:extLst>
                <a:ext uri="{FF2B5EF4-FFF2-40B4-BE49-F238E27FC236}">
                  <a16:creationId xmlns:a16="http://schemas.microsoft.com/office/drawing/2014/main" id="{76EEE7B9-DAF1-F60A-237A-E665C6A47B8A}"/>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Tree>
    <p:extLst>
      <p:ext uri="{BB962C8B-B14F-4D97-AF65-F5344CB8AC3E}">
        <p14:creationId xmlns:p14="http://schemas.microsoft.com/office/powerpoint/2010/main" val="3320221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69332"/>
          </a:xfrm>
          <a:prstGeom prst="rect">
            <a:avLst/>
          </a:prstGeom>
          <a:noFill/>
        </p:spPr>
        <p:txBody>
          <a:bodyPr wrap="square">
            <a:spAutoFit/>
          </a:bodyPr>
          <a:lstStyle/>
          <a:p>
            <a:pPr marL="0" marR="0" lvl="0" indent="0" algn="r" rtl="1">
              <a:spcBef>
                <a:spcPts val="0"/>
              </a:spcBef>
              <a:spcAft>
                <a:spcPts val="1800"/>
              </a:spcAft>
              <a:buNone/>
            </a:pPr>
            <a:r>
              <a:rPr lang="en-US"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٤</a:t>
            </a:r>
            <a:r>
              <a:rPr lang="en-US"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خط</a:t>
            </a:r>
            <a:r>
              <a:rPr lang="ar-SA"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ة</a:t>
            </a:r>
            <a:r>
              <a:rPr lang="en-US"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الحالة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366409"/>
            <a:ext cx="4913992" cy="338554"/>
          </a:xfrm>
          <a:prstGeom prst="rect">
            <a:avLst/>
          </a:prstGeom>
          <a:noFill/>
        </p:spPr>
        <p:txBody>
          <a:bodyPr wrap="square" rtlCol="0">
            <a:spAutoFit/>
          </a:bodyPr>
          <a:lstStyle/>
          <a:p>
            <a:pPr algn="r" rtl="1"/>
            <a:r>
              <a:rPr lang="en-CA" sz="1600" b="1" spc="300" dirty="0">
                <a:solidFill>
                  <a:schemeClr val="tx1"/>
                </a:solidFill>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19311"/>
            <a:ext cx="4529568" cy="461665"/>
          </a:xfrm>
          <a:prstGeom prst="rect">
            <a:avLst/>
          </a:prstGeom>
          <a:noFill/>
        </p:spPr>
        <p:txBody>
          <a:bodyPr wrap="square" rtlCol="0">
            <a:spAutoFit/>
          </a:bodyPr>
          <a:lstStyle/>
          <a:p>
            <a:pPr marL="0" marR="0" lvl="0" indent="0" algn="r" rtl="1">
              <a:spcBef>
                <a:spcPts val="0"/>
              </a:spcBef>
              <a:spcAft>
                <a:spcPts val="0"/>
              </a:spcAft>
              <a:buNone/>
            </a:pPr>
            <a:r>
              <a:rPr lang="ar-SA" sz="1200" dirty="0">
                <a:solidFill>
                  <a:schemeClr val="tx1"/>
                </a:solidFill>
                <a:latin typeface="Calibri" panose="020F0502020204030204" pitchFamily="34" charset="0"/>
                <a:ea typeface="Arial"/>
                <a:cs typeface="Calibri" panose="020F0502020204030204" pitchFamily="34" charset="0"/>
                <a:sym typeface="Arial"/>
              </a:rPr>
              <a:t>و</a:t>
            </a:r>
            <a:r>
              <a:rPr lang="en-US" sz="1200" dirty="0" err="1">
                <a:solidFill>
                  <a:schemeClr val="tx1"/>
                </a:solidFill>
                <a:latin typeface="Calibri" panose="020F0502020204030204" pitchFamily="34" charset="0"/>
                <a:ea typeface="Arial"/>
                <a:cs typeface="Calibri" panose="020F0502020204030204" pitchFamily="34" charset="0"/>
                <a:sym typeface="Arial"/>
              </a:rPr>
              <a:t>صف</a:t>
            </a:r>
            <a:r>
              <a:rPr lang="en-US" sz="1200" dirty="0">
                <a:solidFill>
                  <a:schemeClr val="tx1"/>
                </a:solidFill>
                <a:latin typeface="Calibri" panose="020F0502020204030204" pitchFamily="34" charset="0"/>
                <a:ea typeface="Arial"/>
                <a:cs typeface="Calibri" panose="020F0502020204030204" pitchFamily="34" charset="0"/>
                <a:sym typeface="Arial"/>
              </a:rPr>
              <a:t> عناصر محددة للتركيز </a:t>
            </a:r>
            <a:r>
              <a:rPr lang="en-US" sz="1200" dirty="0" err="1">
                <a:solidFill>
                  <a:schemeClr val="tx1"/>
                </a:solidFill>
                <a:latin typeface="Calibri" panose="020F0502020204030204" pitchFamily="34" charset="0"/>
                <a:ea typeface="Arial"/>
                <a:cs typeface="Calibri" panose="020F0502020204030204" pitchFamily="34" charset="0"/>
                <a:sym typeface="Arial"/>
              </a:rPr>
              <a:t>عليها</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في</a:t>
            </a:r>
            <a:r>
              <a:rPr lang="ar-SA" sz="1200" dirty="0">
                <a:solidFill>
                  <a:schemeClr val="tx1"/>
                </a:solidFill>
                <a:latin typeface="Calibri" panose="020F0502020204030204" pitchFamily="34" charset="0"/>
                <a:ea typeface="Arial"/>
                <a:cs typeface="Calibri" panose="020F0502020204030204" pitchFamily="34" charset="0"/>
                <a:sym typeface="Arial"/>
              </a:rPr>
              <a:t>ما يتعلق</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ar-SA" sz="1200" dirty="0">
                <a:solidFill>
                  <a:schemeClr val="tx1"/>
                </a:solidFill>
                <a:latin typeface="Calibri" panose="020F0502020204030204" pitchFamily="34" charset="0"/>
                <a:ea typeface="Arial"/>
                <a:cs typeface="Calibri" panose="020F0502020204030204" pitchFamily="34" charset="0"/>
                <a:sym typeface="Arial"/>
              </a:rPr>
              <a:t>ب</a:t>
            </a:r>
            <a:r>
              <a:rPr lang="en-US" sz="1200" dirty="0" err="1">
                <a:solidFill>
                  <a:schemeClr val="tx1"/>
                </a:solidFill>
                <a:latin typeface="Calibri" panose="020F0502020204030204" pitchFamily="34" charset="0"/>
                <a:ea typeface="Arial"/>
                <a:cs typeface="Calibri" panose="020F0502020204030204" pitchFamily="34" charset="0"/>
                <a:sym typeface="Arial"/>
              </a:rPr>
              <a:t>الأطفال</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ar-SA" sz="1200" dirty="0">
                <a:solidFill>
                  <a:schemeClr val="tx1"/>
                </a:solidFill>
                <a:latin typeface="Calibri" panose="020F0502020204030204" pitchFamily="34" charset="0"/>
                <a:ea typeface="Arial"/>
                <a:cs typeface="Calibri" panose="020F0502020204030204" pitchFamily="34" charset="0"/>
                <a:sym typeface="Arial"/>
              </a:rPr>
              <a:t>المنفصلين و </a:t>
            </a:r>
            <a:r>
              <a:rPr lang="en-US" sz="1200" dirty="0" err="1">
                <a:solidFill>
                  <a:schemeClr val="tx1"/>
                </a:solidFill>
                <a:latin typeface="Calibri" panose="020F0502020204030204" pitchFamily="34" charset="0"/>
                <a:ea typeface="Arial"/>
                <a:cs typeface="Calibri" panose="020F0502020204030204" pitchFamily="34" charset="0"/>
                <a:sym typeface="Arial"/>
              </a:rPr>
              <a:t>غير</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المصحوبين</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كجزء</a:t>
            </a:r>
            <a:r>
              <a:rPr lang="en-US" sz="1200" dirty="0">
                <a:solidFill>
                  <a:schemeClr val="tx1"/>
                </a:solidFill>
                <a:latin typeface="Calibri" panose="020F0502020204030204" pitchFamily="34" charset="0"/>
                <a:ea typeface="Arial"/>
                <a:cs typeface="Calibri" panose="020F0502020204030204" pitchFamily="34" charset="0"/>
                <a:sym typeface="Arial"/>
              </a:rPr>
              <a:t> من تطوير خطة الحالة والمتابعة</a:t>
            </a:r>
          </a:p>
        </p:txBody>
      </p:sp>
      <p:grpSp>
        <p:nvGrpSpPr>
          <p:cNvPr id="4" name="Google Shape;194;p14">
            <a:extLst>
              <a:ext uri="{FF2B5EF4-FFF2-40B4-BE49-F238E27FC236}">
                <a16:creationId xmlns:a16="http://schemas.microsoft.com/office/drawing/2014/main" id="{80CB0594-2C46-9FBE-0A1A-070D670C832F}"/>
              </a:ext>
            </a:extLst>
          </p:cNvPr>
          <p:cNvGrpSpPr/>
          <p:nvPr/>
        </p:nvGrpSpPr>
        <p:grpSpPr>
          <a:xfrm>
            <a:off x="1153785" y="1974458"/>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E7BA6113-3747-A064-EB3E-4CD0CE9033D3}"/>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7481AA54-192E-5893-5737-FE7808E33726}"/>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7" name="Hexagon 6">
            <a:extLst>
              <a:ext uri="{FF2B5EF4-FFF2-40B4-BE49-F238E27FC236}">
                <a16:creationId xmlns:a16="http://schemas.microsoft.com/office/drawing/2014/main" id="{F7195877-4176-E41F-97CB-17879F106C1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266BDDDC-7F49-10CE-1935-97DF8B8F424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FB591DA5-4E2B-C45E-9895-C0B341C9412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CC9C396-8ED7-5569-C727-44E2F28DBE1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BAEFABF-ACA9-D7D5-5E7E-0A0443CBC3FA}"/>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5002D63-1244-AC05-6153-0029A317913F}"/>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453B213F-3826-63F7-200F-575A82FA1A46}"/>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13D1744F-D8F6-316D-7B6D-2615CD71B5BD}"/>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90435CA2-A3C0-B07B-8C90-1CFB24CF1DA3}"/>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79B92FAB-0086-14C7-8EF4-8B2908F363C2}"/>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4B27D52-4A7E-187E-50F6-9EF8C39C1102}"/>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E665F209-9845-98CA-CE0A-1CAC9F9FAE4D}"/>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762F5A5A-1231-32DC-1282-98833C6D004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40D57FE4-24CB-3F74-6689-0D70D85967F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4752C43D-EBCD-ED1A-EFED-5D1BFA85350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D5A1BE3C-E1C5-1245-FB3F-E9F8F8458B4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063B75E8-985F-70A7-D277-5E0E0DC19691}"/>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E5C0D96D-5EE5-203B-D1D8-30282E3750D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TextBox 42">
            <a:extLst>
              <a:ext uri="{FF2B5EF4-FFF2-40B4-BE49-F238E27FC236}">
                <a16:creationId xmlns:a16="http://schemas.microsoft.com/office/drawing/2014/main" id="{19A12352-27C5-4017-ED65-1134C7831712}"/>
              </a:ext>
            </a:extLst>
          </p:cNvPr>
          <p:cNvSpPr txBox="1"/>
          <p:nvPr/>
        </p:nvSpPr>
        <p:spPr>
          <a:xfrm>
            <a:off x="982985" y="2825299"/>
            <a:ext cx="4325427" cy="338554"/>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خطة</a:t>
            </a:r>
            <a:r>
              <a:rPr lang="en-CA" sz="1600" b="1" spc="300" dirty="0">
                <a:solidFill>
                  <a:schemeClr val="tx1"/>
                </a:solidFill>
                <a:latin typeface="Calibri" panose="020F0502020204030204" pitchFamily="34" charset="0"/>
                <a:cs typeface="Calibri" panose="020F0502020204030204" pitchFamily="34" charset="0"/>
              </a:rPr>
              <a:t> الحالة</a:t>
            </a:r>
          </a:p>
        </p:txBody>
      </p:sp>
      <p:sp>
        <p:nvSpPr>
          <p:cNvPr id="44" name="TextBox 43">
            <a:extLst>
              <a:ext uri="{FF2B5EF4-FFF2-40B4-BE49-F238E27FC236}">
                <a16:creationId xmlns:a16="http://schemas.microsoft.com/office/drawing/2014/main" id="{E7417F93-E0F4-3D39-307D-554DDD64BA13}"/>
              </a:ext>
            </a:extLst>
          </p:cNvPr>
          <p:cNvSpPr txBox="1"/>
          <p:nvPr/>
        </p:nvSpPr>
        <p:spPr>
          <a:xfrm>
            <a:off x="982985" y="3310467"/>
            <a:ext cx="5267344" cy="430887"/>
          </a:xfrm>
          <a:prstGeom prst="rect">
            <a:avLst/>
          </a:prstGeom>
          <a:noFill/>
        </p:spPr>
        <p:txBody>
          <a:bodyPr wrap="square" rtlCol="0">
            <a:spAutoFit/>
          </a:bodyPr>
          <a:lstStyle/>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تحديد وتقييم احتياجات الطفل ، بما في ذلك تلك </a:t>
            </a:r>
            <a:r>
              <a:rPr lang="en-US" sz="1100" b="1" dirty="0" err="1">
                <a:solidFill>
                  <a:schemeClr val="tx1"/>
                </a:solidFill>
                <a:latin typeface="Calibri" panose="020F0502020204030204" pitchFamily="34" charset="0"/>
                <a:ea typeface="Arial"/>
                <a:cs typeface="Calibri" panose="020F0502020204030204" pitchFamily="34" charset="0"/>
                <a:sym typeface="Arial"/>
              </a:rPr>
              <a:t>الخاصة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ب</a:t>
            </a:r>
            <a:r>
              <a:rPr lang="ar-SA" sz="1100" b="1" dirty="0">
                <a:solidFill>
                  <a:schemeClr val="tx1"/>
                </a:solidFill>
                <a:latin typeface="Calibri" panose="020F0502020204030204" pitchFamily="34" charset="0"/>
                <a:ea typeface="Arial"/>
                <a:cs typeface="Calibri" panose="020F0502020204030204" pitchFamily="34" charset="0"/>
                <a:sym typeface="Arial"/>
              </a:rPr>
              <a:t>الان</a:t>
            </a:r>
            <a:r>
              <a:rPr lang="en-US" sz="1100" b="1" dirty="0" err="1">
                <a:solidFill>
                  <a:schemeClr val="tx1"/>
                </a:solidFill>
                <a:latin typeface="Calibri" panose="020F0502020204030204" pitchFamily="34" charset="0"/>
                <a:ea typeface="Arial"/>
                <a:cs typeface="Calibri" panose="020F0502020204030204" pitchFamily="34" charset="0"/>
                <a:sym typeface="Arial"/>
              </a:rPr>
              <a:t>فص</a:t>
            </a:r>
            <a:r>
              <a:rPr lang="ar-SA" sz="1100" b="1" dirty="0" err="1">
                <a:solidFill>
                  <a:schemeClr val="tx1"/>
                </a:solidFill>
                <a:latin typeface="Calibri" panose="020F0502020204030204" pitchFamily="34" charset="0"/>
                <a:ea typeface="Arial"/>
                <a:cs typeface="Calibri" panose="020F0502020204030204" pitchFamily="34" charset="0"/>
                <a:sym typeface="Arial"/>
              </a:rPr>
              <a:t>ا</a:t>
            </a:r>
            <a:r>
              <a:rPr lang="en-US" sz="1100" b="1" dirty="0" err="1">
                <a:solidFill>
                  <a:schemeClr val="tx1"/>
                </a:solidFill>
                <a:latin typeface="Calibri" panose="020F0502020204030204" pitchFamily="34" charset="0"/>
                <a:ea typeface="Arial"/>
                <a:cs typeface="Calibri" panose="020F0502020204030204" pitchFamily="34" charset="0"/>
                <a:sym typeface="Arial"/>
              </a:rPr>
              <a:t>ل</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الأسر</a:t>
            </a:r>
            <a:r>
              <a:rPr lang="ar-SA" sz="1100" b="1" dirty="0" err="1">
                <a:solidFill>
                  <a:schemeClr val="tx1"/>
                </a:solidFill>
                <a:latin typeface="Calibri" panose="020F0502020204030204" pitchFamily="34" charset="0"/>
                <a:ea typeface="Arial"/>
                <a:cs typeface="Calibri" panose="020F0502020204030204" pitchFamily="34" charset="0"/>
                <a:sym typeface="Arial"/>
              </a:rPr>
              <a:t>ي</a:t>
            </a:r>
            <a:r>
              <a:rPr lang="en-US" sz="1100" b="1" dirty="0">
                <a:solidFill>
                  <a:schemeClr val="tx1"/>
                </a:solidFill>
                <a:latin typeface="Calibri" panose="020F0502020204030204" pitchFamily="34" charset="0"/>
                <a:ea typeface="Arial"/>
                <a:cs typeface="Calibri" panose="020F0502020204030204" pitchFamily="34" charset="0"/>
                <a:sym typeface="Arial"/>
              </a:rPr>
              <a:t> ، في السيناريو الخاص بك. أجِب عن الأسئلة التالية بناءً على السيناريو الخاص بك الموضح في الصفحات السابقة.</a:t>
            </a:r>
          </a:p>
        </p:txBody>
      </p:sp>
      <p:sp>
        <p:nvSpPr>
          <p:cNvPr id="46" name="TextBox 45">
            <a:extLst>
              <a:ext uri="{FF2B5EF4-FFF2-40B4-BE49-F238E27FC236}">
                <a16:creationId xmlns:a16="http://schemas.microsoft.com/office/drawing/2014/main" id="{07FEB0FE-0648-3087-1BA1-13855B3A26D4}"/>
              </a:ext>
            </a:extLst>
          </p:cNvPr>
          <p:cNvSpPr txBox="1"/>
          <p:nvPr/>
        </p:nvSpPr>
        <p:spPr>
          <a:xfrm>
            <a:off x="982985" y="4195000"/>
            <a:ext cx="1359419" cy="769441"/>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هناك إجراء عاجل عليك القيام به؟ إذا كانت الإجابة بنعم ، فما هي الخطوات الأساسية؟</a:t>
            </a:r>
          </a:p>
        </p:txBody>
      </p:sp>
      <p:sp>
        <p:nvSpPr>
          <p:cNvPr id="56" name="TextBox 55">
            <a:extLst>
              <a:ext uri="{FF2B5EF4-FFF2-40B4-BE49-F238E27FC236}">
                <a16:creationId xmlns:a16="http://schemas.microsoft.com/office/drawing/2014/main" id="{F33B4424-BAE8-9972-94AA-2BFA34E02A04}"/>
              </a:ext>
            </a:extLst>
          </p:cNvPr>
          <p:cNvSpPr txBox="1"/>
          <p:nvPr/>
        </p:nvSpPr>
        <p:spPr>
          <a:xfrm>
            <a:off x="982986" y="5875276"/>
            <a:ext cx="1359418"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التدخلات اللازمة على المدى الطويل؟</a:t>
            </a:r>
          </a:p>
        </p:txBody>
      </p:sp>
      <p:sp>
        <p:nvSpPr>
          <p:cNvPr id="45" name="Rectangle 44">
            <a:extLst>
              <a:ext uri="{FF2B5EF4-FFF2-40B4-BE49-F238E27FC236}">
                <a16:creationId xmlns:a16="http://schemas.microsoft.com/office/drawing/2014/main" id="{00BB9F09-ED7C-75BB-B8DE-DC697CA16B0E}"/>
              </a:ext>
            </a:extLst>
          </p:cNvPr>
          <p:cNvSpPr/>
          <p:nvPr/>
        </p:nvSpPr>
        <p:spPr>
          <a:xfrm>
            <a:off x="2481943" y="4200368"/>
            <a:ext cx="3768385" cy="139985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47" name="Rectangle 46">
            <a:extLst>
              <a:ext uri="{FF2B5EF4-FFF2-40B4-BE49-F238E27FC236}">
                <a16:creationId xmlns:a16="http://schemas.microsoft.com/office/drawing/2014/main" id="{954C34BB-EAF2-031E-48DC-FEEFDB5E8867}"/>
              </a:ext>
            </a:extLst>
          </p:cNvPr>
          <p:cNvSpPr/>
          <p:nvPr/>
        </p:nvSpPr>
        <p:spPr>
          <a:xfrm>
            <a:off x="2481943" y="5875276"/>
            <a:ext cx="3768385" cy="139985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58" name="Rectangle 57">
            <a:extLst>
              <a:ext uri="{FF2B5EF4-FFF2-40B4-BE49-F238E27FC236}">
                <a16:creationId xmlns:a16="http://schemas.microsoft.com/office/drawing/2014/main" id="{BD3564BC-D365-7392-012A-39E68A0C554B}"/>
              </a:ext>
            </a:extLst>
          </p:cNvPr>
          <p:cNvSpPr/>
          <p:nvPr/>
        </p:nvSpPr>
        <p:spPr>
          <a:xfrm>
            <a:off x="2481943" y="7550184"/>
            <a:ext cx="3768385" cy="1399852"/>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59" name="TextBox 58">
            <a:extLst>
              <a:ext uri="{FF2B5EF4-FFF2-40B4-BE49-F238E27FC236}">
                <a16:creationId xmlns:a16="http://schemas.microsoft.com/office/drawing/2014/main" id="{E8842EC9-A23A-0BD9-2EC2-24DAE1AEEF5B}"/>
              </a:ext>
            </a:extLst>
          </p:cNvPr>
          <p:cNvSpPr txBox="1"/>
          <p:nvPr/>
        </p:nvSpPr>
        <p:spPr>
          <a:xfrm>
            <a:off x="982987" y="7562273"/>
            <a:ext cx="1359418" cy="430887"/>
          </a:xfrm>
          <a:prstGeom prst="rect">
            <a:avLst/>
          </a:prstGeom>
          <a:noFill/>
          <a:ln>
            <a:noFill/>
          </a:ln>
        </p:spPr>
        <p:txBody>
          <a:bodyPr wrap="square" rtlCol="0">
            <a:spAutoFit/>
          </a:bodyPr>
          <a:lstStyle/>
          <a:p>
            <a:pPr algn="r" rtl="1"/>
            <a:r>
              <a:rPr lang="ar-SA" sz="1100" dirty="0">
                <a:latin typeface="Calibri" panose="020F0502020204030204" pitchFamily="34" charset="0"/>
                <a:cs typeface="Calibri" panose="020F0502020204030204" pitchFamily="34" charset="0"/>
              </a:rPr>
              <a:t>من الفاعلين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الآخرين</a:t>
            </a:r>
            <a:r>
              <a:rPr lang="ar-SA" sz="1100" dirty="0">
                <a:latin typeface="Calibri" panose="020F0502020204030204" pitchFamily="34" charset="0"/>
                <a:cs typeface="Calibri" panose="020F0502020204030204" pitchFamily="34" charset="0"/>
              </a:rPr>
              <a:t> الذين ستقوم بإشراكهم</a:t>
            </a:r>
            <a:r>
              <a:rPr lang="en-US" sz="11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69918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25435"/>
            <a:ext cx="4637303" cy="997990"/>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عادة ما يكون تعقب الأسرة والتحقق منها ولم شمل الأسرة والدعم للحفاظ على الاتصال الأسري وإعادة الإدماج عناصر مهمة في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التخطيط</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لحالة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المنفصلين و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تضمين الاعتبارات الخاصة المتعلقة بالرعاية البديلة في خطة الحالة جنبًا إلى جنب مع جميع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قضايا</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حماية الطفل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الأخرى</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المحددة.</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980530"/>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257974"/>
            <a:ext cx="5254042" cy="5657425"/>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2734707"/>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5" name="Hexagon 4">
            <a:extLst>
              <a:ext uri="{FF2B5EF4-FFF2-40B4-BE49-F238E27FC236}">
                <a16:creationId xmlns:a16="http://schemas.microsoft.com/office/drawing/2014/main" id="{DBD8DE03-3D53-7B02-73AB-785F392F535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B7B1AEEF-985E-3890-2673-77F9F1BDD3F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B4D5C3E3-27D7-F572-4EBB-E1BF944CF9F6}"/>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76E9FE47-BB87-FD35-22BF-84033CDE721E}"/>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F2F1E838-7F5F-A703-0F0D-48B2B404D4B0}"/>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9BD7324C-0E67-2DB0-7981-F64F31DCBAC6}"/>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9156662D-3863-8826-9B65-8B1824777B6E}"/>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BDC3BE54-B66A-8130-5C5D-7255A8540BBB}"/>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3C725601-D07E-3A08-8A8B-97CC4B5AD29D}"/>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BE663A2-3DAD-7DFC-6B97-7915E3024750}"/>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9C820B0C-636F-1DD0-60BF-F3B6324EFBA6}"/>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F324544F-C9E8-8850-0334-540B16640DC4}"/>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1400AEFA-F16F-A749-15D7-4600A2A381C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9508E80E-BB0B-5EEE-ED18-9AB98C130B2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84E31161-88C2-1A17-1EE9-57E7938A1E4C}"/>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924DD4A2-BA6F-AEAC-4E9D-1DB25705DEB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Hexagon 35">
            <a:extLst>
              <a:ext uri="{FF2B5EF4-FFF2-40B4-BE49-F238E27FC236}">
                <a16:creationId xmlns:a16="http://schemas.microsoft.com/office/drawing/2014/main" id="{F2C674AF-BD4A-1CE9-0ECD-0861CAD3E8E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Hexagon 36">
            <a:extLst>
              <a:ext uri="{FF2B5EF4-FFF2-40B4-BE49-F238E27FC236}">
                <a16:creationId xmlns:a16="http://schemas.microsoft.com/office/drawing/2014/main" id="{816D4BCC-CBEF-B622-C63A-A61D80F3FDD2}"/>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544013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54042" cy="584775"/>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١.٤</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تعريفات الرعاية البديلة والمبادئ التوجيهية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07777"/>
          </a:xfrm>
          <a:prstGeom prst="rect">
            <a:avLst/>
          </a:prstGeom>
          <a:noFill/>
        </p:spPr>
        <p:txBody>
          <a:bodyPr wrap="square" rtlCol="0">
            <a:spAutoFit/>
          </a:bodyPr>
          <a:lstStyle/>
          <a:p>
            <a:pPr algn="r" rtl="1"/>
            <a:r>
              <a:rPr lang="en-CA" sz="1400" b="1" spc="300" dirty="0">
                <a:solidFill>
                  <a:schemeClr val="tx1"/>
                </a:solidFill>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178391"/>
            <a:ext cx="4529568" cy="1277273"/>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ما هو المقصود بالرعاية البديلة في حالات الطوارئ</a:t>
            </a:r>
          </a:p>
          <a:p>
            <a:pPr marL="0" marR="0" lvl="0" indent="0" algn="r" rtl="1">
              <a:spcBef>
                <a:spcPts val="0"/>
              </a:spcBef>
              <a:spcAft>
                <a:spcPts val="0"/>
              </a:spcAft>
              <a:buNone/>
            </a:pPr>
            <a:r>
              <a:rPr lang="en-US" sz="1100" dirty="0">
                <a:solidFill>
                  <a:schemeClr val="tx1"/>
                </a:solidFill>
                <a:latin typeface="Calibri" panose="020F0502020204030204" pitchFamily="34" charset="0"/>
                <a:ea typeface="Arial"/>
                <a:cs typeface="Calibri" panose="020F0502020204030204" pitchFamily="34" charset="0"/>
                <a:sym typeface="Arial"/>
              </a:rPr>
              <a:t> </a:t>
            </a: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ar-SA" sz="1100" dirty="0">
                <a:latin typeface="Calibri" panose="020F0502020204030204" pitchFamily="34" charset="0"/>
                <a:ea typeface="Arial"/>
                <a:cs typeface="Calibri" panose="020F0502020204030204" pitchFamily="34" charset="0"/>
                <a:sym typeface="Arial"/>
              </a:rPr>
              <a:t>تذك</a:t>
            </a:r>
            <a:r>
              <a:rPr lang="en-US" sz="1100" dirty="0" err="1">
                <a:solidFill>
                  <a:schemeClr val="tx1"/>
                </a:solidFill>
                <a:latin typeface="Calibri" panose="020F0502020204030204" pitchFamily="34" charset="0"/>
                <a:ea typeface="Arial"/>
                <a:cs typeface="Calibri" panose="020F0502020204030204" pitchFamily="34" charset="0"/>
                <a:sym typeface="Arial"/>
              </a:rPr>
              <a:t>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المعايير</a:t>
            </a:r>
            <a:r>
              <a:rPr lang="ar-SA" sz="1100" dirty="0">
                <a:solidFill>
                  <a:schemeClr val="tx1"/>
                </a:solidFill>
                <a:latin typeface="Calibri" panose="020F0502020204030204" pitchFamily="34" charset="0"/>
                <a:ea typeface="Arial"/>
                <a:cs typeface="Calibri" panose="020F0502020204030204" pitchFamily="34" charset="0"/>
                <a:sym typeface="Arial"/>
              </a:rPr>
              <a:t> الدنيا</a:t>
            </a: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المبادئ التوجيهية للرعاية البديلة.</a:t>
            </a:r>
          </a:p>
        </p:txBody>
      </p:sp>
      <p:sp>
        <p:nvSpPr>
          <p:cNvPr id="7" name="TextBox 6">
            <a:extLst>
              <a:ext uri="{FF2B5EF4-FFF2-40B4-BE49-F238E27FC236}">
                <a16:creationId xmlns:a16="http://schemas.microsoft.com/office/drawing/2014/main" id="{D40020EB-8ADC-222D-0655-5902F5E4B8BD}"/>
              </a:ext>
            </a:extLst>
          </p:cNvPr>
          <p:cNvSpPr txBox="1"/>
          <p:nvPr/>
        </p:nvSpPr>
        <p:spPr>
          <a:xfrm>
            <a:off x="996287" y="4042280"/>
            <a:ext cx="4913992" cy="338554"/>
          </a:xfrm>
          <a:prstGeom prst="rect">
            <a:avLst/>
          </a:prstGeom>
          <a:noFill/>
        </p:spPr>
        <p:txBody>
          <a:bodyPr wrap="square" rtlCol="0">
            <a:spAutoFit/>
          </a:bodyPr>
          <a:lstStyle/>
          <a:p>
            <a:pPr algn="ctr" rtl="1"/>
            <a:r>
              <a:rPr lang="ar-SA" sz="1600" b="1" dirty="0">
                <a:latin typeface="Calibri" panose="020F0502020204030204" pitchFamily="34" charset="0"/>
                <a:cs typeface="Calibri" panose="020F0502020204030204" pitchFamily="34" charset="0"/>
                <a:sym typeface="Calibri"/>
              </a:rPr>
              <a:t>بيانات الرعاية ذات الجودة الضعيفة </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A113FE9E-D514-92D8-23A9-CAEEA60533C2}"/>
              </a:ext>
            </a:extLst>
          </p:cNvPr>
          <p:cNvSpPr txBox="1"/>
          <p:nvPr/>
        </p:nvSpPr>
        <p:spPr>
          <a:xfrm>
            <a:off x="996287" y="4557636"/>
            <a:ext cx="2439263" cy="2631490"/>
          </a:xfrm>
          <a:prstGeom prst="rect">
            <a:avLst/>
          </a:prstGeom>
          <a:noFill/>
        </p:spPr>
        <p:txBody>
          <a:bodyPr wrap="square" rtlCol="0">
            <a:spAutoFit/>
          </a:bodyPr>
          <a:lstStyle/>
          <a:p>
            <a:pPr algn="r" rtl="1"/>
            <a:r>
              <a:rPr lang="en-US" sz="1100" dirty="0">
                <a:effectLst/>
                <a:ea typeface="Calibri" panose="020F0502020204030204" pitchFamily="34" charset="0"/>
                <a:cs typeface="Calibri" panose="020F0502020204030204" pitchFamily="34" charset="0"/>
              </a:rPr>
              <a:t>يسلم مقدمو الرعاية أطفالهم معتقدين أنهم سيحصلون على رعاية أفضل ، مثل الطعام والتعليم</a:t>
            </a:r>
          </a:p>
          <a:p>
            <a:pPr algn="r" rtl="1"/>
            <a:endParaRPr lang="en-US" sz="1100" dirty="0">
              <a:ea typeface="Calibri" panose="020F0502020204030204" pitchFamily="34" charset="0"/>
              <a:cs typeface="Calibri" panose="020F0502020204030204" pitchFamily="34" charset="0"/>
            </a:endParaRPr>
          </a:p>
          <a:p>
            <a:pPr algn="r" rtl="1"/>
            <a:r>
              <a:rPr lang="en-US" sz="1100" dirty="0">
                <a:effectLst/>
                <a:ea typeface="Calibri" panose="020F0502020204030204" pitchFamily="34" charset="0"/>
                <a:cs typeface="Calibri" panose="020F0502020204030204" pitchFamily="34" charset="0"/>
              </a:rPr>
              <a:t>تعيش أعداد كبيرة من الأطفال غير المرتبطين معًا في نفس المبنى أو المجمع</a:t>
            </a:r>
          </a:p>
          <a:p>
            <a:pPr algn="r" rtl="1"/>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Calibri" panose="020F0502020204030204" pitchFamily="34" charset="0"/>
                <a:cs typeface="Calibri" panose="020F0502020204030204" pitchFamily="34" charset="0"/>
              </a:rPr>
              <a:t>ليس لدى الطفل مقدم رعاية ثابت في ترتيب الرعاية</a:t>
            </a:r>
            <a:endParaRPr lang="en-US" sz="1100" dirty="0">
              <a:effectLst/>
              <a:ea typeface="Calibri" panose="020F0502020204030204" pitchFamily="34" charset="0"/>
              <a:cs typeface="Times New Roman" panose="02020603050405020304" pitchFamily="18" charset="0"/>
            </a:endParaRPr>
          </a:p>
          <a:p>
            <a:pPr algn="r" rtl="1"/>
            <a:endParaRPr lang="en-US" sz="1100" dirty="0">
              <a:ea typeface="Calibri" panose="020F0502020204030204" pitchFamily="34" charset="0"/>
              <a:cs typeface="Times New Roman" panose="02020603050405020304" pitchFamily="18" charset="0"/>
            </a:endParaRPr>
          </a:p>
          <a:p>
            <a:pPr algn="r" rtl="1"/>
            <a:r>
              <a:rPr lang="en-US" sz="1100" dirty="0">
                <a:effectLst/>
                <a:ea typeface="Calibri" panose="020F0502020204030204" pitchFamily="34" charset="0"/>
                <a:cs typeface="Calibri" panose="020F0502020204030204" pitchFamily="34" charset="0"/>
              </a:rPr>
              <a:t>يتم معاملة الطفل المحتضن بشكل مختلف عن الأطفال الآخرين في الأسرة ، على سبيل المثال لا يُسمح له بالذهاب إلى المدرسة أو من المتوقع أن يعمل</a:t>
            </a:r>
          </a:p>
        </p:txBody>
      </p:sp>
      <p:grpSp>
        <p:nvGrpSpPr>
          <p:cNvPr id="18" name="Google Shape;194;p14">
            <a:extLst>
              <a:ext uri="{FF2B5EF4-FFF2-40B4-BE49-F238E27FC236}">
                <a16:creationId xmlns:a16="http://schemas.microsoft.com/office/drawing/2014/main" id="{BB98BEA6-012A-2E59-AE2A-F509A01E7229}"/>
              </a:ext>
            </a:extLst>
          </p:cNvPr>
          <p:cNvGrpSpPr/>
          <p:nvPr/>
        </p:nvGrpSpPr>
        <p:grpSpPr>
          <a:xfrm>
            <a:off x="1153785" y="2130600"/>
            <a:ext cx="332115" cy="351369"/>
            <a:chOff x="243840" y="1676400"/>
            <a:chExt cx="701040" cy="741680"/>
          </a:xfrm>
          <a:solidFill>
            <a:schemeClr val="accent2">
              <a:lumMod val="75000"/>
            </a:schemeClr>
          </a:solidFill>
        </p:grpSpPr>
        <p:sp>
          <p:nvSpPr>
            <p:cNvPr id="20" name="Google Shape;195;p14">
              <a:extLst>
                <a:ext uri="{FF2B5EF4-FFF2-40B4-BE49-F238E27FC236}">
                  <a16:creationId xmlns:a16="http://schemas.microsoft.com/office/drawing/2014/main" id="{C2DE2160-DB92-BF9E-7622-F10157F9CB3F}"/>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21" name="Google Shape;196;p14">
              <a:extLst>
                <a:ext uri="{FF2B5EF4-FFF2-40B4-BE49-F238E27FC236}">
                  <a16:creationId xmlns:a16="http://schemas.microsoft.com/office/drawing/2014/main" id="{6A4723BF-CC2E-73EB-7A94-D7DE6FAB804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22" name="Google Shape;194;p14">
            <a:extLst>
              <a:ext uri="{FF2B5EF4-FFF2-40B4-BE49-F238E27FC236}">
                <a16:creationId xmlns:a16="http://schemas.microsoft.com/office/drawing/2014/main" id="{47EAE262-CEC3-79E1-0D32-59CF7E13107A}"/>
              </a:ext>
            </a:extLst>
          </p:cNvPr>
          <p:cNvGrpSpPr/>
          <p:nvPr/>
        </p:nvGrpSpPr>
        <p:grpSpPr>
          <a:xfrm>
            <a:off x="1153785" y="2646995"/>
            <a:ext cx="332115" cy="351369"/>
            <a:chOff x="243840" y="1676400"/>
            <a:chExt cx="701040" cy="741680"/>
          </a:xfrm>
          <a:solidFill>
            <a:schemeClr val="accent2">
              <a:lumMod val="75000"/>
            </a:schemeClr>
          </a:solidFill>
        </p:grpSpPr>
        <p:sp>
          <p:nvSpPr>
            <p:cNvPr id="23" name="Google Shape;195;p14">
              <a:extLst>
                <a:ext uri="{FF2B5EF4-FFF2-40B4-BE49-F238E27FC236}">
                  <a16:creationId xmlns:a16="http://schemas.microsoft.com/office/drawing/2014/main" id="{FD1BC365-03DD-55C2-3465-7E90A3683DBF}"/>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24" name="Google Shape;196;p14">
              <a:extLst>
                <a:ext uri="{FF2B5EF4-FFF2-40B4-BE49-F238E27FC236}">
                  <a16:creationId xmlns:a16="http://schemas.microsoft.com/office/drawing/2014/main" id="{3D7B214D-3691-B866-C200-8CAE720DE8C3}"/>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25" name="Google Shape;194;p14">
            <a:extLst>
              <a:ext uri="{FF2B5EF4-FFF2-40B4-BE49-F238E27FC236}">
                <a16:creationId xmlns:a16="http://schemas.microsoft.com/office/drawing/2014/main" id="{B266695A-95D2-F73F-1E79-7CC2DEBBEA5A}"/>
              </a:ext>
            </a:extLst>
          </p:cNvPr>
          <p:cNvGrpSpPr/>
          <p:nvPr/>
        </p:nvGrpSpPr>
        <p:grpSpPr>
          <a:xfrm>
            <a:off x="1153785" y="3153888"/>
            <a:ext cx="332115" cy="351369"/>
            <a:chOff x="243840" y="1676400"/>
            <a:chExt cx="701040" cy="741680"/>
          </a:xfrm>
          <a:solidFill>
            <a:schemeClr val="accent2">
              <a:lumMod val="75000"/>
            </a:schemeClr>
          </a:solidFill>
        </p:grpSpPr>
        <p:sp>
          <p:nvSpPr>
            <p:cNvPr id="26" name="Google Shape;195;p14">
              <a:extLst>
                <a:ext uri="{FF2B5EF4-FFF2-40B4-BE49-F238E27FC236}">
                  <a16:creationId xmlns:a16="http://schemas.microsoft.com/office/drawing/2014/main" id="{53F483D9-F2B4-A38D-656A-25049A8F00C3}"/>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27" name="Google Shape;196;p14">
              <a:extLst>
                <a:ext uri="{FF2B5EF4-FFF2-40B4-BE49-F238E27FC236}">
                  <a16:creationId xmlns:a16="http://schemas.microsoft.com/office/drawing/2014/main" id="{A9DB67A6-3579-4634-C549-203A41513C2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28" name="TextBox 27">
            <a:extLst>
              <a:ext uri="{FF2B5EF4-FFF2-40B4-BE49-F238E27FC236}">
                <a16:creationId xmlns:a16="http://schemas.microsoft.com/office/drawing/2014/main" id="{9A59FBE0-5626-3E27-2D7A-A85DC04B45E2}"/>
              </a:ext>
            </a:extLst>
          </p:cNvPr>
          <p:cNvSpPr txBox="1"/>
          <p:nvPr/>
        </p:nvSpPr>
        <p:spPr>
          <a:xfrm>
            <a:off x="3811066" y="4557636"/>
            <a:ext cx="2439263" cy="2123658"/>
          </a:xfrm>
          <a:prstGeom prst="rect">
            <a:avLst/>
          </a:prstGeom>
          <a:noFill/>
        </p:spPr>
        <p:txBody>
          <a:bodyPr wrap="square" rtlCol="0">
            <a:spAutoFit/>
          </a:bodyPr>
          <a:lstStyle/>
          <a:p>
            <a:pPr algn="r" rtl="1"/>
            <a:r>
              <a:rPr lang="en-US" sz="1100" dirty="0">
                <a:effectLst/>
                <a:ea typeface="Calibri" panose="020F0502020204030204" pitchFamily="34" charset="0"/>
                <a:cs typeface="Calibri" panose="020F0502020204030204" pitchFamily="34" charset="0"/>
              </a:rPr>
              <a:t>تعرض الطفل لسوء المعاملة أو الاستغلال في مكان رعايته</a:t>
            </a:r>
          </a:p>
          <a:p>
            <a:pPr algn="r" rtl="1"/>
            <a:endParaRPr lang="en-US" sz="1100" dirty="0">
              <a:ea typeface="Calibri" panose="020F0502020204030204" pitchFamily="34" charset="0"/>
              <a:cs typeface="Calibri" panose="020F0502020204030204" pitchFamily="34" charset="0"/>
            </a:endParaRPr>
          </a:p>
          <a:p>
            <a:pPr algn="r" rtl="1"/>
            <a:r>
              <a:rPr lang="en-US" sz="1100" dirty="0">
                <a:effectLst/>
                <a:ea typeface="Calibri" panose="020F0502020204030204" pitchFamily="34" charset="0"/>
                <a:cs typeface="Calibri" panose="020F0502020204030204" pitchFamily="34" charset="0"/>
              </a:rPr>
              <a:t>مكان </a:t>
            </a:r>
            <a:r>
              <a:rPr lang="en-US" sz="1100" dirty="0" err="1">
                <a:effectLst/>
                <a:ea typeface="Calibri" panose="020F0502020204030204" pitchFamily="34" charset="0"/>
                <a:cs typeface="Calibri" panose="020F0502020204030204" pitchFamily="34" charset="0"/>
              </a:rPr>
              <a:t>الرعاية</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a:t>
            </a:r>
            <a:r>
              <a:rPr lang="ar-SA" sz="1100" dirty="0">
                <a:effectLst/>
                <a:ea typeface="Calibri" panose="020F0502020204030204" pitchFamily="34" charset="0"/>
                <a:cs typeface="Calibri" panose="020F0502020204030204" pitchFamily="34" charset="0"/>
              </a:rPr>
              <a:t>داخلية</a:t>
            </a:r>
            <a:r>
              <a:rPr lang="en-US" sz="1100" dirty="0">
                <a:effectLst/>
                <a:ea typeface="Calibri" panose="020F0502020204030204" pitchFamily="34" charset="0"/>
                <a:cs typeface="Calibri" panose="020F0502020204030204" pitchFamily="34" charset="0"/>
              </a:rPr>
              <a:t> معزول عن المجتمع ؛ توفير المدرسة في الموقع</a:t>
            </a:r>
          </a:p>
          <a:p>
            <a:pPr algn="r" rtl="1"/>
            <a:endParaRPr lang="en-US" sz="1100" dirty="0">
              <a:effectLst/>
              <a:ea typeface="Calibri" panose="020F0502020204030204" pitchFamily="34" charset="0"/>
              <a:cs typeface="Calibri" panose="020F0502020204030204" pitchFamily="34" charset="0"/>
            </a:endParaRPr>
          </a:p>
          <a:p>
            <a:pPr algn="r" rtl="1"/>
            <a:r>
              <a:rPr lang="en-US" sz="1100" dirty="0">
                <a:effectLst/>
                <a:ea typeface="Calibri" panose="020F0502020204030204" pitchFamily="34" charset="0"/>
                <a:cs typeface="Calibri" panose="020F0502020204030204" pitchFamily="34" charset="0"/>
              </a:rPr>
              <a:t>لا يتم تشجيع أو دعم الاتصال أو الجهود </a:t>
            </a:r>
            <a:r>
              <a:rPr lang="en-US" sz="1100" dirty="0" err="1">
                <a:effectLst/>
                <a:ea typeface="Calibri" panose="020F0502020204030204" pitchFamily="34" charset="0"/>
                <a:cs typeface="Calibri" panose="020F0502020204030204" pitchFamily="34" charset="0"/>
              </a:rPr>
              <a:t>المبذولة</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لتتبع</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الأسرة</a:t>
            </a:r>
            <a:r>
              <a:rPr lang="ar-SA" sz="1100" dirty="0">
                <a:effectLst/>
                <a:ea typeface="Calibri" panose="020F0502020204030204" pitchFamily="34" charset="0"/>
                <a:cs typeface="Calibri" panose="020F0502020204030204" pitchFamily="34" charset="0"/>
              </a:rPr>
              <a:t> الأصلية</a:t>
            </a:r>
            <a:r>
              <a:rPr lang="en-US" sz="1100" dirty="0">
                <a:effectLst/>
                <a:ea typeface="Calibri" panose="020F0502020204030204" pitchFamily="34" charset="0"/>
                <a:cs typeface="Calibri" panose="020F0502020204030204" pitchFamily="34" charset="0"/>
              </a:rPr>
              <a:t> الممتدة ، وفي بعض الأحيان يتم تثبيطها</a:t>
            </a:r>
          </a:p>
          <a:p>
            <a:pPr algn="r" rtl="1"/>
            <a:endParaRPr lang="en-US" sz="1100" dirty="0">
              <a:effectLst/>
              <a:ea typeface="Calibri" panose="020F0502020204030204" pitchFamily="34" charset="0"/>
              <a:cs typeface="Calibri" panose="020F0502020204030204" pitchFamily="34" charset="0"/>
            </a:endParaRPr>
          </a:p>
          <a:p>
            <a:pPr algn="r" rtl="1"/>
            <a:r>
              <a:rPr lang="en-US" sz="1100" dirty="0">
                <a:effectLst/>
                <a:ea typeface="Calibri" panose="020F0502020204030204" pitchFamily="34" charset="0"/>
                <a:cs typeface="Calibri" panose="020F0502020204030204" pitchFamily="34" charset="0"/>
              </a:rPr>
              <a:t>الرعاية غير شخصية وتأتي احتياجات المنظمة قبل الاحتياجات الفردية للطفل</a:t>
            </a:r>
          </a:p>
        </p:txBody>
      </p:sp>
      <p:sp>
        <p:nvSpPr>
          <p:cNvPr id="29" name="Hexagon 28">
            <a:extLst>
              <a:ext uri="{FF2B5EF4-FFF2-40B4-BE49-F238E27FC236}">
                <a16:creationId xmlns:a16="http://schemas.microsoft.com/office/drawing/2014/main" id="{CC25A88D-5267-0EFD-A23A-7A7BB50D7C4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CB7E91AE-A150-DB53-B914-34132705CC6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A7DC48AF-3649-6234-40BF-DC7158EDA1A0}"/>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94BE707E-4C18-AF22-6F92-261FEA7A686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557CCBFE-2DE6-B5A3-AF48-C42267BDB69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9915802B-AC29-E502-38A1-A481CFEC0406}"/>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DCAD22BF-4B37-E5AA-9CBC-EA9D9D304228}"/>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1416FF5B-4D76-F951-A072-044C3048825B}"/>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38037B94-BF76-C443-A640-EDB7F2C641CF}"/>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00EFD90B-1359-020A-9B61-F333E6F862CE}"/>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6EDF7C57-5C3D-2FAA-8FF0-1727AD7A9135}"/>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Hexagon 47">
            <a:extLst>
              <a:ext uri="{FF2B5EF4-FFF2-40B4-BE49-F238E27FC236}">
                <a16:creationId xmlns:a16="http://schemas.microsoft.com/office/drawing/2014/main" id="{CAF3992C-405D-1582-47A6-15E405169002}"/>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814CB31D-F329-6D1E-A207-1B77A47EBBC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Hexagon 49">
            <a:extLst>
              <a:ext uri="{FF2B5EF4-FFF2-40B4-BE49-F238E27FC236}">
                <a16:creationId xmlns:a16="http://schemas.microsoft.com/office/drawing/2014/main" id="{4AB12115-A2ED-9FD7-3705-09964E53923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Hexagon 50">
            <a:extLst>
              <a:ext uri="{FF2B5EF4-FFF2-40B4-BE49-F238E27FC236}">
                <a16:creationId xmlns:a16="http://schemas.microsoft.com/office/drawing/2014/main" id="{6FB070C9-6981-78B5-5988-9795B723843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Hexagon 51">
            <a:extLst>
              <a:ext uri="{FF2B5EF4-FFF2-40B4-BE49-F238E27FC236}">
                <a16:creationId xmlns:a16="http://schemas.microsoft.com/office/drawing/2014/main" id="{D02A5A9D-D703-5FE1-DE50-6558CBF6CD8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Hexagon 52">
            <a:extLst>
              <a:ext uri="{FF2B5EF4-FFF2-40B4-BE49-F238E27FC236}">
                <a16:creationId xmlns:a16="http://schemas.microsoft.com/office/drawing/2014/main" id="{E35301A8-897B-8751-C06E-6558191DCBA6}"/>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Hexagon 53">
            <a:extLst>
              <a:ext uri="{FF2B5EF4-FFF2-40B4-BE49-F238E27FC236}">
                <a16:creationId xmlns:a16="http://schemas.microsoft.com/office/drawing/2014/main" id="{620E9EB0-E12A-9066-D773-FB3EA5577B7C}"/>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576044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67344" cy="338554"/>
          </a:xfrm>
          <a:prstGeom prst="rect">
            <a:avLst/>
          </a:prstGeom>
          <a:noFill/>
        </p:spPr>
        <p:txBody>
          <a:bodyPr wrap="square" rtlCol="0">
            <a:spAutoFit/>
          </a:bodyPr>
          <a:lstStyle/>
          <a:p>
            <a:pPr algn="r" rtl="1"/>
            <a:r>
              <a:rPr lang="en-US" sz="1600" b="1" spc="300" dirty="0">
                <a:solidFill>
                  <a:schemeClr val="tx1"/>
                </a:solidFill>
              </a:rPr>
              <a:t>تعاريف الرعاية البديلة</a:t>
            </a:r>
          </a:p>
        </p:txBody>
      </p:sp>
      <p:graphicFrame>
        <p:nvGraphicFramePr>
          <p:cNvPr id="3" name="Google Shape;245;p10">
            <a:extLst>
              <a:ext uri="{FF2B5EF4-FFF2-40B4-BE49-F238E27FC236}">
                <a16:creationId xmlns:a16="http://schemas.microsoft.com/office/drawing/2014/main" id="{D82E0ED9-45DA-E4A7-6A00-129B0782FA4A}"/>
              </a:ext>
            </a:extLst>
          </p:cNvPr>
          <p:cNvGraphicFramePr/>
          <p:nvPr>
            <p:extLst>
              <p:ext uri="{D42A27DB-BD31-4B8C-83A1-F6EECF244321}">
                <p14:modId xmlns:p14="http://schemas.microsoft.com/office/powerpoint/2010/main" val="3845959328"/>
              </p:ext>
            </p:extLst>
          </p:nvPr>
        </p:nvGraphicFramePr>
        <p:xfrm>
          <a:off x="996287" y="1303143"/>
          <a:ext cx="5254042" cy="7487355"/>
        </p:xfrm>
        <a:graphic>
          <a:graphicData uri="http://schemas.openxmlformats.org/drawingml/2006/table">
            <a:tbl>
              <a:tblPr firstRow="1" bandRow="1">
                <a:noFill/>
              </a:tblPr>
              <a:tblGrid>
                <a:gridCol w="4061850">
                  <a:extLst>
                    <a:ext uri="{9D8B030D-6E8A-4147-A177-3AD203B41FA5}">
                      <a16:colId xmlns:a16="http://schemas.microsoft.com/office/drawing/2014/main" val="20000"/>
                    </a:ext>
                  </a:extLst>
                </a:gridCol>
                <a:gridCol w="1192192">
                  <a:extLst>
                    <a:ext uri="{9D8B030D-6E8A-4147-A177-3AD203B41FA5}">
                      <a16:colId xmlns:a16="http://schemas.microsoft.com/office/drawing/2014/main" val="20001"/>
                    </a:ext>
                  </a:extLst>
                </a:gridCol>
              </a:tblGrid>
              <a:tr h="269171">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100" dirty="0">
                          <a:solidFill>
                            <a:schemeClr val="tx1"/>
                          </a:solidFill>
                          <a:latin typeface="Calibri" panose="020F0502020204030204" pitchFamily="34" charset="0"/>
                          <a:ea typeface="Arial"/>
                          <a:cs typeface="Calibri" panose="020F0502020204030204" pitchFamily="34" charset="0"/>
                          <a:sym typeface="Arial"/>
                        </a:rPr>
                        <a:t>هي </a:t>
                      </a:r>
                      <a:r>
                        <a:rPr lang="en-US" sz="11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المقدمة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للأطفال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قبل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مقدمي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الذين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ليسوا</a:t>
                      </a:r>
                      <a:r>
                        <a:rPr lang="ar-SA" sz="1100" dirty="0">
                          <a:solidFill>
                            <a:schemeClr val="tx1"/>
                          </a:solidFill>
                          <a:latin typeface="Calibri" panose="020F0502020204030204" pitchFamily="34" charset="0"/>
                          <a:ea typeface="Arial"/>
                          <a:cs typeface="Calibri" panose="020F0502020204030204" pitchFamily="34" charset="0"/>
                          <a:sym typeface="Arial"/>
                        </a:rPr>
                        <a:t> هم الوالدين ال</a:t>
                      </a:r>
                      <a:r>
                        <a:rPr lang="en-US" sz="1100" dirty="0" err="1">
                          <a:solidFill>
                            <a:schemeClr val="tx1"/>
                          </a:solidFill>
                          <a:latin typeface="Calibri" panose="020F0502020204030204" pitchFamily="34" charset="0"/>
                          <a:ea typeface="Arial"/>
                          <a:cs typeface="Calibri" panose="020F0502020204030204" pitchFamily="34" charset="0"/>
                          <a:sym typeface="Arial"/>
                        </a:rPr>
                        <a:t>بيولوجيين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أو</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مقدمي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الأساسيين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المعتادين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قد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تكون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رسمية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أو</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غير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رسمية</a:t>
                      </a:r>
                      <a:r>
                        <a:rPr lang="en-US" sz="1100" dirty="0">
                          <a:solidFill>
                            <a:schemeClr val="tx1"/>
                          </a:solidFill>
                          <a:latin typeface="Calibri" panose="020F0502020204030204" pitchFamily="34" charset="0"/>
                          <a:ea typeface="Arial"/>
                          <a:cs typeface="Calibri" panose="020F0502020204030204" pitchFamily="34" charset="0"/>
                          <a:sym typeface="Arial"/>
                        </a:rPr>
                        <a:t>.</a:t>
                      </a:r>
                    </a:p>
                    <a:p>
                      <a:pPr marL="0" marR="0" lvl="0" indent="0" algn="r" rtl="1">
                        <a:spcBef>
                          <a:spcPts val="0"/>
                        </a:spcBef>
                        <a:spcAft>
                          <a:spcPts val="0"/>
                        </a:spcAft>
                        <a:buNone/>
                      </a:pPr>
                      <a:endParaRPr sz="1100" dirty="0">
                        <a:latin typeface="+mn-lt"/>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rtl="1">
                        <a:lnSpc>
                          <a:spcPct val="100000"/>
                        </a:lnSpc>
                        <a:spcBef>
                          <a:spcPts val="0"/>
                        </a:spcBef>
                        <a:spcAft>
                          <a:spcPts val="0"/>
                        </a:spcAft>
                        <a:buNone/>
                      </a:pPr>
                      <a:r>
                        <a:rPr lang="ar-SA" sz="1100" b="1" dirty="0">
                          <a:solidFill>
                            <a:schemeClr val="tx1"/>
                          </a:solidFill>
                          <a:latin typeface="+mn-lt"/>
                          <a:ea typeface="Arial"/>
                          <a:cs typeface="Arial"/>
                          <a:sym typeface="Arial"/>
                        </a:rPr>
                        <a:t>الرعاية البديلة</a:t>
                      </a:r>
                      <a:endParaRPr lang="en-US" sz="1100" b="1" dirty="0">
                        <a:solidFill>
                          <a:schemeClr val="tx1"/>
                        </a:solidFill>
                        <a:latin typeface="+mn-lt"/>
                        <a:ea typeface="Arial"/>
                        <a:cs typeface="Arial"/>
                        <a:sym typeface="Arial"/>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93252">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100" dirty="0">
                          <a:solidFill>
                            <a:schemeClr val="tx1"/>
                          </a:solidFill>
                          <a:latin typeface="Calibri" panose="020F0502020204030204" pitchFamily="34" charset="0"/>
                          <a:ea typeface="Arial"/>
                          <a:cs typeface="Calibri" panose="020F0502020204030204" pitchFamily="34" charset="0"/>
                          <a:sym typeface="Arial"/>
                        </a:rPr>
                        <a:t>هي </a:t>
                      </a:r>
                      <a:r>
                        <a:rPr lang="en-US" sz="11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a:t>
                      </a:r>
                      <a:r>
                        <a:rPr lang="ar-SA" sz="1100" dirty="0">
                          <a:solidFill>
                            <a:schemeClr val="tx1"/>
                          </a:solidFill>
                          <a:latin typeface="Calibri" panose="020F0502020204030204" pitchFamily="34" charset="0"/>
                          <a:ea typeface="Arial"/>
                          <a:cs typeface="Calibri" panose="020F0502020204030204" pitchFamily="34" charset="0"/>
                          <a:sym typeface="Arial"/>
                        </a:rPr>
                        <a:t>صرح</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بها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جهة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إدارية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أو</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قضائية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أو</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جهة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معتمدة</a:t>
                      </a:r>
                      <a:r>
                        <a:rPr lang="en-US" sz="1100" dirty="0">
                          <a:solidFill>
                            <a:schemeClr val="tx1"/>
                          </a:solidFill>
                          <a:latin typeface="Calibri" panose="020F0502020204030204" pitchFamily="34" charset="0"/>
                          <a:ea typeface="Arial"/>
                          <a:cs typeface="Calibri" panose="020F0502020204030204" pitchFamily="34" charset="0"/>
                          <a:sym typeface="Arial"/>
                        </a:rPr>
                        <a:t>.</a:t>
                      </a:r>
                    </a:p>
                    <a:p>
                      <a:pPr marL="0" marR="0" lvl="0" indent="0" algn="r" rtl="1">
                        <a:spcBef>
                          <a:spcPts val="0"/>
                        </a:spcBef>
                        <a:spcAft>
                          <a:spcPts val="0"/>
                        </a:spcAft>
                        <a:buNone/>
                      </a:pPr>
                      <a:endParaRPr sz="1100" b="1" i="0" dirty="0">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100" b="1" i="0" dirty="0">
                          <a:latin typeface="+mn-lt"/>
                        </a:rPr>
                        <a:t>الرعاية الرسمية</a:t>
                      </a:r>
                    </a:p>
                    <a:p>
                      <a:pPr marR="0" lvl="0" algn="r" rtl="1">
                        <a:lnSpc>
                          <a:spcPct val="100000"/>
                        </a:lnSpc>
                        <a:spcBef>
                          <a:spcPts val="0"/>
                        </a:spcBef>
                        <a:spcAft>
                          <a:spcPts val="0"/>
                        </a:spcAft>
                      </a:pPr>
                      <a:endParaRPr lang="en-US" sz="1100" dirty="0">
                        <a:solidFill>
                          <a:schemeClr val="tx1"/>
                        </a:solidFill>
                        <a:latin typeface="+mn-lt"/>
                        <a:ea typeface="Arial"/>
                        <a:cs typeface="Arial"/>
                        <a:sym typeface="Arial"/>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45090">
                <a:tc>
                  <a:txBody>
                    <a:bodyPr/>
                    <a:lstStyle/>
                    <a:p>
                      <a:pPr marR="0" lvl="0" algn="r" rtl="1">
                        <a:lnSpc>
                          <a:spcPct val="100000"/>
                        </a:lnSpc>
                        <a:spcBef>
                          <a:spcPts val="0"/>
                        </a:spcBef>
                        <a:spcAft>
                          <a:spcPts val="0"/>
                        </a:spcAft>
                      </a:pPr>
                      <a:r>
                        <a:rPr lang="ar-SA" sz="1100" dirty="0">
                          <a:solidFill>
                            <a:schemeClr val="tx1"/>
                          </a:solidFill>
                          <a:latin typeface="Calibri" panose="020F0502020204030204" pitchFamily="34" charset="0"/>
                          <a:ea typeface="Arial"/>
                          <a:cs typeface="Calibri" panose="020F0502020204030204" pitchFamily="34" charset="0"/>
                          <a:sym typeface="Arial"/>
                        </a:rPr>
                        <a:t>هي </a:t>
                      </a:r>
                      <a:r>
                        <a:rPr lang="en-US" sz="11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التي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عادة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تكون</a:t>
                      </a:r>
                      <a:r>
                        <a:rPr lang="en-US" sz="1100" dirty="0">
                          <a:solidFill>
                            <a:schemeClr val="tx1"/>
                          </a:solidFill>
                          <a:latin typeface="Calibri" panose="020F0502020204030204" pitchFamily="34" charset="0"/>
                          <a:ea typeface="Arial"/>
                          <a:cs typeface="Calibri" panose="020F0502020204030204" pitchFamily="34" charset="0"/>
                          <a:sym typeface="Arial"/>
                        </a:rPr>
                        <a:t>:</a:t>
                      </a:r>
                    </a:p>
                    <a:p>
                      <a:pPr marL="171450" marR="0" lvl="0" indent="-171450" algn="r" rtl="1">
                        <a:lnSpc>
                          <a:spcPct val="100000"/>
                        </a:lnSpc>
                        <a:spcBef>
                          <a:spcPts val="0"/>
                        </a:spcBef>
                        <a:spcAft>
                          <a:spcPts val="0"/>
                        </a:spcAft>
                        <a:buFont typeface="Arial" panose="020B0604020202020204" pitchFamily="34" charset="0"/>
                        <a:buChar char="•"/>
                      </a:pPr>
                      <a:r>
                        <a:rPr lang="en-US" sz="1100" dirty="0" err="1">
                          <a:latin typeface="Calibri" panose="020F0502020204030204" pitchFamily="34" charset="0"/>
                          <a:ea typeface="Arial"/>
                          <a:cs typeface="Calibri" panose="020F0502020204030204" pitchFamily="34" charset="0"/>
                          <a:sym typeface="Arial"/>
                        </a:rPr>
                        <a:t>مقدمة</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من</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الأصدقاء</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أو</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الأقارب</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أو</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غيرهم</a:t>
                      </a:r>
                      <a:r>
                        <a:rPr lang="en-US" sz="1100" dirty="0">
                          <a:latin typeface="Calibri" panose="020F0502020204030204" pitchFamily="34" charset="0"/>
                          <a:ea typeface="Arial"/>
                          <a:cs typeface="Calibri" panose="020F0502020204030204" pitchFamily="34" charset="0"/>
                          <a:sym typeface="Arial"/>
                        </a:rPr>
                        <a:t> ؛</a:t>
                      </a:r>
                    </a:p>
                    <a:p>
                      <a:pPr marL="171450" marR="0" lvl="0" indent="-171450" algn="r" rtl="1">
                        <a:lnSpc>
                          <a:spcPct val="100000"/>
                        </a:lnSpc>
                        <a:spcBef>
                          <a:spcPts val="0"/>
                        </a:spcBef>
                        <a:spcAft>
                          <a:spcPts val="0"/>
                        </a:spcAft>
                        <a:buFont typeface="Arial" panose="020B0604020202020204" pitchFamily="34" charset="0"/>
                        <a:buChar char="•"/>
                      </a:pPr>
                      <a:r>
                        <a:rPr lang="en-US" sz="1100" dirty="0" err="1">
                          <a:latin typeface="Calibri" panose="020F0502020204030204" pitchFamily="34" charset="0"/>
                          <a:ea typeface="Arial"/>
                          <a:cs typeface="Calibri" panose="020F0502020204030204" pitchFamily="34" charset="0"/>
                          <a:sym typeface="Arial"/>
                        </a:rPr>
                        <a:t>مرتبة</a:t>
                      </a:r>
                      <a:r>
                        <a:rPr lang="en-US" sz="1100" dirty="0">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من قبل</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الطفل</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أو</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والديهم</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أو</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غيرهم</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في</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حياة</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الطفل</a:t>
                      </a:r>
                      <a:r>
                        <a:rPr lang="en-US" sz="1100" dirty="0">
                          <a:latin typeface="Calibri" panose="020F0502020204030204" pitchFamily="34" charset="0"/>
                          <a:ea typeface="Arial"/>
                          <a:cs typeface="Calibri" panose="020F0502020204030204" pitchFamily="34" charset="0"/>
                          <a:sym typeface="Arial"/>
                        </a:rPr>
                        <a:t> ؛ </a:t>
                      </a:r>
                      <a:r>
                        <a:rPr lang="en-US" sz="1100" dirty="0" err="1">
                          <a:latin typeface="Calibri" panose="020F0502020204030204" pitchFamily="34" charset="0"/>
                          <a:ea typeface="Arial"/>
                          <a:cs typeface="Calibri" panose="020F0502020204030204" pitchFamily="34" charset="0"/>
                          <a:sym typeface="Arial"/>
                        </a:rPr>
                        <a:t>و</a:t>
                      </a:r>
                      <a:endParaRPr lang="en-US" sz="1100" dirty="0">
                        <a:latin typeface="Calibri" panose="020F0502020204030204" pitchFamily="34" charset="0"/>
                        <a:ea typeface="Arial"/>
                        <a:cs typeface="Calibri" panose="020F0502020204030204" pitchFamily="34" charset="0"/>
                        <a:sym typeface="Arial"/>
                      </a:endParaRPr>
                    </a:p>
                    <a:p>
                      <a:pPr marL="171450" marR="0" lvl="0" indent="-171450" algn="r" rtl="1">
                        <a:lnSpc>
                          <a:spcPct val="100000"/>
                        </a:lnSpc>
                        <a:spcBef>
                          <a:spcPts val="0"/>
                        </a:spcBef>
                        <a:spcAft>
                          <a:spcPts val="0"/>
                        </a:spcAft>
                        <a:buFont typeface="Arial" panose="020B0604020202020204" pitchFamily="34" charset="0"/>
                        <a:buChar char="•"/>
                      </a:pPr>
                      <a:r>
                        <a:rPr lang="en-US" sz="1100" dirty="0" err="1">
                          <a:latin typeface="Calibri" panose="020F0502020204030204" pitchFamily="34" charset="0"/>
                          <a:ea typeface="Arial"/>
                          <a:cs typeface="Calibri" panose="020F0502020204030204" pitchFamily="34" charset="0"/>
                          <a:sym typeface="Arial"/>
                        </a:rPr>
                        <a:t>لم</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يتم</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بعد</a:t>
                      </a:r>
                      <a:r>
                        <a:rPr lang="en-US" sz="1100" dirty="0">
                          <a:latin typeface="Calibri" panose="020F0502020204030204" pitchFamily="34" charset="0"/>
                          <a:ea typeface="Arial"/>
                          <a:cs typeface="Calibri" panose="020F0502020204030204" pitchFamily="34" charset="0"/>
                          <a:sym typeface="Arial"/>
                        </a:rPr>
                        <a:t>)</a:t>
                      </a:r>
                      <a:r>
                        <a:rPr lang="ar-SA" sz="1100" dirty="0">
                          <a:latin typeface="Calibri" panose="020F0502020204030204" pitchFamily="34" charset="0"/>
                          <a:ea typeface="Arial"/>
                          <a:cs typeface="Calibri" panose="020F0502020204030204" pitchFamily="34" charset="0"/>
                          <a:sym typeface="Arial"/>
                        </a:rPr>
                        <a:t> </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التصريح</a:t>
                      </a:r>
                      <a:r>
                        <a:rPr lang="ar-SA" sz="1100" dirty="0">
                          <a:latin typeface="Calibri" panose="020F0502020204030204" pitchFamily="34" charset="0"/>
                          <a:ea typeface="Arial"/>
                          <a:cs typeface="Calibri" panose="020F0502020204030204" pitchFamily="34" charset="0"/>
                          <a:sym typeface="Arial"/>
                        </a:rPr>
                        <a:t> عنها</a:t>
                      </a:r>
                      <a:r>
                        <a:rPr lang="en-US" sz="1100" dirty="0">
                          <a:latin typeface="Calibri" panose="020F0502020204030204" pitchFamily="34" charset="0"/>
                          <a:ea typeface="Arial"/>
                          <a:cs typeface="Calibri" panose="020F0502020204030204" pitchFamily="34" charset="0"/>
                          <a:sym typeface="Arial"/>
                        </a:rPr>
                        <a:t> </a:t>
                      </a:r>
                      <a:r>
                        <a:rPr lang="en-US" sz="1100" dirty="0" err="1">
                          <a:latin typeface="Calibri" panose="020F0502020204030204" pitchFamily="34" charset="0"/>
                          <a:ea typeface="Arial"/>
                          <a:cs typeface="Calibri" panose="020F0502020204030204" pitchFamily="34" charset="0"/>
                          <a:sym typeface="Arial"/>
                        </a:rPr>
                        <a:t>رسميًا</a:t>
                      </a:r>
                      <a:r>
                        <a:rPr lang="en-US" sz="1100" dirty="0">
                          <a:latin typeface="Calibri" panose="020F0502020204030204" pitchFamily="34" charset="0"/>
                          <a:ea typeface="Arial"/>
                          <a:cs typeface="Calibri" panose="020F0502020204030204" pitchFamily="34" charset="0"/>
                          <a:sym typeface="Arial"/>
                        </a:rPr>
                        <a:t>.</a:t>
                      </a:r>
                    </a:p>
                    <a:p>
                      <a:pPr marL="0" marR="0" lvl="0" indent="0" algn="r" rtl="1">
                        <a:spcBef>
                          <a:spcPts val="0"/>
                        </a:spcBef>
                        <a:spcAft>
                          <a:spcPts val="0"/>
                        </a:spcAft>
                        <a:buNone/>
                      </a:pPr>
                      <a:endParaRPr sz="1100" dirty="0">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100" b="1" i="0" dirty="0">
                          <a:latin typeface="Calibri" panose="020F0502020204030204" pitchFamily="34" charset="0"/>
                          <a:cs typeface="Calibri" panose="020F0502020204030204" pitchFamily="34" charset="0"/>
                        </a:rPr>
                        <a:t>الرعاية غير الرسمية</a:t>
                      </a:r>
                      <a:endParaRPr lang="ar-SA" sz="1100" dirty="0">
                        <a:latin typeface="Calibri" panose="020F0502020204030204" pitchFamily="34" charset="0"/>
                        <a:cs typeface="Calibri" panose="020F0502020204030204" pitchFamily="34" charset="0"/>
                      </a:endParaRPr>
                    </a:p>
                    <a:p>
                      <a:pPr marR="0" lvl="0" algn="r" rtl="1">
                        <a:lnSpc>
                          <a:spcPct val="100000"/>
                        </a:lnSpc>
                        <a:spcBef>
                          <a:spcPts val="0"/>
                        </a:spcBef>
                        <a:spcAft>
                          <a:spcPts val="0"/>
                        </a:spcAft>
                      </a:pPr>
                      <a:endParaRPr lang="en-US" sz="1100" dirty="0">
                        <a:latin typeface="+mn-lt"/>
                        <a:ea typeface="Arial"/>
                        <a:cs typeface="Arial"/>
                        <a:sym typeface="Arial"/>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45090">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100" dirty="0">
                          <a:effectLst/>
                          <a:latin typeface="+mn-lt"/>
                          <a:ea typeface="Calibri" panose="020F0502020204030204" pitchFamily="34" charset="0"/>
                          <a:cs typeface="Calibri" panose="020F0502020204030204" pitchFamily="34" charset="0"/>
                        </a:rPr>
                        <a:t>هي </a:t>
                      </a:r>
                      <a:r>
                        <a:rPr lang="en-US" sz="1100" dirty="0" err="1">
                          <a:effectLst/>
                          <a:latin typeface="+mn-lt"/>
                          <a:ea typeface="Calibri" panose="020F0502020204030204" pitchFamily="34" charset="0"/>
                          <a:cs typeface="Calibri" panose="020F0502020204030204" pitchFamily="34" charset="0"/>
                        </a:rPr>
                        <a:t>الرعاية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الأسرية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داخل</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الأسرة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الممتدة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للطفل</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أو</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مع</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الأصدقاء</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المقربين</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للعائلة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المعروفين</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للطفل</a:t>
                      </a:r>
                      <a:r>
                        <a:rPr lang="en-US" sz="1100" dirty="0">
                          <a:effectLst/>
                          <a:latin typeface="+mn-lt"/>
                          <a:ea typeface="Calibri" panose="020F0502020204030204" pitchFamily="34" charset="0"/>
                          <a:cs typeface="Calibri" panose="020F0502020204030204" pitchFamily="34" charset="0"/>
                        </a:rPr>
                        <a:t> ، </a:t>
                      </a:r>
                      <a:r>
                        <a:rPr lang="en-US" sz="1100" dirty="0" err="1">
                          <a:effectLst/>
                          <a:latin typeface="+mn-lt"/>
                          <a:ea typeface="Calibri" panose="020F0502020204030204" pitchFamily="34" charset="0"/>
                          <a:cs typeface="Calibri" panose="020F0502020204030204" pitchFamily="34" charset="0"/>
                        </a:rPr>
                        <a:t>سواء</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كانت</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ذات</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طبيعة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رسمية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أو</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غير</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رسمية</a:t>
                      </a:r>
                      <a:r>
                        <a:rPr lang="en-US" sz="1100" dirty="0">
                          <a:effectLst/>
                          <a:latin typeface="+mn-lt"/>
                          <a:ea typeface="Calibri" panose="020F0502020204030204" pitchFamily="34" charset="0"/>
                          <a:cs typeface="Calibri" panose="020F0502020204030204" pitchFamily="34" charset="0"/>
                        </a:rPr>
                        <a:t>.</a:t>
                      </a:r>
                      <a:endParaRPr lang="en-US" sz="1100" dirty="0">
                        <a:effectLst/>
                        <a:latin typeface="+mn-lt"/>
                        <a:ea typeface="Calibri" panose="020F0502020204030204" pitchFamily="34" charset="0"/>
                        <a:cs typeface="Times New Roman" panose="02020603050405020304" pitchFamily="18" charset="0"/>
                      </a:endParaRPr>
                    </a:p>
                    <a:p>
                      <a:pPr marL="0" marR="0" lvl="0" indent="0" algn="r" rtl="1">
                        <a:spcBef>
                          <a:spcPts val="0"/>
                        </a:spcBef>
                        <a:spcAft>
                          <a:spcPts val="0"/>
                        </a:spcAft>
                        <a:buNone/>
                      </a:pPr>
                      <a:endParaRPr sz="1100" dirty="0">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0000"/>
                        </a:lnSpc>
                        <a:spcBef>
                          <a:spcPts val="0"/>
                        </a:spcBef>
                        <a:spcAft>
                          <a:spcPts val="800"/>
                        </a:spcAft>
                        <a:buClrTx/>
                        <a:buSzTx/>
                        <a:buFontTx/>
                        <a:buNone/>
                        <a:tabLst/>
                        <a:defRPr/>
                      </a:pPr>
                      <a:r>
                        <a:rPr lang="ar-SA" sz="1100" b="1" i="0" dirty="0">
                          <a:latin typeface="Calibri" panose="020F0502020204030204" pitchFamily="34" charset="0"/>
                          <a:cs typeface="Calibri" panose="020F0502020204030204" pitchFamily="34" charset="0"/>
                        </a:rPr>
                        <a:t>رعاية القرابة</a:t>
                      </a:r>
                      <a:endParaRPr lang="ar-SA" sz="1100" dirty="0">
                        <a:latin typeface="Calibri" panose="020F0502020204030204" pitchFamily="34" charset="0"/>
                        <a:cs typeface="Calibri" panose="020F0502020204030204" pitchFamily="34" charset="0"/>
                      </a:endParaRPr>
                    </a:p>
                    <a:p>
                      <a:pPr algn="r" rtl="1">
                        <a:lnSpc>
                          <a:spcPct val="100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694777">
                <a:tc>
                  <a:txBody>
                    <a:bodyPr/>
                    <a:lstStyle/>
                    <a:p>
                      <a:pPr algn="r" rtl="1">
                        <a:lnSpc>
                          <a:spcPct val="100000"/>
                        </a:lnSpc>
                        <a:spcAft>
                          <a:spcPts val="800"/>
                        </a:spcAft>
                      </a:pPr>
                      <a:r>
                        <a:rPr lang="ar-SA" sz="1100" dirty="0">
                          <a:effectLst/>
                          <a:latin typeface="+mn-lt"/>
                          <a:ea typeface="Calibri" panose="020F0502020204030204" pitchFamily="34" charset="0"/>
                          <a:cs typeface="Calibri" panose="020F0502020204030204" pitchFamily="34" charset="0"/>
                        </a:rPr>
                        <a:t>هي </a:t>
                      </a:r>
                      <a:r>
                        <a:rPr lang="en-US" sz="1100" dirty="0" err="1">
                          <a:effectLst/>
                          <a:latin typeface="+mn-lt"/>
                          <a:ea typeface="Calibri" panose="020F0502020204030204" pitchFamily="34" charset="0"/>
                          <a:cs typeface="Calibri" panose="020F0502020204030204" pitchFamily="34" charset="0"/>
                        </a:rPr>
                        <a:t>الحالات</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التي</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يتم</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فيها</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إيداع</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الأطفال</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من</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قبل</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سلطة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مختصة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لغرض</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الرعاية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البديلة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في</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البيئة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المنزلية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لأسرة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غير</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أسرة</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الأطفال</a:t>
                      </a:r>
                      <a:r>
                        <a:rPr lang="ar-SA" sz="1100" dirty="0">
                          <a:effectLst/>
                          <a:latin typeface="+mn-lt"/>
                          <a:ea typeface="Calibri" panose="020F0502020204030204" pitchFamily="34" charset="0"/>
                          <a:cs typeface="Calibri" panose="020F0502020204030204" pitchFamily="34" charset="0"/>
                        </a:rPr>
                        <a:t> و</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التي</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تم</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اختيارها</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وتأهيلها</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واعتمادها</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والإشراف</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عليها</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لتقديم</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هذه</a:t>
                      </a:r>
                      <a:r>
                        <a:rPr lang="en-US" sz="1100" dirty="0">
                          <a:effectLst/>
                          <a:latin typeface="+mn-lt"/>
                          <a:ea typeface="Calibri" panose="020F0502020204030204" pitchFamily="34" charset="0"/>
                          <a:cs typeface="Calibri" panose="020F0502020204030204" pitchFamily="34" charset="0"/>
                        </a:rPr>
                        <a:t> </a:t>
                      </a:r>
                      <a:r>
                        <a:rPr lang="en-US" sz="1100" dirty="0" err="1">
                          <a:effectLst/>
                          <a:latin typeface="+mn-lt"/>
                          <a:ea typeface="Calibri" panose="020F0502020204030204" pitchFamily="34" charset="0"/>
                          <a:cs typeface="Calibri" panose="020F0502020204030204" pitchFamily="34" charset="0"/>
                        </a:rPr>
                        <a:t>الرعاية</a:t>
                      </a:r>
                      <a:r>
                        <a:rPr lang="en-US" sz="1100" dirty="0">
                          <a:effectLst/>
                          <a:latin typeface="+mn-lt"/>
                          <a:ea typeface="Calibri" panose="020F0502020204030204" pitchFamily="34" charset="0"/>
                          <a:cs typeface="Calibri" panose="020F0502020204030204" pitchFamily="34" charset="0"/>
                        </a:rPr>
                        <a:t>.</a:t>
                      </a:r>
                      <a:endParaRPr lang="en-US" sz="1100" dirty="0">
                        <a:effectLst/>
                        <a:latin typeface="+mn-lt"/>
                        <a:ea typeface="Calibri" panose="020F0502020204030204" pitchFamily="34" charset="0"/>
                        <a:cs typeface="Times New Roman" panose="02020603050405020304" pitchFamily="18" charset="0"/>
                      </a:endParaRPr>
                    </a:p>
                    <a:p>
                      <a:pPr algn="r" rtl="1">
                        <a:lnSpc>
                          <a:spcPct val="100000"/>
                        </a:lnSpc>
                        <a:spcAft>
                          <a:spcPts val="800"/>
                        </a:spcAft>
                      </a:pPr>
                      <a:r>
                        <a:rPr lang="en-US" sz="1100" i="1" u="none" dirty="0" err="1">
                          <a:effectLst/>
                          <a:latin typeface="+mn-lt"/>
                          <a:ea typeface="Calibri" panose="020F0502020204030204" pitchFamily="34" charset="0"/>
                          <a:cs typeface="Calibri" panose="020F0502020204030204" pitchFamily="34" charset="0"/>
                        </a:rPr>
                        <a:t>مل</a:t>
                      </a:r>
                      <a:r>
                        <a:rPr lang="ar-SA" sz="1100" i="1" u="none" dirty="0" err="1">
                          <a:effectLst/>
                          <a:latin typeface="+mn-lt"/>
                          <a:ea typeface="Calibri" panose="020F0502020204030204" pitchFamily="34" charset="0"/>
                          <a:cs typeface="Calibri" panose="020F0502020204030204" pitchFamily="34" charset="0"/>
                        </a:rPr>
                        <a:t>ا</a:t>
                      </a:r>
                      <a:r>
                        <a:rPr lang="en-US" sz="1100" i="1" u="none" dirty="0" err="1">
                          <a:effectLst/>
                          <a:latin typeface="+mn-lt"/>
                          <a:ea typeface="Calibri" panose="020F0502020204030204" pitchFamily="34" charset="0"/>
                          <a:cs typeface="Calibri" panose="020F0502020204030204" pitchFamily="34" charset="0"/>
                        </a:rPr>
                        <a:t>حظة</a:t>
                      </a:r>
                      <a:r>
                        <a:rPr lang="en-US" sz="1100" i="1" u="none" dirty="0">
                          <a:effectLst/>
                          <a:latin typeface="+mn-lt"/>
                          <a:ea typeface="Calibri" panose="020F0502020204030204" pitchFamily="34" charset="0"/>
                          <a:cs typeface="Calibri" panose="020F0502020204030204" pitchFamily="34" charset="0"/>
                        </a:rPr>
                        <a:t>:</a:t>
                      </a:r>
                      <a:r>
                        <a:rPr lang="ar-SA" sz="1100" i="1" u="none"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غالبًا</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ما</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تتم</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الحضانة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أيضًا</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بطرق</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أقل</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رسمية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كجزء</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من</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ممارسة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رعاية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الطفل</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التقليدية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أو</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في</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حالات</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الطوارئ</a:t>
                      </a:r>
                      <a:r>
                        <a:rPr lang="ar-SA"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ويشار</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إلى</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هذا</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عادةً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على</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أنه</a:t>
                      </a:r>
                      <a:r>
                        <a:rPr lang="ar-SA" sz="1100" i="1" dirty="0">
                          <a:effectLst/>
                          <a:latin typeface="+mn-lt"/>
                          <a:ea typeface="Calibri" panose="020F0502020204030204" pitchFamily="34" charset="0"/>
                          <a:cs typeface="Calibri" panose="020F0502020204030204" pitchFamily="34" charset="0"/>
                        </a:rPr>
                        <a:t> حضانة </a:t>
                      </a:r>
                      <a:r>
                        <a:rPr lang="en-US" sz="1100" i="1" dirty="0">
                          <a:effectLst/>
                          <a:latin typeface="+mn-lt"/>
                          <a:ea typeface="Calibri" panose="020F0502020204030204" pitchFamily="34" charset="0"/>
                          <a:cs typeface="Calibri" panose="020F0502020204030204" pitchFamily="34" charset="0"/>
                        </a:rPr>
                        <a:t>"</a:t>
                      </a:r>
                      <a:r>
                        <a:rPr lang="en-US" sz="1100" i="1" dirty="0" err="1">
                          <a:effectLst/>
                          <a:latin typeface="+mn-lt"/>
                          <a:ea typeface="Calibri" panose="020F0502020204030204" pitchFamily="34" charset="0"/>
                          <a:cs typeface="Calibri" panose="020F0502020204030204" pitchFamily="34" charset="0"/>
                        </a:rPr>
                        <a:t>عفوية</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أو</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غير</a:t>
                      </a:r>
                      <a:r>
                        <a:rPr lang="en-US" sz="1100" i="1" dirty="0">
                          <a:effectLst/>
                          <a:latin typeface="+mn-lt"/>
                          <a:ea typeface="Calibri" panose="020F0502020204030204" pitchFamily="34" charset="0"/>
                          <a:cs typeface="Calibri" panose="020F0502020204030204" pitchFamily="34" charset="0"/>
                        </a:rPr>
                        <a:t> </a:t>
                      </a:r>
                      <a:r>
                        <a:rPr lang="en-US" sz="1100" i="1" dirty="0" err="1">
                          <a:effectLst/>
                          <a:latin typeface="+mn-lt"/>
                          <a:ea typeface="Calibri" panose="020F0502020204030204" pitchFamily="34" charset="0"/>
                          <a:cs typeface="Calibri" panose="020F0502020204030204" pitchFamily="34" charset="0"/>
                        </a:rPr>
                        <a:t>رسمية</a:t>
                      </a:r>
                      <a:r>
                        <a:rPr lang="en-US" sz="1100" i="1" dirty="0">
                          <a:effectLst/>
                          <a:latin typeface="+mn-lt"/>
                          <a:ea typeface="Calibri" panose="020F0502020204030204" pitchFamily="34" charset="0"/>
                          <a:cs typeface="Calibri" panose="020F0502020204030204" pitchFamily="34" charset="0"/>
                        </a:rPr>
                        <a:t>".</a:t>
                      </a:r>
                      <a:endParaRPr lang="en-US" sz="1100" i="1" dirty="0">
                        <a:effectLst/>
                        <a:latin typeface="+mn-lt"/>
                        <a:ea typeface="Calibri" panose="020F0502020204030204" pitchFamily="34" charset="0"/>
                        <a:cs typeface="Times New Roman" panose="02020603050405020304" pitchFamily="18" charset="0"/>
                      </a:endParaRPr>
                    </a:p>
                    <a:p>
                      <a:pPr marL="0" marR="0" lvl="0" indent="0" algn="r" rtl="1">
                        <a:spcBef>
                          <a:spcPts val="0"/>
                        </a:spcBef>
                        <a:spcAft>
                          <a:spcPts val="0"/>
                        </a:spcAft>
                        <a:buNone/>
                      </a:pPr>
                      <a:endParaRPr sz="1100" dirty="0">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0000"/>
                        </a:lnSpc>
                        <a:spcBef>
                          <a:spcPts val="0"/>
                        </a:spcBef>
                        <a:spcAft>
                          <a:spcPts val="800"/>
                        </a:spcAft>
                        <a:buClrTx/>
                        <a:buSzTx/>
                        <a:buFontTx/>
                        <a:buNone/>
                        <a:tabLst/>
                        <a:defRPr/>
                      </a:pPr>
                      <a:endParaRPr lang="ar-SA" sz="1100" b="1" i="0" dirty="0">
                        <a:latin typeface="Calibri" panose="020F0502020204030204" pitchFamily="34" charset="0"/>
                        <a:cs typeface="Calibri" panose="020F0502020204030204" pitchFamily="34" charset="0"/>
                      </a:endParaRPr>
                    </a:p>
                    <a:p>
                      <a:pPr marL="0" marR="0" lvl="0" indent="0" algn="r" defTabSz="685800" rtl="1" eaLnBrk="1" fontAlgn="auto" latinLnBrk="0" hangingPunct="1">
                        <a:lnSpc>
                          <a:spcPct val="100000"/>
                        </a:lnSpc>
                        <a:spcBef>
                          <a:spcPts val="0"/>
                        </a:spcBef>
                        <a:spcAft>
                          <a:spcPts val="800"/>
                        </a:spcAft>
                        <a:buClrTx/>
                        <a:buSzTx/>
                        <a:buFontTx/>
                        <a:buNone/>
                        <a:tabLst/>
                        <a:defRPr/>
                      </a:pPr>
                      <a:r>
                        <a:rPr lang="ar-SA" sz="1100" b="1" i="0" dirty="0">
                          <a:latin typeface="Calibri" panose="020F0502020204030204" pitchFamily="34" charset="0"/>
                          <a:cs typeface="Calibri" panose="020F0502020204030204" pitchFamily="34" charset="0"/>
                        </a:rPr>
                        <a:t>رعاية الأسرة الحاضنة</a:t>
                      </a:r>
                      <a:endParaRPr lang="ar-SA" sz="1100" dirty="0">
                        <a:latin typeface="Calibri" panose="020F0502020204030204" pitchFamily="34" charset="0"/>
                        <a:cs typeface="Calibri" panose="020F0502020204030204" pitchFamily="34" charset="0"/>
                      </a:endParaRPr>
                    </a:p>
                    <a:p>
                      <a:pPr algn="r" rtl="1">
                        <a:lnSpc>
                          <a:spcPct val="100000"/>
                        </a:lnSpc>
                        <a:spcAft>
                          <a:spcPts val="800"/>
                        </a:spcAft>
                      </a:pPr>
                      <a:endParaRPr lang="en-US" sz="1100" i="1" dirty="0">
                        <a:effectLst/>
                        <a:latin typeface="+mn-lt"/>
                        <a:ea typeface="Calibri" panose="020F0502020204030204" pitchFamily="34" charset="0"/>
                        <a:cs typeface="Times New Roman" panose="02020603050405020304" pitchFamily="18"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028360">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US" sz="1100" dirty="0" err="1">
                          <a:effectLst/>
                          <a:latin typeface="Calibri" panose="020F0502020204030204" pitchFamily="34" charset="0"/>
                          <a:ea typeface="Calibri" panose="020F0502020204030204" pitchFamily="34" charset="0"/>
                          <a:cs typeface="Calibri" panose="020F0502020204030204" pitchFamily="34" charset="0"/>
                        </a:rPr>
                        <a:t>تمت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الإشارة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هذا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إرشادات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الأمم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المتحدة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البديلة</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ولكن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يوجد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تعريف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رسمي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تشير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هذه</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الأنواع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الترتيبات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الحالات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يعيش</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فرد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مجموعة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الذين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يكونون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مرتبطين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مرتبطين</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بشكل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مستقل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داخل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المجتمع</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أي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يتلقون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داخل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الأسرة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مكان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السكنية</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سبيل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المثال</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الأسر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يعيلها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مجموعات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الأقران</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قد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يتم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دعمهم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الإشراف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عليهم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قبل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أحد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أعضاء</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المجتمع</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والم</a:t>
                      </a:r>
                      <a:r>
                        <a:rPr lang="ar-SA" sz="1100" dirty="0">
                          <a:effectLst/>
                          <a:latin typeface="Calibri" panose="020F0502020204030204" pitchFamily="34" charset="0"/>
                          <a:ea typeface="Calibri" panose="020F0502020204030204" pitchFamily="34" charset="0"/>
                          <a:cs typeface="Calibri" panose="020F0502020204030204" pitchFamily="34" charset="0"/>
                        </a:rPr>
                        <a:t>شرف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المعين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والمدرب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خاص</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هذه</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الترتيبات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أكثر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ملاءمة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للمراهقين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الأكبر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سنًا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الذين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اعتادوا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العيش</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مستقل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يجب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يعرف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هذه</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الترتيبات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يتصلون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إذا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كانوا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بحاجة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مساعدة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وغالبًا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يتم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دعمهم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قبل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أحد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أعضاء</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المجتمع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مرشد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رسمي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أكثر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يمكن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يكون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هذا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رسمي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رسمي</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0" marR="0" lvl="0" indent="0" algn="r" rtl="1">
                        <a:spcBef>
                          <a:spcPts val="0"/>
                        </a:spcBef>
                        <a:spcAft>
                          <a:spcPts val="0"/>
                        </a:spcAft>
                        <a:buNone/>
                      </a:pPr>
                      <a:endParaRPr sz="1100" dirty="0">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0000"/>
                        </a:lnSpc>
                        <a:spcBef>
                          <a:spcPts val="0"/>
                        </a:spcBef>
                        <a:spcAft>
                          <a:spcPts val="800"/>
                        </a:spcAft>
                        <a:buClrTx/>
                        <a:buSzTx/>
                        <a:buFontTx/>
                        <a:buNone/>
                        <a:tabLst/>
                        <a:defRPr/>
                      </a:pPr>
                      <a:r>
                        <a:rPr lang="ar-SA" sz="1100" b="1" dirty="0">
                          <a:effectLst/>
                          <a:latin typeface="Calibri" panose="020F0502020204030204" pitchFamily="34" charset="0"/>
                          <a:ea typeface="Calibri" panose="020F0502020204030204" pitchFamily="34" charset="0"/>
                          <a:cs typeface="Calibri" panose="020F0502020204030204" pitchFamily="34" charset="0"/>
                        </a:rPr>
                        <a:t>ترتيبات المعيشة المستقلة الخاضعة للإشراف / المدعومة</a:t>
                      </a:r>
                      <a:endParaRPr lang="ar-SA" sz="1100" dirty="0">
                        <a:latin typeface="Calibri" panose="020F0502020204030204" pitchFamily="34" charset="0"/>
                        <a:cs typeface="Calibri" panose="020F0502020204030204" pitchFamily="34" charset="0"/>
                      </a:endParaRPr>
                    </a:p>
                    <a:p>
                      <a:pPr algn="r" rtl="1">
                        <a:lnSpc>
                          <a:spcPct val="100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5"/>
                  </a:ext>
                </a:extLst>
              </a:tr>
              <a:tr h="1028360">
                <a:tc>
                  <a:txBody>
                    <a:bodyPr/>
                    <a:lstStyle/>
                    <a:p>
                      <a:pPr algn="r" rtl="1">
                        <a:lnSpc>
                          <a:spcPct val="107000"/>
                        </a:lnSpc>
                        <a:spcAft>
                          <a:spcPts val="800"/>
                        </a:spcAft>
                      </a:pPr>
                      <a:r>
                        <a:rPr lang="ar-SA" sz="1100" dirty="0">
                          <a:effectLst/>
                          <a:latin typeface="Calibri" panose="020F0502020204030204" pitchFamily="34" charset="0"/>
                          <a:ea typeface="Calibri" panose="020F0502020204030204" pitchFamily="34" charset="0"/>
                          <a:cs typeface="Calibri" panose="020F0502020204030204" pitchFamily="34" charset="0"/>
                        </a:rPr>
                        <a:t>هي </a:t>
                      </a:r>
                      <a:r>
                        <a:rPr lang="en-US" sz="1100" dirty="0" err="1">
                          <a:effectLst/>
                          <a:latin typeface="Calibri" panose="020F0502020204030204" pitchFamily="34" charset="0"/>
                          <a:ea typeface="Calibri" panose="020F0502020204030204" pitchFamily="34" charset="0"/>
                          <a:cs typeface="Calibri" panose="020F0502020204030204" pitchFamily="34" charset="0"/>
                        </a:rPr>
                        <a:t>ترتيب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معيشة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جماعية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ar-SA" sz="1100" dirty="0">
                          <a:effectLst/>
                          <a:latin typeface="Calibri" panose="020F0502020204030204" pitchFamily="34" charset="0"/>
                          <a:ea typeface="Calibri" panose="020F0502020204030204" pitchFamily="34" charset="0"/>
                          <a:cs typeface="Calibri" panose="020F0502020204030204" pitchFamily="34" charset="0"/>
                        </a:rPr>
                        <a:t>رفق</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مخصص</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حيث</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a:t>
                      </a:r>
                      <a:r>
                        <a:rPr lang="ar-SA" sz="1100" dirty="0">
                          <a:effectLst/>
                          <a:latin typeface="Calibri" panose="020F0502020204030204" pitchFamily="34" charset="0"/>
                          <a:ea typeface="Calibri" panose="020F0502020204030204" pitchFamily="34" charset="0"/>
                          <a:cs typeface="Calibri" panose="020F0502020204030204" pitchFamily="34" charset="0"/>
                        </a:rPr>
                        <a:t>قوم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الموظفون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المأجورون </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المتطوعون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ب</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أساس</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المناوبة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السكنية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 هي </a:t>
                      </a:r>
                      <a:r>
                        <a:rPr lang="en-US" sz="1100" dirty="0" err="1">
                          <a:effectLst/>
                          <a:latin typeface="Calibri" panose="020F0502020204030204" pitchFamily="34" charset="0"/>
                          <a:ea typeface="Calibri" panose="020F0502020204030204" pitchFamily="34" charset="0"/>
                          <a:cs typeface="Calibri" panose="020F0502020204030204" pitchFamily="34" charset="0"/>
                        </a:rPr>
                        <a:t>مصطلح</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شامل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يشمل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a:t>
                      </a:r>
                      <a:r>
                        <a:rPr lang="ar-SA" sz="1100" dirty="0">
                          <a:effectLst/>
                          <a:latin typeface="Calibri" panose="020F0502020204030204" pitchFamily="34" charset="0"/>
                          <a:ea typeface="Calibri" panose="020F0502020204030204" pitchFamily="34" charset="0"/>
                          <a:cs typeface="Calibri" panose="020F0502020204030204" pitchFamily="34" charset="0"/>
                        </a:rPr>
                        <a:t>لإيداع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قصير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وطويل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a:t>
                      </a:r>
                      <a:r>
                        <a:rPr lang="ar-SA" sz="1100" dirty="0">
                          <a:effectLst/>
                          <a:latin typeface="Calibri" panose="020F0502020204030204" pitchFamily="34" charset="0"/>
                          <a:ea typeface="Calibri" panose="020F0502020204030204" pitchFamily="34" charset="0"/>
                          <a:cs typeface="Calibri" panose="020F0502020204030204" pitchFamily="34" charset="0"/>
                        </a:rPr>
                        <a:t>مد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المؤسسات</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ومنازل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المجموعات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الصغيرة</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وأماكن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آمنة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الطوارئ</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مراكز</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مؤقتة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algn="r" rtl="1">
                        <a:lnSpc>
                          <a:spcPct val="107000"/>
                        </a:lnSpc>
                        <a:spcAft>
                          <a:spcPts val="800"/>
                        </a:spcAft>
                      </a:pPr>
                      <a:r>
                        <a:rPr lang="en-US" sz="1100" i="1" dirty="0" err="1">
                          <a:effectLst/>
                          <a:latin typeface="Calibri" panose="020F0502020204030204" pitchFamily="34" charset="0"/>
                          <a:ea typeface="Calibri" panose="020F0502020204030204" pitchFamily="34" charset="0"/>
                          <a:cs typeface="Calibri" panose="020F0502020204030204" pitchFamily="34" charset="0"/>
                        </a:rPr>
                        <a:t>ملاحظة</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السكنية</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ليست</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دائمًا</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رسمية</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وفي</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بعض</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السياقات</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يمكن</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إنشاء</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مرافق</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مسجلة</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أو</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منظمة</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من</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قبل</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أي</a:t>
                      </a:r>
                      <a:r>
                        <a:rPr lang="en-US" sz="1100" i="1"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سلطات</a:t>
                      </a:r>
                      <a:r>
                        <a:rPr lang="en-US" sz="1100" i="1" dirty="0">
                          <a:effectLst/>
                          <a:latin typeface="Calibri" panose="020F0502020204030204" pitchFamily="34" charset="0"/>
                          <a:ea typeface="Calibri" panose="020F0502020204030204" pitchFamily="34" charset="0"/>
                          <a:cs typeface="Calibri" panose="020F0502020204030204" pitchFamily="34" charset="0"/>
                        </a:rPr>
                        <a:t>.</a:t>
                      </a:r>
                    </a:p>
                    <a:p>
                      <a:pPr marL="0" marR="0" lvl="0" indent="0" algn="r" rtl="1">
                        <a:spcBef>
                          <a:spcPts val="0"/>
                        </a:spcBef>
                        <a:spcAft>
                          <a:spcPts val="0"/>
                        </a:spcAft>
                        <a:buNone/>
                      </a:pPr>
                      <a:endParaRPr sz="1100" b="1" dirty="0">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ar-SA" sz="1100" b="1" dirty="0">
                          <a:latin typeface="Calibri" panose="020F0502020204030204" pitchFamily="34" charset="0"/>
                          <a:cs typeface="Calibri" panose="020F0502020204030204" pitchFamily="34" charset="0"/>
                        </a:rPr>
                        <a:t>الرعاية السكنية (الرعاية الداخلية)</a:t>
                      </a:r>
                    </a:p>
                    <a:p>
                      <a:pPr algn="r" rtl="1">
                        <a:lnSpc>
                          <a:spcPct val="107000"/>
                        </a:lnSpc>
                        <a:spcAft>
                          <a:spcPts val="800"/>
                        </a:spcAft>
                      </a:pPr>
                      <a:endParaRPr lang="en-US" sz="1100" i="1" dirty="0">
                        <a:effectLst/>
                        <a:latin typeface="+mn-lt"/>
                        <a:ea typeface="Calibri" panose="020F0502020204030204" pitchFamily="34" charset="0"/>
                        <a:cs typeface="Times New Roman" panose="02020603050405020304" pitchFamily="18"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51140661"/>
                  </a:ext>
                </a:extLst>
              </a:tr>
            </a:tbl>
          </a:graphicData>
        </a:graphic>
      </p:graphicFrame>
      <p:sp>
        <p:nvSpPr>
          <p:cNvPr id="4" name="Hexagon 3">
            <a:extLst>
              <a:ext uri="{FF2B5EF4-FFF2-40B4-BE49-F238E27FC236}">
                <a16:creationId xmlns:a16="http://schemas.microsoft.com/office/drawing/2014/main" id="{D4B59614-C345-FFDA-96A3-17F4454268E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4EBC1A8-A0A5-AB7D-3760-CF0EB8EAB6D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984DEACD-AC67-C348-A987-CFC01E325BC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653C4D14-2FC0-0C0E-796B-51BAC7F69F5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00F3402-6E2A-0EE6-4607-21533A210F6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2BDE9AB-66A4-E5B7-D120-425FE79AEB6E}"/>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8CA567EC-1561-35EC-A6DC-1C72ACB97356}"/>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72D8A6DB-C8AD-19B7-0FAD-A9DE54B79013}"/>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7E2CABBB-BB38-0D23-0981-2B3D3F42469C}"/>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4A006FB0-3B76-2874-BF3E-66BA028A0805}"/>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FFE19E5B-896D-EE68-2E5B-035C7560EE1D}"/>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D8D25FD3-4EE7-35FD-EE44-EE14A602B4C8}"/>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BBB0124A-7131-22F6-DB61-0087890058C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61F4986F-3B2F-52CC-6FCD-B980D0333DD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556DB4B7-3F12-ECA9-78B3-FF5D7D78E480}"/>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F7011384-77BA-0446-90EE-8366B558FD49}"/>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123A8D96-BED5-888C-4DF0-0A37CE418C7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10A92F28-D60F-7CC6-9AAB-181F9C3D7CC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1932616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67344" cy="338554"/>
          </a:xfrm>
          <a:prstGeom prst="rect">
            <a:avLst/>
          </a:prstGeom>
          <a:noFill/>
        </p:spPr>
        <p:txBody>
          <a:bodyPr wrap="square" rtlCol="0">
            <a:spAutoFit/>
          </a:bodyPr>
          <a:lstStyle/>
          <a:p>
            <a:pPr algn="r" rtl="1"/>
            <a:r>
              <a:rPr lang="en-US" sz="1600" b="1" spc="300" dirty="0">
                <a:solidFill>
                  <a:schemeClr val="tx1"/>
                </a:solidFill>
                <a:latin typeface="Calibri" panose="020F0502020204030204" pitchFamily="34" charset="0"/>
                <a:cs typeface="Calibri" panose="020F0502020204030204" pitchFamily="34" charset="0"/>
              </a:rPr>
              <a:t>المبادئ التوجيهية للرعاية البديلة</a:t>
            </a:r>
          </a:p>
        </p:txBody>
      </p:sp>
      <p:sp>
        <p:nvSpPr>
          <p:cNvPr id="4" name="TextBox 3">
            <a:extLst>
              <a:ext uri="{FF2B5EF4-FFF2-40B4-BE49-F238E27FC236}">
                <a16:creationId xmlns:a16="http://schemas.microsoft.com/office/drawing/2014/main" id="{A0BD1CF7-1529-1DA5-CAB5-4372F8F492B8}"/>
              </a:ext>
            </a:extLst>
          </p:cNvPr>
          <p:cNvSpPr txBox="1"/>
          <p:nvPr/>
        </p:nvSpPr>
        <p:spPr>
          <a:xfrm>
            <a:off x="996287" y="1218326"/>
            <a:ext cx="5254042" cy="5729774"/>
          </a:xfrm>
          <a:prstGeom prst="rect">
            <a:avLst/>
          </a:prstGeom>
          <a:noFill/>
        </p:spPr>
        <p:txBody>
          <a:bodyPr wrap="square" rtlCol="0">
            <a:spAutoFit/>
          </a:bodyPr>
          <a:lstStyle/>
          <a:p>
            <a:pPr algn="r" rtl="1"/>
            <a:r>
              <a:rPr lang="ar-SA" sz="1100" dirty="0">
                <a:effectLst/>
                <a:ea typeface="Calibri" panose="020F0502020204030204" pitchFamily="34" charset="0"/>
                <a:cs typeface="Calibri" panose="020F0502020204030204" pitchFamily="34" charset="0"/>
              </a:rPr>
              <a:t>١. اتخا</a:t>
            </a:r>
            <a:r>
              <a:rPr lang="ar-SA" sz="1100" dirty="0">
                <a:ea typeface="Calibri" panose="020F0502020204030204" pitchFamily="34" charset="0"/>
                <a:cs typeface="Calibri" panose="020F0502020204030204" pitchFamily="34" charset="0"/>
              </a:rPr>
              <a:t>ذ </a:t>
            </a:r>
            <a:r>
              <a:rPr lang="en-US" sz="1100" dirty="0" err="1">
                <a:effectLst/>
                <a:latin typeface="Calibri" panose="020F0502020204030204" pitchFamily="34" charset="0"/>
                <a:ea typeface="Calibri" panose="020F0502020204030204" pitchFamily="34" charset="0"/>
                <a:cs typeface="Calibri" panose="020F0502020204030204" pitchFamily="34" charset="0"/>
              </a:rPr>
              <a:t>جميع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القرارات</a:t>
            </a:r>
            <a:r>
              <a:rPr lang="ar-SA" sz="1100" dirty="0">
                <a:latin typeface="Calibri" panose="020F0502020204030204" pitchFamily="34" charset="0"/>
                <a:ea typeface="Calibri" panose="020F0502020204030204" pitchFamily="34" charset="0"/>
                <a:cs typeface="Calibri" panose="020F0502020204030204" pitchFamily="34" charset="0"/>
              </a:rPr>
              <a:t> على أساس</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المصالح</a:t>
            </a:r>
            <a:r>
              <a:rPr lang="ar-SA" sz="1100" b="1" dirty="0">
                <a:effectLst/>
                <a:latin typeface="Calibri" panose="020F0502020204030204" pitchFamily="34" charset="0"/>
                <a:ea typeface="Calibri" panose="020F0502020204030204" pitchFamily="34" charset="0"/>
                <a:cs typeface="Calibri" panose="020F0502020204030204" pitchFamily="34" charset="0"/>
              </a:rPr>
              <a:t> الفضلى </a:t>
            </a:r>
            <a:r>
              <a:rPr lang="ar-SA" sz="1100" dirty="0" err="1">
                <a:effectLst/>
                <a:latin typeface="Calibri" panose="020F0502020204030204" pitchFamily="34" charset="0"/>
                <a:ea typeface="Calibri" panose="020F0502020204030204" pitchFamily="34" charset="0"/>
                <a:cs typeface="Calibri" panose="020F0502020204030204" pitchFamily="34" charset="0"/>
              </a:rPr>
              <a:t>لل</a:t>
            </a:r>
            <a:r>
              <a:rPr lang="en-US" sz="1100" dirty="0" err="1">
                <a:latin typeface="Calibri" panose="020F0502020204030204" pitchFamily="34" charset="0"/>
                <a:ea typeface="Calibri" panose="020F0502020204030204" pitchFamily="34" charset="0"/>
                <a:cs typeface="Calibri" panose="020F0502020204030204" pitchFamily="34" charset="0"/>
              </a:rPr>
              <a:t>طفل</a:t>
            </a:r>
            <a:r>
              <a:rPr lang="en-US" sz="1100" dirty="0">
                <a:effectLst/>
                <a:latin typeface="Calibri" panose="020F0502020204030204" pitchFamily="34" charset="0"/>
                <a:ea typeface="Calibri" panose="020F0502020204030204" pitchFamily="34" charset="0"/>
                <a:cs typeface="Calibri" panose="020F0502020204030204" pitchFamily="34" charset="0"/>
              </a:rPr>
              <a:t>. يجب إجراء تقييم للمخاطر التي يتعرض لها </a:t>
            </a:r>
            <a:r>
              <a:rPr lang="en-US" sz="11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واحتياجاته</a:t>
            </a:r>
            <a:r>
              <a:rPr lang="en-US" sz="1100" dirty="0">
                <a:effectLst/>
                <a:latin typeface="Calibri" panose="020F0502020204030204" pitchFamily="34" charset="0"/>
                <a:ea typeface="Calibri" panose="020F0502020204030204" pitchFamily="34" charset="0"/>
                <a:cs typeface="Calibri" panose="020F0502020204030204" pitchFamily="34" charset="0"/>
              </a:rPr>
              <a:t> ورغباته وقدراته قبل تحديد نوع الرعاية المطلوبة. هناك حاجة إلى مجموعة من الخدمات </a:t>
            </a:r>
            <a:r>
              <a:rPr lang="en-US" sz="1100" dirty="0" err="1">
                <a:effectLst/>
                <a:latin typeface="Calibri" panose="020F0502020204030204" pitchFamily="34" charset="0"/>
                <a:ea typeface="Calibri" panose="020F0502020204030204" pitchFamily="34" charset="0"/>
                <a:cs typeface="Calibri" panose="020F0502020204030204" pitchFamily="34" charset="0"/>
              </a:rPr>
              <a:t>وخيارات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رعاية</a:t>
            </a:r>
            <a:r>
              <a:rPr lang="en-US" sz="1100" dirty="0">
                <a:effectLst/>
                <a:latin typeface="Calibri" panose="020F0502020204030204" pitchFamily="34" charset="0"/>
                <a:ea typeface="Calibri" panose="020F0502020204030204" pitchFamily="34" charset="0"/>
                <a:cs typeface="Calibri" panose="020F0502020204030204" pitchFamily="34" charset="0"/>
              </a:rPr>
              <a:t> لضمان تلبية احتياجات كل طفل. يجب وضع الأطفال مع الأشقاء ما لم يكن ذلك في مصلحتهم </a:t>
            </a:r>
            <a:r>
              <a:rPr lang="en-US" sz="1100" dirty="0" err="1">
                <a:effectLst/>
                <a:latin typeface="Calibri" panose="020F0502020204030204" pitchFamily="34" charset="0"/>
                <a:ea typeface="Calibri" panose="020F0502020204030204" pitchFamily="34" charset="0"/>
                <a:cs typeface="Calibri" panose="020F0502020204030204" pitchFamily="34" charset="0"/>
              </a:rPr>
              <a:t>الفضلى</a:t>
            </a:r>
            <a:r>
              <a:rPr lang="en-US" sz="1100" dirty="0">
                <a:effectLst/>
                <a:latin typeface="Calibri" panose="020F0502020204030204" pitchFamily="34" charset="0"/>
                <a:ea typeface="Calibri" panose="020F0502020204030204" pitchFamily="34" charset="0"/>
                <a:cs typeface="Calibri" panose="020F0502020204030204" pitchFamily="34" charset="0"/>
              </a:rPr>
              <a:t>.</a:t>
            </a:r>
            <a:endParaRPr lang="ar-SA" sz="1100"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AutoNum type="arabicPeriod"/>
            </a:pPr>
            <a:endParaRPr lang="ar-SA"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ar-SA" sz="1100" dirty="0">
                <a:effectLst/>
                <a:latin typeface="Calibri" panose="020F0502020204030204" pitchFamily="34" charset="0"/>
                <a:ea typeface="Calibri" panose="020F0502020204030204" pitchFamily="34" charset="0"/>
                <a:cs typeface="Calibri" panose="020F0502020204030204" pitchFamily="34" charset="0"/>
              </a:rPr>
              <a:t>٢. </a:t>
            </a:r>
            <a:r>
              <a:rPr lang="en-US" sz="1100" dirty="0" err="1">
                <a:effectLst/>
                <a:latin typeface="Calibri" panose="020F0502020204030204" pitchFamily="34" charset="0"/>
                <a:ea typeface="Calibri" panose="020F0502020204030204" pitchFamily="34" charset="0"/>
                <a:cs typeface="Calibri" panose="020F0502020204030204" pitchFamily="34" charset="0"/>
              </a:rPr>
              <a:t>استخدام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وتطوير</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البديلة</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الأسر</a:t>
            </a:r>
            <a:r>
              <a:rPr lang="ar-SA" sz="1100" b="1" dirty="0" err="1">
                <a:effectLst/>
                <a:latin typeface="Calibri" panose="020F0502020204030204" pitchFamily="34" charset="0"/>
                <a:ea typeface="Calibri" panose="020F0502020204030204" pitchFamily="34" charset="0"/>
                <a:cs typeface="Calibri" panose="020F0502020204030204" pitchFamily="34" charset="0"/>
              </a:rPr>
              <a:t>ية</a:t>
            </a:r>
            <a:r>
              <a:rPr lang="ar-SA"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وحيثما</a:t>
            </a:r>
            <a:r>
              <a:rPr lang="en-US" sz="1100" dirty="0">
                <a:effectLst/>
                <a:latin typeface="Calibri" panose="020F0502020204030204" pitchFamily="34" charset="0"/>
                <a:ea typeface="Calibri" panose="020F0502020204030204" pitchFamily="34" charset="0"/>
                <a:cs typeface="Calibri" panose="020F0502020204030204" pitchFamily="34" charset="0"/>
              </a:rPr>
              <a:t> أمكن الاعتراف بذلك قد يتطلب جهودًا </a:t>
            </a:r>
            <a:r>
              <a:rPr lang="en-US" sz="1100" dirty="0" err="1">
                <a:effectLst/>
                <a:latin typeface="Calibri" panose="020F0502020204030204" pitchFamily="34" charset="0"/>
                <a:ea typeface="Calibri" panose="020F0502020204030204" pitchFamily="34" charset="0"/>
                <a:cs typeface="Calibri" panose="020F0502020204030204" pitchFamily="34" charset="0"/>
              </a:rPr>
              <a:t>مكثفة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a:t>
            </a:r>
            <a:r>
              <a:rPr lang="ar-SA" sz="1100" dirty="0">
                <a:effectLst/>
                <a:latin typeface="Calibri" panose="020F0502020204030204" pitchFamily="34" charset="0"/>
                <a:ea typeface="Calibri" panose="020F0502020204030204" pitchFamily="34" charset="0"/>
                <a:cs typeface="Calibri" panose="020F0502020204030204" pitchFamily="34" charset="0"/>
              </a:rPr>
              <a:t>مناصرة</a:t>
            </a:r>
            <a:r>
              <a:rPr lang="en-US" sz="1100" dirty="0">
                <a:effectLst/>
                <a:latin typeface="Calibri" panose="020F0502020204030204" pitchFamily="34" charset="0"/>
                <a:ea typeface="Calibri" panose="020F0502020204030204" pitchFamily="34" charset="0"/>
                <a:cs typeface="Calibri" panose="020F0502020204030204" pitchFamily="34" charset="0"/>
              </a:rPr>
              <a:t> والمشاركة في الأماكن التي لا تمارس فيها الرعاية الأسرية بشكل شائع. لا ينبغي أن يكون أي طفل دون سن الثالثة في الرعاية السكنية ، ما لم يكن ذلك مناسبًا وضروريًا وبناءً </a:t>
            </a:r>
            <a:r>
              <a:rPr lang="en-US" sz="1100" dirty="0" err="1">
                <a:effectLst/>
                <a:latin typeface="Calibri" panose="020F0502020204030204" pitchFamily="34" charset="0"/>
                <a:ea typeface="Calibri" panose="020F0502020204030204" pitchFamily="34" charset="0"/>
                <a:cs typeface="Calibri" panose="020F0502020204030204" pitchFamily="34" charset="0"/>
              </a:rPr>
              <a:t>للطفل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الفرد</a:t>
            </a:r>
            <a:r>
              <a:rPr lang="en-US" sz="1100" dirty="0">
                <a:effectLst/>
                <a:latin typeface="Calibri" panose="020F0502020204030204" pitchFamily="34" charset="0"/>
                <a:ea typeface="Calibri" panose="020F0502020204030204" pitchFamily="34" charset="0"/>
                <a:cs typeface="Calibri" panose="020F0502020204030204" pitchFamily="34" charset="0"/>
              </a:rPr>
              <a:t>. في جميع أماكن الرعاية ، يجب أن تكون هناك علاقات متسقة بين البالغين والأطفال.</a:t>
            </a:r>
          </a:p>
          <a:p>
            <a:pPr marL="358775" lvl="0" indent="-176213" algn="r" rtl="1">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عندما تكون الرعاية الأسرية غير ممكنة ، يمكن النظر في الرعاية المجتمعية ، على سبيل المثال ، رعاية المجموعات الصغيرة داخل مجتمع الطفل. يجب أن يكون الأطفال في الرعاية الجماعية عمومًا من مختلف الأعمار والقدرات ، لزيادة فرصهم في الاهتمام والتحفيز (على الرغم من أن هذا قد لا يكون مناسبًا في حالة المراهقين من الفتيان والفتيات).</a:t>
            </a:r>
          </a:p>
          <a:p>
            <a:pPr marL="358775" lvl="0" indent="-176213" algn="r" rtl="1">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يجب استخدام الرعاية السكنية فقط كتدبير قصير المدى حتى يمكن تطوير بدائل الرعاية الأسرية ، أو عندما تكون مناسبة بشكل خاص ، وضرورية وبناءة </a:t>
            </a:r>
            <a:r>
              <a:rPr lang="en-US" sz="1100" dirty="0" err="1">
                <a:effectLst/>
                <a:latin typeface="Calibri" panose="020F0502020204030204" pitchFamily="34" charset="0"/>
                <a:ea typeface="Calibri" panose="020F0502020204030204" pitchFamily="34" charset="0"/>
                <a:cs typeface="Calibri" panose="020F0502020204030204" pitchFamily="34" charset="0"/>
              </a:rPr>
              <a:t>للطفل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الفرد</a:t>
            </a:r>
            <a:r>
              <a:rPr lang="en-US" sz="1100" dirty="0">
                <a:effectLst/>
                <a:latin typeface="Calibri" panose="020F0502020204030204" pitchFamily="34" charset="0"/>
                <a:ea typeface="Calibri" panose="020F0502020204030204" pitchFamily="34" charset="0"/>
                <a:cs typeface="Calibri" panose="020F0502020204030204" pitchFamily="34" charset="0"/>
              </a:rPr>
              <a:t>. يجب تعيين مقدمي رعاية منتظمين لكل طفل ، ويجب رعاية الأطفال في مجموعات صغيرة من أعمار مختلطة ويجب دمج مركز الرعاية في المجتمع قدر الإمكان.</a:t>
            </a:r>
          </a:p>
          <a:p>
            <a:pPr marL="342900" lvl="0" indent="-160338" algn="r" rtl="1">
              <a:buFont typeface="Symbol" panose="05050102010706020507" pitchFamily="18" charset="2"/>
              <a:buChar char=""/>
            </a:pPr>
            <a:endParaRPr lang="en-US" sz="1100" dirty="0">
              <a:latin typeface="Calibri" panose="020F0502020204030204" pitchFamily="34" charset="0"/>
              <a:cs typeface="Calibri" panose="020F0502020204030204" pitchFamily="34" charset="0"/>
            </a:endParaRPr>
          </a:p>
          <a:p>
            <a:pPr marL="182563" lvl="0" indent="-182563" algn="r" rtl="1"/>
            <a:r>
              <a:rPr lang="ar-SA" sz="1100" dirty="0">
                <a:latin typeface="Calibri" panose="020F0502020204030204" pitchFamily="34" charset="0"/>
                <a:cs typeface="Calibri" panose="020F0502020204030204" pitchFamily="34" charset="0"/>
              </a:rPr>
              <a:t>٣. </a:t>
            </a:r>
            <a:r>
              <a:rPr lang="en-US" sz="1100" dirty="0" err="1">
                <a:latin typeface="Calibri" panose="020F0502020204030204" pitchFamily="34" charset="0"/>
                <a:cs typeface="Calibri" panose="020F0502020204030204" pitchFamily="34" charset="0"/>
              </a:rPr>
              <a:t>يجب</a:t>
            </a:r>
            <a:r>
              <a:rPr lang="en-US" sz="1100" dirty="0">
                <a:latin typeface="Calibri" panose="020F0502020204030204" pitchFamily="34" charset="0"/>
                <a:cs typeface="Calibri" panose="020F0502020204030204" pitchFamily="34" charset="0"/>
              </a:rPr>
              <a:t> تسجيل جميع مرافق الرعاية </a:t>
            </a:r>
            <a:r>
              <a:rPr lang="en-US" sz="1100" dirty="0" err="1">
                <a:latin typeface="Calibri" panose="020F0502020204030204" pitchFamily="34" charset="0"/>
                <a:cs typeface="Calibri" panose="020F0502020204030204" pitchFamily="34" charset="0"/>
              </a:rPr>
              <a:t>السكنية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وت</a:t>
            </a:r>
            <a:r>
              <a:rPr lang="ar-SA" sz="1100" dirty="0">
                <a:latin typeface="Calibri" panose="020F0502020204030204" pitchFamily="34" charset="0"/>
                <a:cs typeface="Calibri" panose="020F0502020204030204" pitchFamily="34" charset="0"/>
              </a:rPr>
              <a:t>فحصها</a:t>
            </a:r>
            <a:r>
              <a:rPr lang="en-US" sz="1100" dirty="0">
                <a:latin typeface="Calibri" panose="020F0502020204030204" pitchFamily="34" charset="0"/>
                <a:cs typeface="Calibri" panose="020F0502020204030204" pitchFamily="34" charset="0"/>
              </a:rPr>
              <a:t> بشكل مستقل من قبل السلطات المختصة.</a:t>
            </a:r>
          </a:p>
          <a:p>
            <a:pPr lvl="0"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82563" lvl="0" indent="-182563" algn="r" rtl="1"/>
            <a:r>
              <a:rPr lang="ar-SA" sz="1100" dirty="0">
                <a:latin typeface="Calibri" panose="020F0502020204030204" pitchFamily="34" charset="0"/>
                <a:ea typeface="Calibri" panose="020F0502020204030204" pitchFamily="34" charset="0"/>
                <a:cs typeface="Calibri" panose="020F0502020204030204" pitchFamily="34" charset="0"/>
              </a:rPr>
              <a:t>٤. </a:t>
            </a:r>
            <a:r>
              <a:rPr lang="en-US" sz="1100" b="1" dirty="0" err="1">
                <a:effectLst/>
                <a:latin typeface="Calibri" panose="020F0502020204030204" pitchFamily="34" charset="0"/>
                <a:ea typeface="Calibri" panose="020F0502020204030204" pitchFamily="34" charset="0"/>
                <a:cs typeface="Calibri" panose="020F0502020204030204" pitchFamily="34" charset="0"/>
              </a:rPr>
              <a:t>مستوى</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تقديم</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الرعاية</a:t>
            </a:r>
            <a:r>
              <a:rPr lang="ar-SA"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جميع</a:t>
            </a:r>
            <a:r>
              <a:rPr lang="en-US" sz="1100" dirty="0">
                <a:effectLst/>
                <a:latin typeface="Calibri" panose="020F0502020204030204" pitchFamily="34" charset="0"/>
                <a:ea typeface="Calibri" panose="020F0502020204030204" pitchFamily="34" charset="0"/>
                <a:cs typeface="Calibri" panose="020F0502020204030204" pitchFamily="34" charset="0"/>
              </a:rPr>
              <a:t> أشكال الرعاية البديلة يجب تقييمها بانتظام مقابل مجموعة متفق عليها من المعايير التي تستند إلى المبادئ التوجيهية للرعاية البديلة للأطفال.</a:t>
            </a:r>
          </a:p>
          <a:p>
            <a:pPr marL="182563" lvl="0" indent="-182563"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82563" indent="-182563" algn="r" rtl="1"/>
            <a:r>
              <a:rPr lang="ar-SA" sz="1100" dirty="0">
                <a:latin typeface="Calibri" panose="020F0502020204030204" pitchFamily="34" charset="0"/>
                <a:ea typeface="Calibri" panose="020F0502020204030204" pitchFamily="34" charset="0"/>
                <a:cs typeface="Calibri" panose="020F0502020204030204" pitchFamily="34" charset="0"/>
              </a:rPr>
              <a:t>٥. ضمان</a:t>
            </a:r>
            <a:r>
              <a:rPr lang="ar-SA" sz="1100" b="1" dirty="0">
                <a:latin typeface="Calibri" panose="020F0502020204030204" pitchFamily="34" charset="0"/>
                <a:ea typeface="Calibri" panose="020F0502020204030204" pitchFamily="34" charset="0"/>
                <a:cs typeface="Calibri" panose="020F0502020204030204" pitchFamily="34" charset="0"/>
              </a:rPr>
              <a:t> تسجيل و مراقبة و مراجعة </a:t>
            </a:r>
            <a:r>
              <a:rPr lang="ar-SA" sz="1100" dirty="0">
                <a:latin typeface="Calibri" panose="020F0502020204030204" pitchFamily="34" charset="0"/>
                <a:ea typeface="Calibri" panose="020F0502020204030204" pitchFamily="34" charset="0"/>
                <a:cs typeface="Calibri" panose="020F0502020204030204" pitchFamily="34" charset="0"/>
              </a:rPr>
              <a:t>إيداع كل طفل في الرعاية بانتظام وبطريقة لا تعطل الترتيب. ويجب أن تكون لدى الأطفال آليات للإبلاغ عن سوء المعاملة أو الإهمال أو أي مخاوف أخرى، ويجب أن تكون هناك خطط للاستجابة لبلاغات الأطفال داخل أسرهم، وفي جميع أشكال الرعاية.</a:t>
            </a:r>
          </a:p>
          <a:p>
            <a:pPr marL="182563" indent="-182563"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82563" lvl="0" indent="-182563" algn="r" rtl="1">
              <a:spcAft>
                <a:spcPts val="400"/>
              </a:spcAft>
            </a:pPr>
            <a:r>
              <a:rPr lang="ar-SA" sz="1100" b="1" dirty="0">
                <a:latin typeface="Calibri" panose="020F0502020204030204" pitchFamily="34" charset="0"/>
                <a:ea typeface="Calibri" panose="020F0502020204030204" pitchFamily="34" charset="0"/>
                <a:cs typeface="Calibri" panose="020F0502020204030204" pitchFamily="34" charset="0"/>
              </a:rPr>
              <a:t>٦. </a:t>
            </a:r>
            <a:r>
              <a:rPr lang="ar-SA" sz="1100" b="1" dirty="0">
                <a:effectLst/>
                <a:latin typeface="Calibri" panose="020F0502020204030204" pitchFamily="34" charset="0"/>
                <a:ea typeface="Calibri" panose="020F0502020204030204" pitchFamily="34" charset="0"/>
                <a:cs typeface="Calibri" panose="020F0502020204030204" pitchFamily="34" charset="0"/>
              </a:rPr>
              <a:t>منع الانفصال الأسري </a:t>
            </a:r>
            <a:r>
              <a:rPr lang="ar-SA" sz="1100" dirty="0">
                <a:effectLst/>
                <a:latin typeface="Calibri" panose="020F0502020204030204" pitchFamily="34" charset="0"/>
                <a:ea typeface="Calibri" panose="020F0502020204030204" pitchFamily="34" charset="0"/>
                <a:cs typeface="Calibri" panose="020F0502020204030204" pitchFamily="34" charset="0"/>
              </a:rPr>
              <a:t>والاستجابة له. وينبغي اتخاذ جميع التدابير المعقولة لفهم أسباب الانفصال، ومساعدة الأسر على البقاء معا، ولم شمل الأسر التي تنفصل، حيثما يكون ذلك في مصلحة الطفل الفضلى. ويشمل ذلك ما يلي:</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58775" lvl="0" indent="-176213" algn="r" rtl="1">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ضمان أن تخصيص المساعدات وتوزيعها لا يشجعان أو </a:t>
            </a:r>
            <a:r>
              <a:rPr lang="en-US" sz="1100" dirty="0" err="1">
                <a:effectLst/>
                <a:latin typeface="Calibri" panose="020F0502020204030204" pitchFamily="34" charset="0"/>
                <a:ea typeface="Calibri" panose="020F0502020204030204" pitchFamily="34" charset="0"/>
                <a:cs typeface="Calibri" panose="020F0502020204030204" pitchFamily="34" charset="0"/>
              </a:rPr>
              <a:t>يطيلان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الان</a:t>
            </a:r>
            <a:r>
              <a:rPr lang="en-US" sz="1100" dirty="0" err="1">
                <a:effectLst/>
                <a:latin typeface="Calibri" panose="020F0502020204030204" pitchFamily="34" charset="0"/>
                <a:ea typeface="Calibri" panose="020F0502020204030204" pitchFamily="34" charset="0"/>
                <a:cs typeface="Calibri" panose="020F0502020204030204" pitchFamily="34" charset="0"/>
              </a:rPr>
              <a:t>فص</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الأسر</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a:effectLst/>
                <a:latin typeface="Calibri" panose="020F0502020204030204" pitchFamily="34" charset="0"/>
                <a:ea typeface="Calibri" panose="020F0502020204030204" pitchFamily="34" charset="0"/>
                <a:cs typeface="Calibri" panose="020F0502020204030204" pitchFamily="34" charset="0"/>
              </a:rPr>
              <a:t> حيث تسعى العائلات للحصول على المساعدة</a:t>
            </a:r>
          </a:p>
          <a:p>
            <a:pPr marL="358775" lvl="0" indent="-176213" algn="r" rtl="1">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بذل كل جهد ممكن لتعزيز قدرة الأسر على رعاية الأطفال قبل إيداعهم في الرعاية البديلة ، على سبيل المثال ، من خلال الإحالة لدعم سبل العيش / التحويلات النقدية ، ودعم الأبوة والأمومة الإيجابية ، إلخ.</a:t>
            </a:r>
          </a:p>
        </p:txBody>
      </p:sp>
      <p:sp>
        <p:nvSpPr>
          <p:cNvPr id="6" name="Hexagon 5">
            <a:extLst>
              <a:ext uri="{FF2B5EF4-FFF2-40B4-BE49-F238E27FC236}">
                <a16:creationId xmlns:a16="http://schemas.microsoft.com/office/drawing/2014/main" id="{D283B93E-391C-6240-B3E9-737C347F00AC}"/>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D5D39C9F-2171-EAA5-894F-6733ADF16E4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16F9FB5E-288E-1C0C-3E62-8F3F9DC36C1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49A71929-A735-2DC5-B0AB-D40D3C2DC21F}"/>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B86D3BE3-0CAF-4156-A885-7EE0E8E4561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249B265E-5940-3B08-CBA5-80AD11751713}"/>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9C89027-701C-8FE1-9B0B-F965F3804A4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FB2C61E9-A950-FD8C-0988-2EF2C4747789}"/>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81D6DFAC-9848-0C0F-3073-BC84FAA49AD2}"/>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B6F5CE8A-7F27-6370-7D78-1F516EAC4081}"/>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6484ECA-D397-625E-1FC8-D4025B891C28}"/>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1BF643BA-464E-2167-501D-F1007A7291F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F87080D-FE86-649F-2F9F-D2EEBE4CEB1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9AA21D30-E9D8-61A4-3769-D803F01A9A0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87463F9D-C85A-D1FA-AE6B-48761834171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86C5222-C0A2-C3A1-4227-8C414195BCC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94534828-DCFF-1CA9-2CD3-C9FC6035D6F6}"/>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FBBD2935-7A40-674E-62F0-59ACFB17347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709868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0BD1CF7-1529-1DA5-CAB5-4372F8F492B8}"/>
              </a:ext>
            </a:extLst>
          </p:cNvPr>
          <p:cNvSpPr txBox="1"/>
          <p:nvPr/>
        </p:nvSpPr>
        <p:spPr>
          <a:xfrm>
            <a:off x="1112033" y="699799"/>
            <a:ext cx="5254042" cy="5833264"/>
          </a:xfrm>
          <a:prstGeom prst="rect">
            <a:avLst/>
          </a:prstGeom>
          <a:noFill/>
        </p:spPr>
        <p:txBody>
          <a:bodyPr wrap="square" rtlCol="0">
            <a:spAutoFit/>
          </a:bodyPr>
          <a:lstStyle/>
          <a:p>
            <a:pPr marL="444500" lvl="0" indent="-176213" algn="r" rtl="1">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توعية مقدمي الرعاية بمخاطر إبعاد الأطفال</a:t>
            </a:r>
          </a:p>
          <a:p>
            <a:pPr marL="444500" lvl="0" indent="-176213" algn="r" rtl="1">
              <a:buFont typeface="Symbol" panose="05050102010706020507" pitchFamily="18" charset="2"/>
              <a:buChar char=""/>
            </a:pPr>
            <a:r>
              <a:rPr lang="en-US" sz="1100" dirty="0">
                <a:latin typeface="Calibri" panose="020F0502020204030204" pitchFamily="34" charset="0"/>
                <a:cs typeface="Calibri" panose="020F0502020204030204" pitchFamily="34" charset="0"/>
              </a:rPr>
              <a:t>التأكد من عدم اتخاذ أي إجراء يمكن أن يتعارض مع </a:t>
            </a:r>
            <a:r>
              <a:rPr lang="en-US" sz="1100" dirty="0" err="1">
                <a:latin typeface="Calibri" panose="020F0502020204030204" pitchFamily="34" charset="0"/>
                <a:cs typeface="Calibri" panose="020F0502020204030204" pitchFamily="34" charset="0"/>
              </a:rPr>
              <a:t>جهود</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التعقب</a:t>
            </a:r>
            <a:r>
              <a:rPr lang="en-US" sz="1100" dirty="0">
                <a:latin typeface="Calibri" panose="020F0502020204030204" pitchFamily="34" charset="0"/>
                <a:cs typeface="Calibri" panose="020F0502020204030204" pitchFamily="34" charset="0"/>
              </a:rPr>
              <a:t>، مثل إبعاد الطفل عن مجتمعه / مجتمعها أو تغيير اسم الطفل</a:t>
            </a:r>
          </a:p>
          <a:p>
            <a:pPr marL="444500" lvl="0" indent="-176213" algn="r" rtl="1">
              <a:buFont typeface="Symbol" panose="05050102010706020507" pitchFamily="18" charset="2"/>
              <a:buChar char=""/>
            </a:pPr>
            <a:r>
              <a:rPr lang="en-US" sz="1100" dirty="0">
                <a:latin typeface="Calibri" panose="020F0502020204030204" pitchFamily="34" charset="0"/>
                <a:cs typeface="Calibri" panose="020F0502020204030204" pitchFamily="34" charset="0"/>
              </a:rPr>
              <a:t>تقييم جميع الأطفال الذين يدخلون الرعاية مع تدابير الحراسة المناسبة</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pP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pPr>
            <a:r>
              <a:rPr lang="ar-SA" sz="1100" b="1" dirty="0">
                <a:effectLst/>
                <a:latin typeface="Calibri" panose="020F0502020204030204" pitchFamily="34" charset="0"/>
                <a:ea typeface="Calibri" panose="020F0502020204030204" pitchFamily="34" charset="0"/>
                <a:cs typeface="Calibri" panose="020F0502020204030204" pitchFamily="34" charset="0"/>
              </a:rPr>
              <a:t>٧.  </a:t>
            </a:r>
            <a:r>
              <a:rPr lang="en-US" sz="1100" b="1" dirty="0" err="1">
                <a:effectLst/>
                <a:latin typeface="Calibri" panose="020F0502020204030204" pitchFamily="34" charset="0"/>
                <a:ea typeface="Calibri" panose="020F0502020204030204" pitchFamily="34" charset="0"/>
                <a:cs typeface="Calibri" panose="020F0502020204030204" pitchFamily="34" charset="0"/>
              </a:rPr>
              <a:t>مشاركة</a:t>
            </a:r>
            <a:r>
              <a:rPr lang="ar-SA"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a:effectLst/>
                <a:latin typeface="Calibri" panose="020F0502020204030204" pitchFamily="34" charset="0"/>
                <a:ea typeface="Calibri" panose="020F0502020204030204" pitchFamily="34" charset="0"/>
                <a:cs typeface="Calibri" panose="020F0502020204030204" pitchFamily="34" charset="0"/>
              </a:rPr>
              <a:t> الطفل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a:t>
            </a:r>
            <a:r>
              <a:rPr lang="ar-SA" sz="1100" dirty="0">
                <a:effectLst/>
                <a:latin typeface="Calibri" panose="020F0502020204030204" pitchFamily="34" charset="0"/>
                <a:ea typeface="Calibri" panose="020F0502020204030204" pitchFamily="34" charset="0"/>
                <a:cs typeface="Calibri" panose="020F0502020204030204" pitchFamily="34" charset="0"/>
              </a:rPr>
              <a:t>لا</a:t>
            </a:r>
            <a:r>
              <a:rPr lang="en-US" sz="1100" dirty="0" err="1">
                <a:effectLst/>
                <a:latin typeface="Calibri" panose="020F0502020204030204" pitchFamily="34" charset="0"/>
                <a:ea typeface="Calibri" panose="020F0502020204030204" pitchFamily="34" charset="0"/>
                <a:cs typeface="Calibri" panose="020F0502020204030204" pitchFamily="34" charset="0"/>
              </a:rPr>
              <a:t>ستم</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ع</a:t>
            </a:r>
            <a:r>
              <a:rPr lang="en-US" sz="1100" dirty="0">
                <a:effectLst/>
                <a:latin typeface="Calibri" panose="020F0502020204030204" pitchFamily="34" charset="0"/>
                <a:ea typeface="Calibri" panose="020F0502020204030204" pitchFamily="34" charset="0"/>
                <a:cs typeface="Calibri" panose="020F0502020204030204" pitchFamily="34" charset="0"/>
              </a:rPr>
              <a:t> إلى آراء الأطفال وأخذها بعين الاعتبار. يجب إطلاع الأطفال والقائمين على رعايتهم بانتظام على الخطط المتعلقة برعايتهم وحمايتهم ، وتلك الخاصة بإخوتهم. يجب على الموظفين ومقدمي الرعاية تمكين الأطفال من جميع الأعمار ، بما يتماشى مع درجة نضجهم العقلي والعاطفي ، للتعبير عن آرائهم والمشاركة بنشاط في الأمور التي تؤثر عليهم. يجب أن يتم إعلام الأطفال بشكل كامل حتى يكونوا على دراية بخياراتهم قبل أن يُطلب منهم التعبير عن رأيهم ، على سبيل المثال ، إذا كانت هناك خيارات رعاية محدودة. يجب اتخاذ جميع القرارات بشأن أماكن 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إخراجهم</a:t>
            </a:r>
            <a:r>
              <a:rPr lang="en-US" sz="1100" dirty="0">
                <a:effectLst/>
                <a:latin typeface="Calibri" panose="020F0502020204030204" pitchFamily="34" charset="0"/>
                <a:ea typeface="Calibri" panose="020F0502020204030204" pitchFamily="34" charset="0"/>
                <a:cs typeface="Calibri" panose="020F0502020204030204" pitchFamily="34" charset="0"/>
              </a:rPr>
              <a:t> بالتشاور مع الطفل ومقدمي الرعاية له / لها والوالدين أو أي وصي قانوني آخر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ar-SA" sz="1100" dirty="0">
                <a:effectLst/>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 ووفقًا للإجراء القانوني. إلى أقصى حد ممكن ،</a:t>
            </a:r>
          </a:p>
          <a:p>
            <a:pPr marL="266700" indent="-266700" algn="r" rtl="1">
              <a:lnSpc>
                <a:spcPct val="107000"/>
              </a:lnSpc>
              <a:buAutoNum type="arabicPeriod" startAt="7"/>
            </a:pP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pPr>
            <a:r>
              <a:rPr lang="ar-SA" sz="1100" b="1" dirty="0">
                <a:latin typeface="Calibri" panose="020F0502020204030204" pitchFamily="34" charset="0"/>
                <a:ea typeface="Calibri" panose="020F0502020204030204" pitchFamily="34" charset="0"/>
                <a:cs typeface="Calibri" panose="020F0502020204030204" pitchFamily="34" charset="0"/>
              </a:rPr>
              <a:t>٨. </a:t>
            </a:r>
            <a:r>
              <a:rPr lang="ar-SA" sz="1100" b="1" dirty="0" err="1">
                <a:latin typeface="Calibri" panose="020F0502020204030204" pitchFamily="34" charset="0"/>
                <a:ea typeface="Calibri" panose="020F0502020204030204" pitchFamily="34" charset="0"/>
                <a:cs typeface="Calibri" panose="020F0502020204030204" pitchFamily="34" charset="0"/>
              </a:rPr>
              <a:t>إ</a:t>
            </a:r>
            <a:r>
              <a:rPr lang="en-US" sz="1100" b="1" dirty="0" err="1">
                <a:effectLst/>
                <a:latin typeface="Calibri" panose="020F0502020204030204" pitchFamily="34" charset="0"/>
                <a:ea typeface="Calibri" panose="020F0502020204030204" pitchFamily="34" charset="0"/>
                <a:cs typeface="Calibri" panose="020F0502020204030204" pitchFamily="34" charset="0"/>
              </a:rPr>
              <a:t>عطاء</a:t>
            </a:r>
            <a:r>
              <a:rPr lang="en-US" sz="1100" b="1" dirty="0">
                <a:effectLst/>
                <a:latin typeface="Calibri" panose="020F0502020204030204" pitchFamily="34" charset="0"/>
                <a:ea typeface="Calibri" panose="020F0502020204030204" pitchFamily="34" charset="0"/>
                <a:cs typeface="Calibri" panose="020F0502020204030204" pitchFamily="34" charset="0"/>
              </a:rPr>
              <a:t> الأولوية للم </a:t>
            </a:r>
            <a:r>
              <a:rPr lang="en-US" sz="1100" b="1" dirty="0" err="1">
                <a:effectLst/>
                <a:latin typeface="Calibri" panose="020F0502020204030204" pitchFamily="34" charset="0"/>
                <a:ea typeface="Calibri" panose="020F0502020204030204" pitchFamily="34" charset="0"/>
                <a:cs typeface="Calibri" panose="020F0502020204030204" pitchFamily="34" charset="0"/>
              </a:rPr>
              <a:t>شمل</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الأسرة</a:t>
            </a:r>
            <a:r>
              <a:rPr lang="ar-SA"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لجميع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ar-SA" sz="1100" dirty="0">
                <a:effectLst/>
                <a:latin typeface="Calibri" panose="020F0502020204030204" pitchFamily="34" charset="0"/>
                <a:ea typeface="Calibri" panose="020F0502020204030204" pitchFamily="34" charset="0"/>
                <a:cs typeface="Calibri" panose="020F0502020204030204" pitchFamily="34" charset="0"/>
              </a:rPr>
              <a:t> المنفصلين و </a:t>
            </a:r>
            <a:r>
              <a:rPr lang="ar-SA" sz="1100" dirty="0">
                <a:latin typeface="Calibri" panose="020F0502020204030204" pitchFamily="34" charset="0"/>
                <a:ea typeface="Calibri" panose="020F0502020204030204" pitchFamily="34" charset="0"/>
                <a:cs typeface="Calibri" panose="020F0502020204030204" pitchFamily="34" charset="0"/>
              </a:rPr>
              <a:t>غير المصحوبين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 والرعاية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المستقرة </a:t>
            </a:r>
            <a:r>
              <a:rPr lang="en-US" sz="1100" dirty="0" err="1">
                <a:effectLst/>
                <a:latin typeface="Calibri" panose="020F0502020204030204" pitchFamily="34" charset="0"/>
                <a:ea typeface="Calibri" panose="020F0502020204030204" pitchFamily="34" charset="0"/>
                <a:cs typeface="Calibri" panose="020F0502020204030204" pitchFamily="34" charset="0"/>
              </a:rPr>
              <a:t>طويلة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a:t>
            </a:r>
            <a:r>
              <a:rPr lang="ar-SA" sz="1100" dirty="0">
                <a:effectLst/>
                <a:latin typeface="Calibri" panose="020F0502020204030204" pitchFamily="34" charset="0"/>
                <a:ea typeface="Calibri" panose="020F0502020204030204" pitchFamily="34" charset="0"/>
                <a:cs typeface="Calibri" panose="020F0502020204030204" pitchFamily="34" charset="0"/>
              </a:rPr>
              <a:t>مد</a:t>
            </a:r>
            <a:r>
              <a:rPr lang="en-US" sz="1100" dirty="0">
                <a:effectLst/>
                <a:latin typeface="Calibri" panose="020F0502020204030204" pitchFamily="34" charset="0"/>
                <a:ea typeface="Calibri" panose="020F0502020204030204" pitchFamily="34" charset="0"/>
                <a:cs typeface="Calibri" panose="020F0502020204030204" pitchFamily="34" charset="0"/>
              </a:rPr>
              <a:t> للأطفال الذين لا </a:t>
            </a:r>
            <a:r>
              <a:rPr lang="en-US" sz="1100" dirty="0" err="1">
                <a:effectLst/>
                <a:latin typeface="Calibri" panose="020F0502020204030204" pitchFamily="34" charset="0"/>
                <a:ea typeface="Calibri" panose="020F0502020204030204" pitchFamily="34" charset="0"/>
                <a:cs typeface="Calibri" panose="020F0502020204030204" pitchFamily="34" charset="0"/>
              </a:rPr>
              <a:t>يستطيعون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لم</a:t>
            </a:r>
            <a:r>
              <a:rPr lang="en-US" sz="1100" dirty="0">
                <a:effectLst/>
                <a:latin typeface="Calibri" panose="020F0502020204030204" pitchFamily="34" charset="0"/>
                <a:ea typeface="Calibri" panose="020F0502020204030204" pitchFamily="34" charset="0"/>
                <a:cs typeface="Calibri" panose="020F0502020204030204" pitchFamily="34" charset="0"/>
              </a:rPr>
              <a:t> شملهم. يجب </a:t>
            </a:r>
            <a:r>
              <a:rPr lang="en-US" sz="1100" dirty="0" err="1">
                <a:effectLst/>
                <a:latin typeface="Calibri" panose="020F0502020204030204" pitchFamily="34" charset="0"/>
                <a:ea typeface="Calibri" panose="020F0502020204030204" pitchFamily="34" charset="0"/>
                <a:cs typeface="Calibri" panose="020F0502020204030204" pitchFamily="34" charset="0"/>
              </a:rPr>
              <a:t>تزويد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ar-SA" sz="1100" dirty="0">
                <a:effectLst/>
                <a:latin typeface="Calibri" panose="020F0502020204030204" pitchFamily="34" charset="0"/>
                <a:ea typeface="Calibri" panose="020F0502020204030204" pitchFamily="34" charset="0"/>
                <a:cs typeface="Calibri" panose="020F0502020204030204" pitchFamily="34" charset="0"/>
              </a:rPr>
              <a:t> المنفصلين 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المصحوبين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جميع أشكال الرعاية البديلة بالخدمات التي تهدف إلى لم شملهم مع والديهم أو مع مقدمي الرعاية الأساسيين القانونيين أو العرفيين بأسرع ما يمكن. عندما يكون لم الشمل غير ممكن أو مرغوب فيه أو يخدم مصالح الطفل الفضلى ، ينبغي مساعدة الطفل على البقاء على اتصال بأفراد الأسرة ، حيثما كان ذلك ممكنًا ومناسبًا ، وإيجاد رعاية أسرية بديلة دائمة </a:t>
            </a:r>
            <a:r>
              <a:rPr lang="en-US" sz="1100" dirty="0" err="1">
                <a:effectLst/>
                <a:latin typeface="Calibri" panose="020F0502020204030204" pitchFamily="34" charset="0"/>
                <a:ea typeface="Calibri" panose="020F0502020204030204" pitchFamily="34" charset="0"/>
                <a:cs typeface="Calibri" panose="020F0502020204030204" pitchFamily="34" charset="0"/>
              </a:rPr>
              <a:t>طويلة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a:t>
            </a:r>
            <a:r>
              <a:rPr lang="ar-SA" sz="1100" dirty="0">
                <a:effectLst/>
                <a:latin typeface="Calibri" panose="020F0502020204030204" pitchFamily="34" charset="0"/>
                <a:ea typeface="Calibri" panose="020F0502020204030204" pitchFamily="34" charset="0"/>
                <a:cs typeface="Calibri" panose="020F0502020204030204" pitchFamily="34" charset="0"/>
              </a:rPr>
              <a:t>مد</a:t>
            </a:r>
            <a:r>
              <a:rPr lang="en-US" sz="1100" dirty="0">
                <a:effectLst/>
                <a:latin typeface="Calibri" panose="020F0502020204030204" pitchFamily="34" charset="0"/>
                <a:ea typeface="Calibri" panose="020F0502020204030204" pitchFamily="34" charset="0"/>
                <a:cs typeface="Calibri" panose="020F0502020204030204" pitchFamily="34" charset="0"/>
              </a:rPr>
              <a:t> أو رعاية مجتمعية تلبي </a:t>
            </a:r>
            <a:r>
              <a:rPr lang="en-US" sz="1100" dirty="0" err="1">
                <a:effectLst/>
                <a:latin typeface="Calibri" panose="020F0502020204030204" pitchFamily="34" charset="0"/>
                <a:ea typeface="Calibri" panose="020F0502020204030204" pitchFamily="34" charset="0"/>
                <a:cs typeface="Calibri" panose="020F0502020204030204" pitchFamily="34" charset="0"/>
              </a:rPr>
              <a:t>الاحتياجات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لل</a:t>
            </a:r>
            <a:r>
              <a:rPr lang="en-US" sz="1100" dirty="0" err="1">
                <a:latin typeface="Calibri" panose="020F0502020204030204" pitchFamily="34" charset="0"/>
                <a:ea typeface="Calibri" panose="020F0502020204030204" pitchFamily="34" charset="0"/>
                <a:cs typeface="Calibri" panose="020F0502020204030204" pitchFamily="34" charset="0"/>
              </a:rPr>
              <a:t>طفل</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الفرد.</a:t>
            </a:r>
          </a:p>
          <a:p>
            <a:pPr marL="266700" indent="-266700" algn="r" rtl="1">
              <a:lnSpc>
                <a:spcPct val="107000"/>
              </a:lnSpc>
              <a:buAutoNum type="arabicPeriod" startAt="8"/>
            </a:pP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pPr>
            <a:r>
              <a:rPr lang="ar-SA" sz="1100" dirty="0">
                <a:effectLst/>
                <a:latin typeface="Calibri" panose="020F0502020204030204" pitchFamily="34" charset="0"/>
                <a:ea typeface="Calibri" panose="020F0502020204030204" pitchFamily="34" charset="0"/>
                <a:cs typeface="Calibri" panose="020F0502020204030204" pitchFamily="34" charset="0"/>
              </a:rPr>
              <a:t>٩. </a:t>
            </a:r>
            <a:r>
              <a:rPr lang="en-US" sz="1100" dirty="0" err="1">
                <a:effectLst/>
                <a:latin typeface="Calibri" panose="020F0502020204030204" pitchFamily="34" charset="0"/>
                <a:ea typeface="Calibri" panose="020F0502020204030204" pitchFamily="34" charset="0"/>
                <a:cs typeface="Calibri" panose="020F0502020204030204" pitchFamily="34" charset="0"/>
              </a:rPr>
              <a:t>تأكد</a:t>
            </a:r>
            <a:r>
              <a:rPr lang="en-US" sz="1100" dirty="0">
                <a:effectLst/>
                <a:latin typeface="Calibri" panose="020F0502020204030204" pitchFamily="34" charset="0"/>
                <a:ea typeface="Calibri" panose="020F0502020204030204" pitchFamily="34" charset="0"/>
                <a:cs typeface="Calibri" panose="020F0502020204030204" pitchFamily="34" charset="0"/>
              </a:rPr>
              <a:t> من أن الأطفال ومقدمي الرعاية لديهم موارد كافية </a:t>
            </a:r>
            <a:r>
              <a:rPr lang="en-US" sz="1100" dirty="0" err="1">
                <a:effectLst/>
                <a:latin typeface="Calibri" panose="020F0502020204030204" pitchFamily="34" charset="0"/>
                <a:ea typeface="Calibri" panose="020F0502020204030204" pitchFamily="34" charset="0"/>
                <a:cs typeface="Calibri" panose="020F0502020204030204" pitchFamily="34" charset="0"/>
              </a:rPr>
              <a:t>لبقائهم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و إعالتهم</a:t>
            </a:r>
            <a:r>
              <a:rPr lang="en-US" sz="1100" dirty="0">
                <a:effectLst/>
                <a:latin typeface="Calibri" panose="020F0502020204030204" pitchFamily="34" charset="0"/>
                <a:ea typeface="Calibri" panose="020F0502020204030204" pitchFamily="34" charset="0"/>
                <a:cs typeface="Calibri" panose="020F0502020204030204" pitchFamily="34" charset="0"/>
              </a:rPr>
              <a:t>. يجب أن يكون لدى العائلات ومقدمي الرعاية البديلة والأطفال الذين يعيشون </a:t>
            </a:r>
            <a:r>
              <a:rPr lang="en-US" sz="1100" dirty="0" err="1">
                <a:effectLst/>
                <a:latin typeface="Calibri" panose="020F0502020204030204" pitchFamily="34" charset="0"/>
                <a:ea typeface="Calibri" panose="020F0502020204030204" pitchFamily="34" charset="0"/>
                <a:cs typeface="Calibri" panose="020F0502020204030204" pitchFamily="34" charset="0"/>
              </a:rPr>
              <a:t>بشكل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مستقل</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الوصول</a:t>
            </a:r>
            <a:r>
              <a:rPr lang="en-US" sz="1100" b="1" dirty="0">
                <a:effectLst/>
                <a:latin typeface="Calibri" panose="020F0502020204030204" pitchFamily="34" charset="0"/>
                <a:ea typeface="Calibri" panose="020F0502020204030204" pitchFamily="34" charset="0"/>
                <a:cs typeface="Calibri" panose="020F0502020204030204" pitchFamily="34" charset="0"/>
              </a:rPr>
              <a:t> إلى الخدمات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الأساسية</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والدعم</a:t>
            </a:r>
            <a:r>
              <a:rPr lang="ar-SA"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لتمكينهم</a:t>
            </a:r>
            <a:r>
              <a:rPr lang="en-US" sz="1100" dirty="0">
                <a:effectLst/>
                <a:latin typeface="Calibri" panose="020F0502020204030204" pitchFamily="34" charset="0"/>
                <a:ea typeface="Calibri" panose="020F0502020204030204" pitchFamily="34" charset="0"/>
                <a:cs typeface="Calibri" panose="020F0502020204030204" pitchFamily="34" charset="0"/>
              </a:rPr>
              <a:t> من رعاية أنفسهم </a:t>
            </a:r>
            <a:r>
              <a:rPr lang="en-US" sz="1100" dirty="0" err="1">
                <a:effectLst/>
                <a:latin typeface="Calibri" panose="020F0502020204030204" pitchFamily="34" charset="0"/>
                <a:ea typeface="Calibri" panose="020F0502020204030204" pitchFamily="34" charset="0"/>
                <a:cs typeface="Calibri" panose="020F0502020204030204" pitchFamily="34" charset="0"/>
              </a:rPr>
              <a:t>وأطفالهم</a:t>
            </a:r>
            <a:r>
              <a:rPr lang="en-US" sz="1100" dirty="0">
                <a:effectLst/>
                <a:latin typeface="Calibri" panose="020F0502020204030204" pitchFamily="34" charset="0"/>
                <a:ea typeface="Calibri" panose="020F0502020204030204" pitchFamily="34" charset="0"/>
                <a:cs typeface="Calibri" panose="020F0502020204030204" pitchFamily="34" charset="0"/>
              </a:rPr>
              <a:t>.</a:t>
            </a:r>
            <a:endParaRPr lang="ar-SA" sz="1100" dirty="0">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pPr>
            <a:endParaRPr lang="ar-SA" sz="11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pPr>
            <a:r>
              <a:rPr lang="ar-SA" sz="1100" dirty="0">
                <a:effectLst/>
                <a:latin typeface="Calibri" panose="020F0502020204030204" pitchFamily="34" charset="0"/>
                <a:ea typeface="Calibri" panose="020F0502020204030204" pitchFamily="34" charset="0"/>
                <a:cs typeface="Calibri" panose="020F0502020204030204" pitchFamily="34" charset="0"/>
              </a:rPr>
              <a:t>١٠. ينبغي أن تستند الاستجابات الطارئة لحماية الطفل إلى </a:t>
            </a:r>
            <a:r>
              <a:rPr lang="ar-SA" sz="1100" b="1" dirty="0">
                <a:effectLst/>
                <a:latin typeface="Calibri" panose="020F0502020204030204" pitchFamily="34" charset="0"/>
                <a:ea typeface="Calibri" panose="020F0502020204030204" pitchFamily="34" charset="0"/>
                <a:cs typeface="Calibri" panose="020F0502020204030204" pitchFamily="34" charset="0"/>
              </a:rPr>
              <a:t>هياكل الرعاية البديلة القائمة</a:t>
            </a:r>
            <a:r>
              <a:rPr lang="ar-SA" sz="1100" dirty="0">
                <a:effectLst/>
                <a:latin typeface="Calibri" panose="020F0502020204030204" pitchFamily="34" charset="0"/>
                <a:ea typeface="Calibri" panose="020F0502020204030204" pitchFamily="34" charset="0"/>
                <a:cs typeface="Calibri" panose="020F0502020204030204" pitchFamily="34" charset="0"/>
              </a:rPr>
              <a:t> والقدرات القائمة عند الاقتضاء. وينبغي إجراء تحليل للحالة لتحديد مدى ملاءمة الرعاية البديلة الحالية واحتياجات الدعم لها ونوع أماكن الرعاية التي ينبغي استخدامها أو تطويرها.</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266700" indent="-266700" algn="r" rtl="1">
              <a:lnSpc>
                <a:spcPct val="107000"/>
              </a:lnSpc>
              <a:buAutoNum type="arabicPeriod" startAt="10"/>
            </a:pP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66700" algn="r" rtl="1">
              <a:lnSpc>
                <a:spcPct val="107000"/>
              </a:lnSpc>
            </a:pPr>
            <a:r>
              <a:rPr lang="ar-SA" sz="1100" dirty="0">
                <a:latin typeface="Calibri" panose="020F0502020204030204" pitchFamily="34" charset="0"/>
                <a:ea typeface="Calibri" panose="020F0502020204030204" pitchFamily="34" charset="0"/>
                <a:cs typeface="Calibri" panose="020F0502020204030204" pitchFamily="34" charset="0"/>
              </a:rPr>
              <a:t>١١. ال</a:t>
            </a:r>
            <a:r>
              <a:rPr lang="en-US" sz="1100" dirty="0" err="1">
                <a:effectLst/>
                <a:latin typeface="Calibri" panose="020F0502020204030204" pitchFamily="34" charset="0"/>
                <a:ea typeface="Calibri" panose="020F0502020204030204" pitchFamily="34" charset="0"/>
                <a:cs typeface="Calibri" panose="020F0502020204030204" pitchFamily="34" charset="0"/>
              </a:rPr>
              <a:t>تأكد</a:t>
            </a:r>
            <a:r>
              <a:rPr lang="en-US" sz="1100" dirty="0">
                <a:effectLst/>
                <a:latin typeface="Calibri" panose="020F0502020204030204" pitchFamily="34" charset="0"/>
                <a:ea typeface="Calibri" panose="020F0502020204030204" pitchFamily="34" charset="0"/>
                <a:cs typeface="Calibri" panose="020F0502020204030204" pitchFamily="34" charset="0"/>
              </a:rPr>
              <a:t>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تقديم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الخدمات</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بدون</a:t>
            </a:r>
            <a:r>
              <a:rPr lang="en-US" sz="1100" b="1" dirty="0">
                <a:effectLst/>
                <a:latin typeface="Calibri" panose="020F0502020204030204" pitchFamily="34" charset="0"/>
                <a:ea typeface="Calibri" panose="020F0502020204030204" pitchFamily="34" charset="0"/>
                <a:cs typeface="Calibri" panose="020F0502020204030204" pitchFamily="34" charset="0"/>
              </a:rPr>
              <a:t> تمييز</a:t>
            </a:r>
            <a:r>
              <a:rPr lang="en-US" sz="1100" dirty="0">
                <a:effectLst/>
                <a:latin typeface="Calibri" panose="020F0502020204030204" pitchFamily="34" charset="0"/>
                <a:ea typeface="Calibri" panose="020F0502020204030204" pitchFamily="34" charset="0"/>
                <a:cs typeface="Calibri" panose="020F0502020204030204" pitchFamily="34" charset="0"/>
              </a:rPr>
              <a:t>ومع الاهتمام بالاحتياجات الخاصة للطفل. في حين أن كل بلد وحالة طوارئ مختلفة ، قد تتطلب مجموعات معينة اهتمامًا فرديًا مثل: الرضع (والأطفال دون سن الثالثة) ، والأطفال غير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المصحوبين</a:t>
            </a:r>
            <a:r>
              <a:rPr lang="en-US" sz="1100" dirty="0">
                <a:effectLst/>
                <a:latin typeface="Calibri" panose="020F0502020204030204" pitchFamily="34" charset="0"/>
                <a:ea typeface="Calibri" panose="020F0502020204030204" pitchFamily="34" charset="0"/>
                <a:cs typeface="Calibri" panose="020F0502020204030204" pitchFamily="34" charset="0"/>
              </a:rPr>
              <a:t> ، والمراهقين ،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والأطفال</a:t>
            </a:r>
            <a:r>
              <a:rPr lang="ar-SA" sz="1100" dirty="0">
                <a:effectLst/>
                <a:latin typeface="Calibri" panose="020F0502020204030204" pitchFamily="34" charset="0"/>
                <a:ea typeface="Calibri" panose="020F0502020204030204" pitchFamily="34" charset="0"/>
                <a:cs typeface="Calibri" panose="020F0502020204030204" pitchFamily="34" charset="0"/>
              </a:rPr>
              <a:t> 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ذوي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a:t>
            </a:r>
            <a:r>
              <a:rPr lang="ar-SA" sz="1100" dirty="0">
                <a:effectLst/>
                <a:latin typeface="Calibri" panose="020F0502020204030204" pitchFamily="34" charset="0"/>
                <a:ea typeface="Calibri" panose="020F0502020204030204" pitchFamily="34" charset="0"/>
                <a:cs typeface="Calibri" panose="020F0502020204030204" pitchFamily="34" charset="0"/>
              </a:rPr>
              <a:t>لاحتياجات الخاصة</a:t>
            </a:r>
            <a:r>
              <a:rPr lang="en-US" sz="1100" dirty="0">
                <a:effectLst/>
                <a:latin typeface="Calibri" panose="020F0502020204030204" pitchFamily="34" charset="0"/>
                <a:ea typeface="Calibri" panose="020F0502020204030204" pitchFamily="34" charset="0"/>
                <a:cs typeface="Calibri" panose="020F0502020204030204" pitchFamily="34" charset="0"/>
              </a:rPr>
              <a:t> ، والأمهات الشابات. سيسمح لك التحليل السياقي في بداية برنامجك بتوفير المستوى المناسب من الدعم.</a:t>
            </a:r>
          </a:p>
        </p:txBody>
      </p:sp>
      <p:sp>
        <p:nvSpPr>
          <p:cNvPr id="3" name="Hexagon 2">
            <a:extLst>
              <a:ext uri="{FF2B5EF4-FFF2-40B4-BE49-F238E27FC236}">
                <a16:creationId xmlns:a16="http://schemas.microsoft.com/office/drawing/2014/main" id="{FD2C2460-75AF-CE49-E979-03E2248A09D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8F32734C-9F6D-4058-900F-7791EC3DC754}"/>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DE677470-48B8-0ECA-C43C-A92C9C9B0043}"/>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D3379D70-5A43-3F7D-57F5-0C013C4111C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ACBA80F8-5F91-9579-0D13-6B96B31EDA6E}"/>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7702381-22A3-4838-C9DF-A60D06522E5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17B0FFAD-1B4F-19A4-596B-6754B6D7119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7B20B5EE-8F6F-6B7D-20F5-E10802CDBE34}"/>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D47B7E0-5A9B-5145-197E-1D8F591A9B53}"/>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4939B363-A4EC-7DFC-CE46-C02F26D197E4}"/>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7EE0EF2-5A0C-0AB0-9C4A-0CCD3C60ED3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86AD5935-2A87-00CF-96DD-CA314F63AC0A}"/>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D8768060-BD4B-886F-DF95-96DE51386C7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F08590F0-C79B-FD90-8714-DBCA0336A6FF}"/>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6A74F96B-FD21-9E8C-CA5C-5AEBD289A1C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4C180066-35B8-542E-8DB1-9C2081ADE7A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78C37C0-4F57-9DA5-FAD8-03C7DBCE46A9}"/>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C2550544-73F8-0A98-C898-5FC436277867}"/>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3375961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69332"/>
          </a:xfrm>
          <a:prstGeom prst="rect">
            <a:avLst/>
          </a:prstGeom>
          <a:noFill/>
        </p:spPr>
        <p:txBody>
          <a:bodyPr wrap="square" rtlCol="0">
            <a:spAutoFit/>
          </a:bodyPr>
          <a:lstStyle/>
          <a:p>
            <a:pPr algn="r" rtl="1"/>
            <a:r>
              <a:rPr lang="en-CA" b="1" spc="300" dirty="0">
                <a:solidFill>
                  <a:schemeClr val="tx1"/>
                </a:solidFill>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322576"/>
            <a:ext cx="4637303" cy="1541407"/>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تعتبر جودة الرعاية البديلة ذات أهمية أساسية لحماية الطفل ورفاهه.</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هناك مخاطر على الأطفال في جميع أشكال الرعاية البديلة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التنظيم</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مراقبة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المنتظم</a:t>
            </a:r>
            <a:r>
              <a:rPr lang="ar-SA"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ة</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أساسيان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الهدف النهائي هو لم شمل الأسرة حيث يكون ذلك في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مصلحة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الطفل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الفضلى</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يمكن تقديم الرعاية البديلة في مجموعة من البيئات ويمكن أن تكون "رسمية" أو "غير رسمية" -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ينبغي «إضفاء الطابع الرسمي» على ترتيبات الرعاية غير الرسمية</a:t>
            </a: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4966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4210271"/>
            <a:ext cx="5254042" cy="472036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687003"/>
            <a:ext cx="4637302" cy="307777"/>
          </a:xfrm>
          <a:prstGeom prst="rect">
            <a:avLst/>
          </a:prstGeom>
          <a:noFill/>
        </p:spPr>
        <p:txBody>
          <a:bodyPr wrap="square" rtlCol="0">
            <a:spAutoFit/>
          </a:bodyPr>
          <a:lstStyle/>
          <a:p>
            <a:pPr algn="r" rtl="1"/>
            <a:r>
              <a:rPr lang="en-CA" sz="1400" b="1" spc="300" dirty="0" err="1">
                <a:solidFill>
                  <a:schemeClr val="tx1"/>
                </a:solidFill>
                <a:latin typeface="Calibri" panose="020F0502020204030204" pitchFamily="34" charset="0"/>
                <a:cs typeface="Calibri" panose="020F0502020204030204" pitchFamily="34" charset="0"/>
              </a:rPr>
              <a:t>ملاحظات</a:t>
            </a:r>
            <a:r>
              <a:rPr lang="en-CA" sz="1400" b="1" spc="300" dirty="0">
                <a:solidFill>
                  <a:schemeClr val="tx1"/>
                </a:solidFill>
                <a:latin typeface="Calibri" panose="020F0502020204030204" pitchFamily="34" charset="0"/>
                <a:cs typeface="Calibri" panose="020F0502020204030204" pitchFamily="34" charset="0"/>
              </a:rPr>
              <a:t> </a:t>
            </a:r>
            <a:r>
              <a:rPr lang="ar-SA" sz="1400" b="1" spc="300" dirty="0">
                <a:solidFill>
                  <a:schemeClr val="tx1"/>
                </a:solidFill>
                <a:latin typeface="Calibri" panose="020F0502020204030204" pitchFamily="34" charset="0"/>
                <a:cs typeface="Calibri" panose="020F0502020204030204" pitchFamily="34" charset="0"/>
              </a:rPr>
              <a:t>الجلسة</a:t>
            </a:r>
            <a:endParaRPr lang="en-CA" sz="14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4B028DD8-E5E1-BE81-44BC-1DA8B249B603}"/>
              </a:ext>
            </a:extLst>
          </p:cNvPr>
          <p:cNvSpPr/>
          <p:nvPr/>
        </p:nvSpPr>
        <p:spPr>
          <a:xfrm>
            <a:off x="1072579" y="2424621"/>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56;p19">
            <a:extLst>
              <a:ext uri="{FF2B5EF4-FFF2-40B4-BE49-F238E27FC236}">
                <a16:creationId xmlns:a16="http://schemas.microsoft.com/office/drawing/2014/main" id="{ECCEC75C-992F-9075-FBC2-3109201FE6F2}"/>
              </a:ext>
            </a:extLst>
          </p:cNvPr>
          <p:cNvSpPr/>
          <p:nvPr/>
        </p:nvSpPr>
        <p:spPr>
          <a:xfrm>
            <a:off x="1072579" y="2996251"/>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Hexagon 4">
            <a:extLst>
              <a:ext uri="{FF2B5EF4-FFF2-40B4-BE49-F238E27FC236}">
                <a16:creationId xmlns:a16="http://schemas.microsoft.com/office/drawing/2014/main" id="{5F567A88-5149-1EFD-A9D0-150A551B291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E420470-2EEE-D2FF-175F-7AE3B4B00793}"/>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0B2C2450-7904-5AE8-7F00-74FA11016B1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34429677-1AA7-4C85-3E50-2FCE2F19499C}"/>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DF528A5-BA55-0412-2457-FFF8ACAC05B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53867838-A1D5-57E9-8C7A-14F441CB9053}"/>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DB2C91CE-3394-F13B-C8C3-C7AA1FB8F506}"/>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B824ABD-12FD-1C03-9CE1-E2E613A47446}"/>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458DD82-9C76-A437-A927-D25BA087D519}"/>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FDC9C5E-C0E5-2D19-FF1B-650093853086}"/>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FA23A308-7890-00AF-0ABD-A0C0D9E15968}"/>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4A8D19E-BC61-DB1B-FDAC-DF172368D38E}"/>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4080218F-92B8-3190-8E11-60B752D94AF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7AC5F6FC-22E5-250D-12F1-F04091312F8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80128B03-803B-21CE-81CE-C0E7BC54D199}"/>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75A51489-80EB-91E9-49B9-E12149872EB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B9D18C1F-0392-72FC-29B4-67A6BE3D536F}"/>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D4DDD925-F64C-691D-E853-68F681040960}"/>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992071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86476"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a:ea typeface="Calibri"/>
                <a:cs typeface="Calibri"/>
                <a:sym typeface="Calibri"/>
              </a:rPr>
              <a:t>الجلسة</a:t>
            </a:r>
            <a:r>
              <a:rPr lang="en-US" sz="1600" b="1" spc="300" dirty="0">
                <a:solidFill>
                  <a:schemeClr val="bg1"/>
                </a:solidFill>
                <a:highlight>
                  <a:srgbClr val="8D607A"/>
                </a:highlight>
                <a:latin typeface="Calibri"/>
                <a:ea typeface="Calibri"/>
                <a:cs typeface="Calibri"/>
                <a:sym typeface="Calibri"/>
              </a:rPr>
              <a:t> </a:t>
            </a:r>
            <a:r>
              <a:rPr lang="ar-SA" sz="1600" b="1" spc="300" dirty="0">
                <a:solidFill>
                  <a:schemeClr val="bg1"/>
                </a:solidFill>
                <a:highlight>
                  <a:srgbClr val="8D607A"/>
                </a:highlight>
                <a:latin typeface="Calibri"/>
                <a:ea typeface="Calibri"/>
                <a:cs typeface="Calibri"/>
                <a:sym typeface="Calibri"/>
              </a:rPr>
              <a:t>٢.٤</a:t>
            </a:r>
            <a:r>
              <a:rPr lang="en-US" sz="1600" b="1" spc="300" dirty="0">
                <a:solidFill>
                  <a:schemeClr val="bg1"/>
                </a:solidFill>
                <a:highlight>
                  <a:srgbClr val="8D607A"/>
                </a:highlight>
                <a:latin typeface="Calibri"/>
                <a:ea typeface="Calibri"/>
                <a:cs typeface="Calibri"/>
                <a:sym typeface="Calibri"/>
              </a:rPr>
              <a:t>: أشكال مختلفة من الرعاية البديلة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07777"/>
          </a:xfrm>
          <a:prstGeom prst="rect">
            <a:avLst/>
          </a:prstGeom>
          <a:noFill/>
        </p:spPr>
        <p:txBody>
          <a:bodyPr wrap="square" rtlCol="0">
            <a:spAutoFit/>
          </a:bodyPr>
          <a:lstStyle/>
          <a:p>
            <a:pPr algn="r" rtl="1"/>
            <a:r>
              <a:rPr lang="en-CA" sz="1400" b="1" spc="300" dirty="0">
                <a:solidFill>
                  <a:schemeClr val="tx1"/>
                </a:solidFill>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178391"/>
            <a:ext cx="4529568" cy="261610"/>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الم</a:t>
            </a:r>
            <a:r>
              <a:rPr lang="en-US" sz="1100" dirty="0" err="1">
                <a:solidFill>
                  <a:schemeClr val="tx1"/>
                </a:solidFill>
                <a:latin typeface="Calibri" panose="020F0502020204030204" pitchFamily="34" charset="0"/>
                <a:ea typeface="Arial"/>
                <a:cs typeface="Calibri" panose="020F0502020204030204" pitchFamily="34" charset="0"/>
                <a:sym typeface="Arial"/>
              </a:rPr>
              <a:t>قارن</a:t>
            </a:r>
            <a:r>
              <a:rPr lang="ar-SA" sz="1100" dirty="0" err="1">
                <a:solidFill>
                  <a:schemeClr val="tx1"/>
                </a:solidFill>
                <a:latin typeface="Calibri" panose="020F0502020204030204" pitchFamily="34" charset="0"/>
                <a:ea typeface="Arial"/>
                <a:cs typeface="Calibri" panose="020F0502020204030204" pitchFamily="34" charset="0"/>
                <a:sym typeface="Arial"/>
              </a:rPr>
              <a:t>ة</a:t>
            </a:r>
            <a:r>
              <a:rPr lang="en-US" sz="1100" dirty="0">
                <a:solidFill>
                  <a:schemeClr val="tx1"/>
                </a:solidFill>
                <a:latin typeface="Calibri" panose="020F0502020204030204" pitchFamily="34" charset="0"/>
                <a:ea typeface="Arial"/>
                <a:cs typeface="Calibri" panose="020F0502020204030204" pitchFamily="34" charset="0"/>
                <a:sym typeface="Arial"/>
              </a:rPr>
              <a:t> بين الأشكال المختلفة للرعاية البديلة وما يرتبط بها من عوامل الخطر والحماية.</a:t>
            </a:r>
          </a:p>
        </p:txBody>
      </p:sp>
      <p:grpSp>
        <p:nvGrpSpPr>
          <p:cNvPr id="7" name="Google Shape;194;p14">
            <a:extLst>
              <a:ext uri="{FF2B5EF4-FFF2-40B4-BE49-F238E27FC236}">
                <a16:creationId xmlns:a16="http://schemas.microsoft.com/office/drawing/2014/main" id="{FB37002A-9C5A-EEC0-F9E9-DE592C86616C}"/>
              </a:ext>
            </a:extLst>
          </p:cNvPr>
          <p:cNvGrpSpPr/>
          <p:nvPr/>
        </p:nvGrpSpPr>
        <p:grpSpPr>
          <a:xfrm>
            <a:off x="1153785" y="2207558"/>
            <a:ext cx="332115" cy="351369"/>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CA8C6363-5BC8-9FA4-1C12-5786EEFED978}"/>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8981FA93-2038-B198-1332-DEFE61B04972}"/>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0" name="TextBox 9">
            <a:extLst>
              <a:ext uri="{FF2B5EF4-FFF2-40B4-BE49-F238E27FC236}">
                <a16:creationId xmlns:a16="http://schemas.microsoft.com/office/drawing/2014/main" id="{4F342A88-E368-25A5-4902-46517416C21C}"/>
              </a:ext>
            </a:extLst>
          </p:cNvPr>
          <p:cNvSpPr txBox="1"/>
          <p:nvPr/>
        </p:nvSpPr>
        <p:spPr>
          <a:xfrm>
            <a:off x="996287" y="2914348"/>
            <a:ext cx="4913992" cy="338554"/>
          </a:xfrm>
          <a:prstGeom prst="rect">
            <a:avLst/>
          </a:prstGeom>
          <a:noFill/>
        </p:spPr>
        <p:txBody>
          <a:bodyPr wrap="square" rtlCol="0">
            <a:spAutoFit/>
          </a:bodyPr>
          <a:lstStyle/>
          <a:p>
            <a:pPr algn="r" rtl="1"/>
            <a:r>
              <a:rPr lang="en-US" sz="1600" b="1" spc="300" dirty="0">
                <a:solidFill>
                  <a:schemeClr val="tx1"/>
                </a:solidFill>
              </a:rPr>
              <a:t>أشكال مختلفة من الرعاية البديلة</a:t>
            </a:r>
          </a:p>
        </p:txBody>
      </p:sp>
      <p:graphicFrame>
        <p:nvGraphicFramePr>
          <p:cNvPr id="11" name="Table 10">
            <a:extLst>
              <a:ext uri="{FF2B5EF4-FFF2-40B4-BE49-F238E27FC236}">
                <a16:creationId xmlns:a16="http://schemas.microsoft.com/office/drawing/2014/main" id="{89355BAA-665B-3F2D-E339-3387EF053F92}"/>
              </a:ext>
            </a:extLst>
          </p:cNvPr>
          <p:cNvGraphicFramePr>
            <a:graphicFrameLocks noGrp="1"/>
          </p:cNvGraphicFramePr>
          <p:nvPr>
            <p:extLst>
              <p:ext uri="{D42A27DB-BD31-4B8C-83A1-F6EECF244321}">
                <p14:modId xmlns:p14="http://schemas.microsoft.com/office/powerpoint/2010/main" val="562652302"/>
              </p:ext>
            </p:extLst>
          </p:nvPr>
        </p:nvGraphicFramePr>
        <p:xfrm>
          <a:off x="996287" y="4021441"/>
          <a:ext cx="5286477" cy="4893957"/>
        </p:xfrm>
        <a:graphic>
          <a:graphicData uri="http://schemas.openxmlformats.org/drawingml/2006/table">
            <a:tbl>
              <a:tblPr firstRow="1" firstCol="1" bandRow="1">
                <a:tableStyleId>{85BE263C-DBD7-4A20-BB59-AAB30ACAA65A}</a:tableStyleId>
              </a:tblPr>
              <a:tblGrid>
                <a:gridCol w="1120279">
                  <a:extLst>
                    <a:ext uri="{9D8B030D-6E8A-4147-A177-3AD203B41FA5}">
                      <a16:colId xmlns:a16="http://schemas.microsoft.com/office/drawing/2014/main" val="2004219662"/>
                    </a:ext>
                  </a:extLst>
                </a:gridCol>
                <a:gridCol w="1379769">
                  <a:extLst>
                    <a:ext uri="{9D8B030D-6E8A-4147-A177-3AD203B41FA5}">
                      <a16:colId xmlns:a16="http://schemas.microsoft.com/office/drawing/2014/main" val="158958094"/>
                    </a:ext>
                  </a:extLst>
                </a:gridCol>
                <a:gridCol w="1379769">
                  <a:extLst>
                    <a:ext uri="{9D8B030D-6E8A-4147-A177-3AD203B41FA5}">
                      <a16:colId xmlns:a16="http://schemas.microsoft.com/office/drawing/2014/main" val="2903368893"/>
                    </a:ext>
                  </a:extLst>
                </a:gridCol>
                <a:gridCol w="1406660">
                  <a:extLst>
                    <a:ext uri="{9D8B030D-6E8A-4147-A177-3AD203B41FA5}">
                      <a16:colId xmlns:a16="http://schemas.microsoft.com/office/drawing/2014/main" val="2857683659"/>
                    </a:ext>
                  </a:extLst>
                </a:gridCol>
              </a:tblGrid>
              <a:tr h="638149">
                <a:tc>
                  <a:txBody>
                    <a:bodyPr/>
                    <a:lstStyle/>
                    <a:p>
                      <a:pPr algn="ctr" rtl="1">
                        <a:lnSpc>
                          <a:spcPct val="107000"/>
                        </a:lnSpc>
                        <a:spcAft>
                          <a:spcPts val="800"/>
                        </a:spcAft>
                      </a:pPr>
                      <a:r>
                        <a:rPr lang="ar-SA" sz="1100" dirty="0">
                          <a:solidFill>
                            <a:schemeClr val="bg1"/>
                          </a:solidFill>
                          <a:effectLst/>
                          <a:latin typeface="Calibri" panose="020F0502020204030204" pitchFamily="34" charset="0"/>
                          <a:cs typeface="Calibri" panose="020F0502020204030204" pitchFamily="34" charset="0"/>
                        </a:rPr>
                        <a:t>عوامل الخطر</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tc>
                  <a:txBody>
                    <a:bodyPr/>
                    <a:lstStyle/>
                    <a:p>
                      <a:pPr algn="ctr" rtl="1">
                        <a:lnSpc>
                          <a:spcPct val="107000"/>
                        </a:lnSpc>
                        <a:spcAft>
                          <a:spcPts val="800"/>
                        </a:spcAft>
                      </a:pPr>
                      <a:r>
                        <a:rPr lang="ar-SA"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عوامل الحماية</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tc>
                  <a:txBody>
                    <a:bodyPr/>
                    <a:lstStyle/>
                    <a:p>
                      <a:pPr algn="ctr" rtl="1">
                        <a:lnSpc>
                          <a:spcPct val="107000"/>
                        </a:lnSpc>
                        <a:spcAft>
                          <a:spcPts val="800"/>
                        </a:spcAft>
                      </a:pPr>
                      <a:r>
                        <a:rPr lang="en-GB" sz="1100" dirty="0" err="1">
                          <a:solidFill>
                            <a:schemeClr val="bg1"/>
                          </a:solidFill>
                          <a:effectLst/>
                          <a:latin typeface="+mn-lt"/>
                          <a:ea typeface="Calibri" panose="020F0502020204030204" pitchFamily="34" charset="0"/>
                          <a:cs typeface="Times New Roman" panose="02020603050405020304" pitchFamily="18" charset="0"/>
                        </a:rPr>
                        <a:t>الخصائص</a:t>
                      </a:r>
                      <a:r>
                        <a:rPr lang="en-GB" sz="1100" dirty="0">
                          <a:solidFill>
                            <a:schemeClr val="bg1"/>
                          </a:solidFill>
                          <a:effectLst/>
                          <a:latin typeface="+mn-lt"/>
                          <a:ea typeface="Calibri" panose="020F0502020204030204" pitchFamily="34" charset="0"/>
                          <a:cs typeface="Times New Roman" panose="02020603050405020304" pitchFamily="18" charset="0"/>
                        </a:rPr>
                        <a:t> </a:t>
                      </a:r>
                      <a:r>
                        <a:rPr lang="en-GB" sz="1100" dirty="0" err="1">
                          <a:solidFill>
                            <a:schemeClr val="bg1"/>
                          </a:solidFill>
                          <a:effectLst/>
                          <a:latin typeface="+mn-lt"/>
                          <a:ea typeface="Calibri" panose="020F0502020204030204" pitchFamily="34" charset="0"/>
                          <a:cs typeface="Times New Roman" panose="02020603050405020304" pitchFamily="18" charset="0"/>
                        </a:rPr>
                        <a:t>الرئيسية</a:t>
                      </a:r>
                      <a:endParaRPr lang="en-US" sz="1100" dirty="0">
                        <a:solidFill>
                          <a:schemeClr val="bg1"/>
                        </a:solidFill>
                        <a:effectLst/>
                        <a:latin typeface="+mn-lt"/>
                        <a:ea typeface="Calibri" panose="020F0502020204030204" pitchFamily="34" charset="0"/>
                        <a:cs typeface="Times New Roman" panose="02020603050405020304" pitchFamily="18"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tc>
                  <a:txBody>
                    <a:bodyPr/>
                    <a:lstStyle/>
                    <a:p>
                      <a:pPr algn="ctr" rtl="1">
                        <a:lnSpc>
                          <a:spcPct val="107000"/>
                        </a:lnSpc>
                        <a:spcAft>
                          <a:spcPts val="800"/>
                        </a:spcAft>
                      </a:pPr>
                      <a:r>
                        <a:rPr lang="en-GB" sz="1100" dirty="0" err="1">
                          <a:solidFill>
                            <a:schemeClr val="bg1"/>
                          </a:solidFill>
                          <a:effectLst/>
                          <a:latin typeface="Calibri" panose="020F0502020204030204" pitchFamily="34" charset="0"/>
                          <a:cs typeface="Calibri" panose="020F0502020204030204" pitchFamily="34" charset="0"/>
                        </a:rPr>
                        <a:t>نوع</a:t>
                      </a:r>
                      <a:r>
                        <a:rPr lang="en-GB" sz="1100" dirty="0">
                          <a:solidFill>
                            <a:schemeClr val="bg1"/>
                          </a:solidFill>
                          <a:effectLst/>
                          <a:latin typeface="Calibri" panose="020F0502020204030204" pitchFamily="34" charset="0"/>
                          <a:cs typeface="Calibri" panose="020F0502020204030204" pitchFamily="34" charset="0"/>
                        </a:rPr>
                        <a:t> </a:t>
                      </a:r>
                      <a:r>
                        <a:rPr lang="en-GB" sz="1100" dirty="0" err="1">
                          <a:solidFill>
                            <a:schemeClr val="bg1"/>
                          </a:solidFill>
                          <a:effectLst/>
                          <a:latin typeface="Calibri" panose="020F0502020204030204" pitchFamily="34" charset="0"/>
                          <a:cs typeface="Calibri" panose="020F0502020204030204" pitchFamily="34" charset="0"/>
                        </a:rPr>
                        <a:t>الرعاية</a:t>
                      </a:r>
                      <a:r>
                        <a:rPr lang="en-GB" sz="1100" dirty="0">
                          <a:solidFill>
                            <a:schemeClr val="bg1"/>
                          </a:solidFill>
                          <a:effectLst/>
                          <a:latin typeface="Calibri" panose="020F0502020204030204" pitchFamily="34" charset="0"/>
                          <a:cs typeface="Calibri" panose="020F0502020204030204" pitchFamily="34" charset="0"/>
                        </a:rPr>
                        <a:t> </a:t>
                      </a:r>
                      <a:r>
                        <a:rPr lang="en-GB" sz="1100" dirty="0" err="1">
                          <a:solidFill>
                            <a:schemeClr val="bg1"/>
                          </a:solidFill>
                          <a:effectLst/>
                          <a:latin typeface="Calibri" panose="020F0502020204030204" pitchFamily="34" charset="0"/>
                          <a:cs typeface="Calibri" panose="020F0502020204030204" pitchFamily="34" charset="0"/>
                        </a:rPr>
                        <a:t>البديلة</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extLst>
                  <a:ext uri="{0D108BD9-81ED-4DB2-BD59-A6C34878D82A}">
                    <a16:rowId xmlns:a16="http://schemas.microsoft.com/office/drawing/2014/main" val="759593119"/>
                  </a:ext>
                </a:extLst>
              </a:tr>
              <a:tr h="2127904">
                <a:tc>
                  <a:txBody>
                    <a:bodyPr/>
                    <a:lstStyle/>
                    <a:p>
                      <a:pPr algn="ctr" rtl="1">
                        <a:lnSpc>
                          <a:spcPct val="107000"/>
                        </a:lnSpc>
                        <a:spcAft>
                          <a:spcPts val="800"/>
                        </a:spcAft>
                      </a:pPr>
                      <a:endParaRPr lang="en-US" sz="1100" dirty="0">
                        <a:solidFill>
                          <a:schemeClr val="tx1"/>
                        </a:solidFill>
                        <a:effectLst/>
                        <a:latin typeface="+mn-lt"/>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20000"/>
                        <a:lumOff val="80000"/>
                      </a:schemeClr>
                    </a:solidFill>
                  </a:tcPr>
                </a:tc>
                <a:tc>
                  <a:txBody>
                    <a:bodyPr/>
                    <a:lstStyle/>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r>
                        <a:rPr lang="en-GB" sz="1100" dirty="0">
                          <a:effectLst/>
                          <a:latin typeface="+mn-lt"/>
                        </a:rPr>
                        <a:t> </a:t>
                      </a: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GB" sz="1100" dirty="0">
                          <a:effectLst/>
                          <a:latin typeface="+mn-lt"/>
                        </a:rPr>
                        <a:t> </a:t>
                      </a:r>
                      <a:endParaRPr lang="ar-SA" sz="1100" dirty="0">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b="1" i="0" dirty="0">
                        <a:effectLst/>
                        <a:latin typeface="+mn-lt"/>
                        <a:cs typeface="Calibri" panose="020F0502020204030204" pitchFamily="34" charset="0"/>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b="1" i="0" dirty="0">
                        <a:effectLst/>
                        <a:latin typeface="+mn-lt"/>
                        <a:cs typeface="Calibri" panose="020F0502020204030204" pitchFamily="34" charset="0"/>
                      </a:endParaRPr>
                    </a:p>
                    <a:p>
                      <a:pPr marL="0" marR="0" lvl="0" indent="0" algn="r" defTabSz="685800" rtl="1" eaLnBrk="1" fontAlgn="auto" latinLnBrk="0" hangingPunct="1">
                        <a:lnSpc>
                          <a:spcPct val="107000"/>
                        </a:lnSpc>
                        <a:spcBef>
                          <a:spcPts val="0"/>
                        </a:spcBef>
                        <a:spcAft>
                          <a:spcPts val="800"/>
                        </a:spcAft>
                        <a:buClrTx/>
                        <a:buSzTx/>
                        <a:buFontTx/>
                        <a:buNone/>
                        <a:tabLst/>
                        <a:defRPr/>
                      </a:pPr>
                      <a:r>
                        <a:rPr lang="ar-SA" sz="1100" b="1" i="0" dirty="0">
                          <a:latin typeface="Calibri" panose="020F0502020204030204" pitchFamily="34" charset="0"/>
                          <a:cs typeface="Calibri" panose="020F0502020204030204" pitchFamily="34" charset="0"/>
                        </a:rPr>
                        <a:t>رعاية القرابة</a:t>
                      </a:r>
                      <a:endParaRPr lang="ar-SA" sz="1100" dirty="0">
                        <a:latin typeface="Calibri" panose="020F0502020204030204" pitchFamily="34" charset="0"/>
                        <a:cs typeface="Calibri" panose="020F0502020204030204" pitchFamily="34" charset="0"/>
                      </a:endParaRPr>
                    </a:p>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919821084"/>
                  </a:ext>
                </a:extLst>
              </a:tr>
              <a:tr h="2127904">
                <a:tc>
                  <a:txBody>
                    <a:bodyPr/>
                    <a:lstStyle/>
                    <a:p>
                      <a:pPr algn="ctr" rtl="1">
                        <a:lnSpc>
                          <a:spcPct val="107000"/>
                        </a:lnSpc>
                        <a:spcAft>
                          <a:spcPts val="800"/>
                        </a:spcAft>
                      </a:pPr>
                      <a:endParaRPr lang="en-US" sz="1100" dirty="0">
                        <a:solidFill>
                          <a:schemeClr val="tx1"/>
                        </a:solidFill>
                        <a:effectLst/>
                        <a:latin typeface="+mn-lt"/>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20000"/>
                        <a:lumOff val="80000"/>
                      </a:schemeClr>
                    </a:solidFill>
                  </a:tcPr>
                </a:tc>
                <a:tc>
                  <a:txBody>
                    <a:bodyPr/>
                    <a:lstStyle/>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r>
                        <a:rPr lang="en-GB" sz="1100" dirty="0">
                          <a:effectLst/>
                          <a:latin typeface="+mn-lt"/>
                        </a:rPr>
                        <a:t> </a:t>
                      </a: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GB" sz="1100" dirty="0">
                          <a:effectLst/>
                          <a:latin typeface="+mn-lt"/>
                        </a:rPr>
                        <a:t> </a:t>
                      </a:r>
                      <a:endParaRPr lang="ar-SA" sz="1100" dirty="0">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b="1" i="0" dirty="0">
                        <a:effectLst/>
                        <a:latin typeface="+mn-lt"/>
                        <a:cs typeface="Calibri" panose="020F0502020204030204" pitchFamily="34" charset="0"/>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b="1" i="0" dirty="0">
                        <a:effectLst/>
                        <a:latin typeface="+mn-lt"/>
                        <a:cs typeface="Calibri" panose="020F0502020204030204" pitchFamily="34" charset="0"/>
                      </a:endParaRPr>
                    </a:p>
                    <a:p>
                      <a:pPr marL="0" marR="0" lvl="0" indent="0" algn="r" defTabSz="685800" rtl="1" eaLnBrk="1" fontAlgn="auto" latinLnBrk="0" hangingPunct="1">
                        <a:lnSpc>
                          <a:spcPct val="107000"/>
                        </a:lnSpc>
                        <a:spcBef>
                          <a:spcPts val="0"/>
                        </a:spcBef>
                        <a:spcAft>
                          <a:spcPts val="800"/>
                        </a:spcAft>
                        <a:buClrTx/>
                        <a:buSzTx/>
                        <a:buFontTx/>
                        <a:buNone/>
                        <a:tabLst/>
                        <a:defRPr/>
                      </a:pPr>
                      <a:r>
                        <a:rPr lang="ar-SA" sz="1100" b="1" i="0" dirty="0">
                          <a:latin typeface="Calibri" panose="020F0502020204030204" pitchFamily="34" charset="0"/>
                          <a:cs typeface="Calibri" panose="020F0502020204030204" pitchFamily="34" charset="0"/>
                        </a:rPr>
                        <a:t>رعاية الأسرة الحاضنة</a:t>
                      </a:r>
                      <a:endParaRPr lang="ar-SA" sz="1100" dirty="0">
                        <a:latin typeface="Calibri" panose="020F0502020204030204" pitchFamily="34" charset="0"/>
                        <a:cs typeface="Calibri" panose="020F0502020204030204" pitchFamily="34" charset="0"/>
                      </a:endParaRPr>
                    </a:p>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310780902"/>
                  </a:ext>
                </a:extLst>
              </a:tr>
            </a:tbl>
          </a:graphicData>
        </a:graphic>
      </p:graphicFrame>
      <p:sp>
        <p:nvSpPr>
          <p:cNvPr id="12" name="TextBox 11">
            <a:extLst>
              <a:ext uri="{FF2B5EF4-FFF2-40B4-BE49-F238E27FC236}">
                <a16:creationId xmlns:a16="http://schemas.microsoft.com/office/drawing/2014/main" id="{F80FB1FC-3176-42BA-00F6-B47D2D96DFBA}"/>
              </a:ext>
            </a:extLst>
          </p:cNvPr>
          <p:cNvSpPr txBox="1"/>
          <p:nvPr/>
        </p:nvSpPr>
        <p:spPr>
          <a:xfrm>
            <a:off x="996287" y="3355343"/>
            <a:ext cx="5286476" cy="430887"/>
          </a:xfrm>
          <a:prstGeom prst="rect">
            <a:avLst/>
          </a:prstGeom>
          <a:noFill/>
        </p:spPr>
        <p:txBody>
          <a:bodyPr wrap="square" rtlCol="0">
            <a:spAutoFit/>
          </a:bodyPr>
          <a:lstStyle/>
          <a:p>
            <a:pPr algn="r" rtl="1"/>
            <a:r>
              <a:rPr lang="en-US" sz="1100" b="1" dirty="0">
                <a:latin typeface="Calibri" panose="020F0502020204030204" pitchFamily="34" charset="0"/>
                <a:cs typeface="Calibri" panose="020F0502020204030204" pitchFamily="34" charset="0"/>
              </a:rPr>
              <a:t>أكمل الجدول أدناه لمعرفة نوع الرعاية البديلة التي تم تخصيصها لمجموعتك. تجنب النظر إلى الصفحات الأخرى في هذا الكتيب حتى يُطلب منك القيام بذلك.</a:t>
            </a:r>
          </a:p>
        </p:txBody>
      </p:sp>
      <p:sp>
        <p:nvSpPr>
          <p:cNvPr id="13" name="Hexagon 12">
            <a:extLst>
              <a:ext uri="{FF2B5EF4-FFF2-40B4-BE49-F238E27FC236}">
                <a16:creationId xmlns:a16="http://schemas.microsoft.com/office/drawing/2014/main" id="{A4F78C9B-53A4-5D46-DCC0-664D11E6056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5E0FF6F-56FE-308E-91A2-4A509B14AA3C}"/>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A21E0166-945E-6847-4A47-34EDDD6BE4D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2EBA42F-2120-C24A-C5F0-1537B3052EFE}"/>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E11C52C-CEED-239F-9358-6894BA1239C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1A1AE6E1-76DB-60AC-BEB1-B0265F9ACF51}"/>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E5FA466-7111-603D-DD75-D6CB94D5F186}"/>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C7E67B04-2293-8040-AC06-86DB150E1E5E}"/>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31F84A6E-491B-E61C-FB60-48915611752D}"/>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D4669F43-41C4-1BA2-3105-D215AB2012AD}"/>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1C239C12-50A8-13C9-4741-7EE9CF1AEDA0}"/>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F625AC79-AC3D-B193-2DE8-779B36A938C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5274E9A0-466F-ACCC-CC5D-B4147148432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5DD1D774-A94F-E6EB-9863-069E4CF5FCE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E771C361-FB96-C8B6-8EFB-A490617050A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92813BE0-BF87-4630-612A-C8E3A10858E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327FD2C2-8B38-78A8-F3AC-C78991407E71}"/>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BF883B9F-1AF8-EB63-F924-C0DC5C372AC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383552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89355BAA-665B-3F2D-E339-3387EF053F92}"/>
              </a:ext>
            </a:extLst>
          </p:cNvPr>
          <p:cNvGraphicFramePr>
            <a:graphicFrameLocks noGrp="1"/>
          </p:cNvGraphicFramePr>
          <p:nvPr>
            <p:extLst>
              <p:ext uri="{D42A27DB-BD31-4B8C-83A1-F6EECF244321}">
                <p14:modId xmlns:p14="http://schemas.microsoft.com/office/powerpoint/2010/main" val="1995099289"/>
              </p:ext>
            </p:extLst>
          </p:nvPr>
        </p:nvGraphicFramePr>
        <p:xfrm>
          <a:off x="996287" y="713168"/>
          <a:ext cx="5286477" cy="8291132"/>
        </p:xfrm>
        <a:graphic>
          <a:graphicData uri="http://schemas.openxmlformats.org/drawingml/2006/table">
            <a:tbl>
              <a:tblPr firstRow="1" firstCol="1" bandRow="1">
                <a:tableStyleId>{85BE263C-DBD7-4A20-BB59-AAB30ACAA65A}</a:tableStyleId>
              </a:tblPr>
              <a:tblGrid>
                <a:gridCol w="1120279">
                  <a:extLst>
                    <a:ext uri="{9D8B030D-6E8A-4147-A177-3AD203B41FA5}">
                      <a16:colId xmlns:a16="http://schemas.microsoft.com/office/drawing/2014/main" val="2004219662"/>
                    </a:ext>
                  </a:extLst>
                </a:gridCol>
                <a:gridCol w="1379769">
                  <a:extLst>
                    <a:ext uri="{9D8B030D-6E8A-4147-A177-3AD203B41FA5}">
                      <a16:colId xmlns:a16="http://schemas.microsoft.com/office/drawing/2014/main" val="158958094"/>
                    </a:ext>
                  </a:extLst>
                </a:gridCol>
                <a:gridCol w="1379769">
                  <a:extLst>
                    <a:ext uri="{9D8B030D-6E8A-4147-A177-3AD203B41FA5}">
                      <a16:colId xmlns:a16="http://schemas.microsoft.com/office/drawing/2014/main" val="2903368893"/>
                    </a:ext>
                  </a:extLst>
                </a:gridCol>
                <a:gridCol w="1406660">
                  <a:extLst>
                    <a:ext uri="{9D8B030D-6E8A-4147-A177-3AD203B41FA5}">
                      <a16:colId xmlns:a16="http://schemas.microsoft.com/office/drawing/2014/main" val="2857683659"/>
                    </a:ext>
                  </a:extLst>
                </a:gridCol>
              </a:tblGrid>
              <a:tr h="753500">
                <a:tc>
                  <a:txBody>
                    <a:bodyPr/>
                    <a:lstStyle/>
                    <a:p>
                      <a:pPr algn="ctr" rtl="1">
                        <a:lnSpc>
                          <a:spcPct val="107000"/>
                        </a:lnSpc>
                        <a:spcAft>
                          <a:spcPts val="800"/>
                        </a:spcAft>
                      </a:pPr>
                      <a:r>
                        <a:rPr lang="ar-SA" sz="1100" dirty="0">
                          <a:solidFill>
                            <a:schemeClr val="bg1"/>
                          </a:solidFill>
                          <a:effectLst/>
                          <a:latin typeface="Calibri" panose="020F0502020204030204" pitchFamily="34" charset="0"/>
                          <a:cs typeface="Calibri" panose="020F0502020204030204" pitchFamily="34" charset="0"/>
                        </a:rPr>
                        <a:t>عوامل الخطر</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tc>
                  <a:txBody>
                    <a:bodyPr/>
                    <a:lstStyle/>
                    <a:p>
                      <a:pPr algn="ctr" rtl="1">
                        <a:lnSpc>
                          <a:spcPct val="107000"/>
                        </a:lnSpc>
                        <a:spcAft>
                          <a:spcPts val="800"/>
                        </a:spcAft>
                      </a:pPr>
                      <a:r>
                        <a:rPr lang="ar-SA"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عوامل الحماية</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tc>
                  <a:txBody>
                    <a:bodyPr/>
                    <a:lstStyle/>
                    <a:p>
                      <a:pPr algn="ctr" rtl="1">
                        <a:lnSpc>
                          <a:spcPct val="107000"/>
                        </a:lnSpc>
                        <a:spcAft>
                          <a:spcPts val="800"/>
                        </a:spcAft>
                      </a:pPr>
                      <a:r>
                        <a:rPr lang="en-GB" sz="1100" dirty="0" err="1">
                          <a:solidFill>
                            <a:schemeClr val="bg1"/>
                          </a:solidFill>
                          <a:effectLst/>
                          <a:latin typeface="+mn-lt"/>
                          <a:ea typeface="Calibri" panose="020F0502020204030204" pitchFamily="34" charset="0"/>
                          <a:cs typeface="Times New Roman" panose="02020603050405020304" pitchFamily="18" charset="0"/>
                        </a:rPr>
                        <a:t>الخصائص</a:t>
                      </a:r>
                      <a:r>
                        <a:rPr lang="en-GB" sz="1100" dirty="0">
                          <a:solidFill>
                            <a:schemeClr val="bg1"/>
                          </a:solidFill>
                          <a:effectLst/>
                          <a:latin typeface="+mn-lt"/>
                          <a:ea typeface="Calibri" panose="020F0502020204030204" pitchFamily="34" charset="0"/>
                          <a:cs typeface="Times New Roman" panose="02020603050405020304" pitchFamily="18" charset="0"/>
                        </a:rPr>
                        <a:t> </a:t>
                      </a:r>
                      <a:r>
                        <a:rPr lang="en-GB" sz="1100" dirty="0" err="1">
                          <a:solidFill>
                            <a:schemeClr val="bg1"/>
                          </a:solidFill>
                          <a:effectLst/>
                          <a:latin typeface="+mn-lt"/>
                          <a:ea typeface="Calibri" panose="020F0502020204030204" pitchFamily="34" charset="0"/>
                          <a:cs typeface="Times New Roman" panose="02020603050405020304" pitchFamily="18" charset="0"/>
                        </a:rPr>
                        <a:t>الرئيسية</a:t>
                      </a:r>
                      <a:endParaRPr lang="en-US" sz="1100" dirty="0">
                        <a:solidFill>
                          <a:schemeClr val="bg1"/>
                        </a:solidFill>
                        <a:effectLst/>
                        <a:latin typeface="+mn-lt"/>
                        <a:ea typeface="Calibri" panose="020F0502020204030204" pitchFamily="34" charset="0"/>
                        <a:cs typeface="Times New Roman" panose="02020603050405020304" pitchFamily="18"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tc>
                  <a:txBody>
                    <a:bodyPr/>
                    <a:lstStyle/>
                    <a:p>
                      <a:pPr algn="ctr" rtl="1">
                        <a:lnSpc>
                          <a:spcPct val="107000"/>
                        </a:lnSpc>
                        <a:spcAft>
                          <a:spcPts val="800"/>
                        </a:spcAft>
                      </a:pPr>
                      <a:r>
                        <a:rPr lang="en-GB" sz="1100" dirty="0" err="1">
                          <a:solidFill>
                            <a:schemeClr val="bg1"/>
                          </a:solidFill>
                          <a:effectLst/>
                          <a:latin typeface="Calibri" panose="020F0502020204030204" pitchFamily="34" charset="0"/>
                          <a:cs typeface="Calibri" panose="020F0502020204030204" pitchFamily="34" charset="0"/>
                        </a:rPr>
                        <a:t>نوع</a:t>
                      </a:r>
                      <a:r>
                        <a:rPr lang="en-GB" sz="1100" dirty="0">
                          <a:solidFill>
                            <a:schemeClr val="bg1"/>
                          </a:solidFill>
                          <a:effectLst/>
                          <a:latin typeface="Calibri" panose="020F0502020204030204" pitchFamily="34" charset="0"/>
                          <a:cs typeface="Calibri" panose="020F0502020204030204" pitchFamily="34" charset="0"/>
                        </a:rPr>
                        <a:t> </a:t>
                      </a:r>
                      <a:r>
                        <a:rPr lang="en-GB" sz="1100" dirty="0" err="1">
                          <a:solidFill>
                            <a:schemeClr val="bg1"/>
                          </a:solidFill>
                          <a:effectLst/>
                          <a:latin typeface="Calibri" panose="020F0502020204030204" pitchFamily="34" charset="0"/>
                          <a:cs typeface="Calibri" panose="020F0502020204030204" pitchFamily="34" charset="0"/>
                        </a:rPr>
                        <a:t>الرعاية</a:t>
                      </a:r>
                      <a:r>
                        <a:rPr lang="en-GB" sz="1100" dirty="0">
                          <a:solidFill>
                            <a:schemeClr val="bg1"/>
                          </a:solidFill>
                          <a:effectLst/>
                          <a:latin typeface="Calibri" panose="020F0502020204030204" pitchFamily="34" charset="0"/>
                          <a:cs typeface="Calibri" panose="020F0502020204030204" pitchFamily="34" charset="0"/>
                        </a:rPr>
                        <a:t> </a:t>
                      </a:r>
                      <a:r>
                        <a:rPr lang="en-GB" sz="1100" dirty="0" err="1">
                          <a:solidFill>
                            <a:schemeClr val="bg1"/>
                          </a:solidFill>
                          <a:effectLst/>
                          <a:latin typeface="Calibri" panose="020F0502020204030204" pitchFamily="34" charset="0"/>
                          <a:cs typeface="Calibri" panose="020F0502020204030204" pitchFamily="34" charset="0"/>
                        </a:rPr>
                        <a:t>البديلة</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75000"/>
                      </a:schemeClr>
                    </a:solidFill>
                  </a:tcPr>
                </a:tc>
                <a:extLst>
                  <a:ext uri="{0D108BD9-81ED-4DB2-BD59-A6C34878D82A}">
                    <a16:rowId xmlns:a16="http://schemas.microsoft.com/office/drawing/2014/main" val="759593119"/>
                  </a:ext>
                </a:extLst>
              </a:tr>
              <a:tr h="2512544">
                <a:tc>
                  <a:txBody>
                    <a:bodyPr/>
                    <a:lstStyle/>
                    <a:p>
                      <a:pPr algn="ctr" rtl="1">
                        <a:lnSpc>
                          <a:spcPct val="107000"/>
                        </a:lnSpc>
                        <a:spcAft>
                          <a:spcPts val="800"/>
                        </a:spcAft>
                      </a:pPr>
                      <a:endParaRPr lang="en-GB" sz="1100" dirty="0">
                        <a:solidFill>
                          <a:schemeClr val="tx1"/>
                        </a:solidFill>
                        <a:effectLst/>
                        <a:latin typeface="+mn-lt"/>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20000"/>
                        <a:lumOff val="80000"/>
                      </a:schemeClr>
                    </a:solidFill>
                  </a:tcPr>
                </a:tc>
                <a:tc>
                  <a:txBody>
                    <a:bodyPr/>
                    <a:lstStyle/>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r>
                        <a:rPr lang="en-GB" sz="1100" dirty="0">
                          <a:effectLst/>
                          <a:latin typeface="+mn-lt"/>
                        </a:rPr>
                        <a:t> </a:t>
                      </a: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GB" sz="1100" dirty="0">
                          <a:effectLst/>
                          <a:latin typeface="+mn-lt"/>
                        </a:rPr>
                        <a:t> </a:t>
                      </a:r>
                      <a:endParaRPr lang="ar-SA" sz="1100"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b="1"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r>
                        <a:rPr lang="ar-SA" sz="1100" b="1" dirty="0" err="1">
                          <a:solidFill>
                            <a:schemeClr val="tx1"/>
                          </a:solidFill>
                          <a:effectLst/>
                          <a:latin typeface="Calibri" panose="020F0502020204030204" pitchFamily="34" charset="0"/>
                          <a:cs typeface="Calibri" panose="020F0502020204030204" pitchFamily="34" charset="0"/>
                        </a:rPr>
                        <a:t>ا</a:t>
                      </a:r>
                      <a:r>
                        <a:rPr lang="en-GB" sz="1100" b="1" dirty="0" err="1">
                          <a:solidFill>
                            <a:schemeClr val="tx1"/>
                          </a:solidFill>
                          <a:effectLst/>
                          <a:latin typeface="Calibri" panose="020F0502020204030204" pitchFamily="34" charset="0"/>
                          <a:cs typeface="Calibri" panose="020F0502020204030204" pitchFamily="34" charset="0"/>
                        </a:rPr>
                        <a:t>ل</a:t>
                      </a:r>
                      <a:r>
                        <a:rPr lang="ar-SA" sz="1100" b="1" dirty="0" err="1">
                          <a:solidFill>
                            <a:schemeClr val="tx1"/>
                          </a:solidFill>
                          <a:effectLst/>
                          <a:latin typeface="Calibri" panose="020F0502020204030204" pitchFamily="34" charset="0"/>
                          <a:cs typeface="Calibri" panose="020F0502020204030204" pitchFamily="34" charset="0"/>
                        </a:rPr>
                        <a:t>م</a:t>
                      </a:r>
                      <a:r>
                        <a:rPr lang="en-GB" sz="1100" b="1" dirty="0" err="1">
                          <a:solidFill>
                            <a:schemeClr val="tx1"/>
                          </a:solidFill>
                          <a:effectLst/>
                          <a:latin typeface="Calibri" panose="020F0502020204030204" pitchFamily="34" charset="0"/>
                          <a:cs typeface="Calibri" panose="020F0502020204030204" pitchFamily="34" charset="0"/>
                        </a:rPr>
                        <a:t>عيش</a:t>
                      </a:r>
                      <a:r>
                        <a:rPr lang="ar-SA" sz="1100" b="1" dirty="0" err="1">
                          <a:solidFill>
                            <a:schemeClr val="tx1"/>
                          </a:solidFill>
                          <a:effectLst/>
                          <a:latin typeface="Calibri" panose="020F0502020204030204" pitchFamily="34" charset="0"/>
                          <a:cs typeface="Calibri" panose="020F0502020204030204" pitchFamily="34" charset="0"/>
                        </a:rPr>
                        <a:t>ة</a:t>
                      </a:r>
                      <a:r>
                        <a:rPr lang="en-GB" sz="1100" b="1" dirty="0">
                          <a:solidFill>
                            <a:schemeClr val="tx1"/>
                          </a:solidFill>
                          <a:effectLst/>
                          <a:latin typeface="Calibri" panose="020F0502020204030204" pitchFamily="34" charset="0"/>
                          <a:cs typeface="Calibri" panose="020F0502020204030204" pitchFamily="34" charset="0"/>
                        </a:rPr>
                        <a:t> </a:t>
                      </a:r>
                      <a:r>
                        <a:rPr lang="en-GB" sz="1100" b="1" dirty="0" err="1">
                          <a:solidFill>
                            <a:schemeClr val="tx1"/>
                          </a:solidFill>
                          <a:effectLst/>
                          <a:latin typeface="Calibri" panose="020F0502020204030204" pitchFamily="34" charset="0"/>
                          <a:cs typeface="Calibri" panose="020F0502020204030204" pitchFamily="34" charset="0"/>
                        </a:rPr>
                        <a:t>المستقل</a:t>
                      </a:r>
                      <a:r>
                        <a:rPr lang="ar-SA" sz="1100" b="1" dirty="0" err="1">
                          <a:solidFill>
                            <a:schemeClr val="tx1"/>
                          </a:solidFill>
                          <a:effectLst/>
                          <a:latin typeface="Calibri" panose="020F0502020204030204" pitchFamily="34" charset="0"/>
                          <a:cs typeface="Calibri" panose="020F0502020204030204" pitchFamily="34" charset="0"/>
                        </a:rPr>
                        <a:t>ة</a:t>
                      </a:r>
                      <a:r>
                        <a:rPr lang="en-GB" sz="1100" b="1" dirty="0">
                          <a:solidFill>
                            <a:schemeClr val="tx1"/>
                          </a:solidFill>
                          <a:effectLst/>
                          <a:latin typeface="Calibri" panose="020F0502020204030204" pitchFamily="34" charset="0"/>
                          <a:cs typeface="Calibri" panose="020F0502020204030204" pitchFamily="34" charset="0"/>
                        </a:rPr>
                        <a:t> </a:t>
                      </a:r>
                      <a:r>
                        <a:rPr lang="en-GB" sz="1100" b="1" dirty="0" err="1">
                          <a:solidFill>
                            <a:schemeClr val="tx1"/>
                          </a:solidFill>
                          <a:effectLst/>
                          <a:latin typeface="Calibri" panose="020F0502020204030204" pitchFamily="34" charset="0"/>
                          <a:cs typeface="Calibri" panose="020F0502020204030204" pitchFamily="34" charset="0"/>
                        </a:rPr>
                        <a:t>تحت</a:t>
                      </a:r>
                      <a:r>
                        <a:rPr lang="en-GB" sz="1100" b="1" dirty="0">
                          <a:solidFill>
                            <a:schemeClr val="tx1"/>
                          </a:solidFill>
                          <a:effectLst/>
                          <a:latin typeface="Calibri" panose="020F0502020204030204" pitchFamily="34" charset="0"/>
                          <a:cs typeface="Calibri" panose="020F0502020204030204" pitchFamily="34" charset="0"/>
                        </a:rPr>
                        <a:t> </a:t>
                      </a:r>
                      <a:r>
                        <a:rPr lang="en-GB" sz="1100" b="1" dirty="0" err="1">
                          <a:solidFill>
                            <a:schemeClr val="tx1"/>
                          </a:solidFill>
                          <a:effectLst/>
                          <a:latin typeface="Calibri" panose="020F0502020204030204" pitchFamily="34" charset="0"/>
                          <a:cs typeface="Calibri" panose="020F0502020204030204" pitchFamily="34" charset="0"/>
                        </a:rPr>
                        <a:t>الإشراف</a:t>
                      </a:r>
                      <a:r>
                        <a:rPr lang="en-GB" sz="1100" b="1" dirty="0">
                          <a:solidFill>
                            <a:schemeClr val="tx1"/>
                          </a:solidFill>
                          <a:effectLst/>
                          <a:latin typeface="Calibri" panose="020F0502020204030204" pitchFamily="34" charset="0"/>
                          <a:cs typeface="Calibri" panose="020F0502020204030204" pitchFamily="34" charset="0"/>
                        </a:rPr>
                        <a:t> / </a:t>
                      </a:r>
                      <a:r>
                        <a:rPr lang="en-GB" sz="1100" b="1" dirty="0" err="1">
                          <a:solidFill>
                            <a:schemeClr val="tx1"/>
                          </a:solidFill>
                          <a:effectLst/>
                          <a:latin typeface="Calibri" panose="020F0502020204030204" pitchFamily="34" charset="0"/>
                          <a:cs typeface="Calibri" panose="020F0502020204030204" pitchFamily="34" charset="0"/>
                        </a:rPr>
                        <a:t>الدعم</a:t>
                      </a:r>
                      <a:endParaRPr lang="en-GB" sz="1100" b="1" dirty="0">
                        <a:solidFill>
                          <a:schemeClr val="tx1"/>
                        </a:solidFill>
                        <a:effectLst/>
                        <a:latin typeface="Calibri" panose="020F0502020204030204" pitchFamily="34" charset="0"/>
                        <a:cs typeface="Calibri" panose="020F0502020204030204" pitchFamily="34" charset="0"/>
                      </a:endParaRPr>
                    </a:p>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919821084"/>
                  </a:ext>
                </a:extLst>
              </a:tr>
              <a:tr h="2512544">
                <a:tc>
                  <a:txBody>
                    <a:bodyPr/>
                    <a:lstStyle/>
                    <a:p>
                      <a:pPr algn="ctr" rtl="1">
                        <a:lnSpc>
                          <a:spcPct val="107000"/>
                        </a:lnSpc>
                        <a:spcAft>
                          <a:spcPts val="800"/>
                        </a:spcAft>
                      </a:pPr>
                      <a:endParaRPr lang="en-US" sz="1100" dirty="0">
                        <a:solidFill>
                          <a:schemeClr val="tx1"/>
                        </a:solidFill>
                        <a:effectLst/>
                        <a:latin typeface="+mn-lt"/>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20000"/>
                        <a:lumOff val="80000"/>
                      </a:schemeClr>
                    </a:solidFill>
                  </a:tcPr>
                </a:tc>
                <a:tc>
                  <a:txBody>
                    <a:bodyPr/>
                    <a:lstStyle/>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r>
                        <a:rPr lang="en-GB" sz="1100" dirty="0">
                          <a:effectLst/>
                          <a:latin typeface="+mn-lt"/>
                        </a:rPr>
                        <a:t> </a:t>
                      </a: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r>
                        <a:rPr lang="en-GB" sz="1100" dirty="0">
                          <a:effectLst/>
                          <a:latin typeface="+mn-lt"/>
                        </a:rPr>
                        <a:t> </a:t>
                      </a:r>
                      <a:endParaRPr lang="ar-SA" sz="1100" dirty="0">
                        <a:effectLst/>
                        <a:latin typeface="+mn-lt"/>
                      </a:endParaRPr>
                    </a:p>
                    <a:p>
                      <a:pPr algn="r" rtl="1">
                        <a:lnSpc>
                          <a:spcPct val="107000"/>
                        </a:lnSpc>
                        <a:spcAft>
                          <a:spcPts val="800"/>
                        </a:spcAft>
                      </a:pPr>
                      <a:endParaRPr lang="ar-SA" sz="1100" dirty="0">
                        <a:solidFill>
                          <a:schemeClr val="tx1"/>
                        </a:solidFill>
                        <a:effectLst/>
                        <a:latin typeface="+mn-lt"/>
                      </a:endParaRPr>
                    </a:p>
                    <a:p>
                      <a:pPr algn="r" rtl="1">
                        <a:lnSpc>
                          <a:spcPct val="107000"/>
                        </a:lnSpc>
                        <a:spcAft>
                          <a:spcPts val="800"/>
                        </a:spcAft>
                      </a:pPr>
                      <a:r>
                        <a:rPr lang="en-US" sz="1100" b="1" dirty="0" err="1">
                          <a:solidFill>
                            <a:schemeClr val="tx1"/>
                          </a:solidFill>
                          <a:effectLst/>
                          <a:latin typeface="Calibri" panose="020F0502020204030204" pitchFamily="34" charset="0"/>
                          <a:cs typeface="Calibri" panose="020F0502020204030204" pitchFamily="34" charset="0"/>
                        </a:rPr>
                        <a:t>الرعاية</a:t>
                      </a:r>
                      <a:r>
                        <a:rPr lang="en-US" sz="1100" b="1" dirty="0">
                          <a:solidFill>
                            <a:schemeClr val="tx1"/>
                          </a:solidFill>
                          <a:effectLst/>
                          <a:latin typeface="Calibri" panose="020F0502020204030204" pitchFamily="34" charset="0"/>
                          <a:cs typeface="Calibri" panose="020F0502020204030204" pitchFamily="34" charset="0"/>
                        </a:rPr>
                        <a:t> </a:t>
                      </a:r>
                      <a:r>
                        <a:rPr lang="en-US" sz="1100" b="1" dirty="0" err="1">
                          <a:solidFill>
                            <a:schemeClr val="tx1"/>
                          </a:solidFill>
                          <a:effectLst/>
                          <a:latin typeface="Calibri" panose="020F0502020204030204" pitchFamily="34" charset="0"/>
                          <a:cs typeface="Calibri" panose="020F0502020204030204" pitchFamily="34" charset="0"/>
                        </a:rPr>
                        <a:t>المؤقتة</a:t>
                      </a:r>
                      <a:r>
                        <a:rPr lang="en-US" sz="1100" b="1" dirty="0">
                          <a:solidFill>
                            <a:schemeClr val="tx1"/>
                          </a:solidFill>
                          <a:effectLst/>
                          <a:latin typeface="Calibri" panose="020F0502020204030204" pitchFamily="34" charset="0"/>
                          <a:cs typeface="Calibri" panose="020F0502020204030204" pitchFamily="34" charset="0"/>
                        </a:rPr>
                        <a:t> </a:t>
                      </a:r>
                      <a:r>
                        <a:rPr lang="ar-SA" sz="1100" b="1" dirty="0">
                          <a:solidFill>
                            <a:schemeClr val="tx1"/>
                          </a:solidFill>
                          <a:effectLst/>
                          <a:latin typeface="Calibri" panose="020F0502020204030204" pitchFamily="34" charset="0"/>
                          <a:cs typeface="Calibri" panose="020F0502020204030204" pitchFamily="34" charset="0"/>
                        </a:rPr>
                        <a:t>/المتنقلة</a:t>
                      </a:r>
                    </a:p>
                    <a:p>
                      <a:pPr marL="0" marR="0" lvl="0" indent="0" algn="r" defTabSz="685800" rtl="1" eaLnBrk="1" fontAlgn="auto" latinLnBrk="0" hangingPunct="1">
                        <a:lnSpc>
                          <a:spcPct val="107000"/>
                        </a:lnSpc>
                        <a:spcBef>
                          <a:spcPts val="0"/>
                        </a:spcBef>
                        <a:spcAft>
                          <a:spcPts val="800"/>
                        </a:spcAft>
                        <a:buClrTx/>
                        <a:buSzTx/>
                        <a:buFontTx/>
                        <a:buNone/>
                        <a:tabLst/>
                        <a:defRPr/>
                      </a:pPr>
                      <a:r>
                        <a:rPr lang="ar-SA" sz="1100" b="1" dirty="0">
                          <a:solidFill>
                            <a:schemeClr val="tx1"/>
                          </a:solidFill>
                          <a:effectLst/>
                          <a:latin typeface="Calibri" panose="020F0502020204030204" pitchFamily="34" charset="0"/>
                          <a:cs typeface="Calibri" panose="020F0502020204030204" pitchFamily="34" charset="0"/>
                        </a:rPr>
                        <a:t>(</a:t>
                      </a:r>
                      <a:r>
                        <a:rPr lang="en-US" sz="1100" b="1" dirty="0" err="1">
                          <a:solidFill>
                            <a:schemeClr val="tx1"/>
                          </a:solidFill>
                          <a:effectLst/>
                          <a:latin typeface="Calibri" panose="020F0502020204030204" pitchFamily="34" charset="0"/>
                          <a:cs typeface="Calibri" panose="020F0502020204030204" pitchFamily="34" charset="0"/>
                        </a:rPr>
                        <a:t>بما</a:t>
                      </a:r>
                      <a:r>
                        <a:rPr lang="en-US" sz="1100" b="1" dirty="0">
                          <a:solidFill>
                            <a:schemeClr val="tx1"/>
                          </a:solidFill>
                          <a:effectLst/>
                          <a:latin typeface="Calibri" panose="020F0502020204030204" pitchFamily="34" charset="0"/>
                          <a:cs typeface="Calibri" panose="020F0502020204030204" pitchFamily="34" charset="0"/>
                        </a:rPr>
                        <a:t> </a:t>
                      </a:r>
                      <a:r>
                        <a:rPr lang="en-US" sz="1100" b="1" dirty="0" err="1">
                          <a:solidFill>
                            <a:schemeClr val="tx1"/>
                          </a:solidFill>
                          <a:effectLst/>
                          <a:latin typeface="Calibri" panose="020F0502020204030204" pitchFamily="34" charset="0"/>
                          <a:cs typeface="Calibri" panose="020F0502020204030204" pitchFamily="34" charset="0"/>
                        </a:rPr>
                        <a:t>في</a:t>
                      </a:r>
                      <a:r>
                        <a:rPr lang="en-US" sz="1100" b="1" dirty="0">
                          <a:solidFill>
                            <a:schemeClr val="tx1"/>
                          </a:solidFill>
                          <a:effectLst/>
                          <a:latin typeface="Calibri" panose="020F0502020204030204" pitchFamily="34" charset="0"/>
                          <a:cs typeface="Calibri" panose="020F0502020204030204" pitchFamily="34" charset="0"/>
                        </a:rPr>
                        <a:t> </a:t>
                      </a:r>
                      <a:r>
                        <a:rPr lang="en-US" sz="1100" b="1" dirty="0" err="1">
                          <a:solidFill>
                            <a:schemeClr val="tx1"/>
                          </a:solidFill>
                          <a:effectLst/>
                          <a:latin typeface="Calibri" panose="020F0502020204030204" pitchFamily="34" charset="0"/>
                          <a:cs typeface="Calibri" panose="020F0502020204030204" pitchFamily="34" charset="0"/>
                        </a:rPr>
                        <a:t>ذلك</a:t>
                      </a:r>
                      <a:r>
                        <a:rPr lang="en-US" sz="1100" b="1" dirty="0">
                          <a:solidFill>
                            <a:schemeClr val="tx1"/>
                          </a:solidFill>
                          <a:effectLst/>
                          <a:latin typeface="Calibri" panose="020F0502020204030204" pitchFamily="34" charset="0"/>
                          <a:cs typeface="Calibri" panose="020F0502020204030204" pitchFamily="34" charset="0"/>
                        </a:rPr>
                        <a:t> "</a:t>
                      </a:r>
                      <a:r>
                        <a:rPr lang="en-US" sz="1100" b="1" dirty="0" err="1">
                          <a:solidFill>
                            <a:schemeClr val="tx1"/>
                          </a:solidFill>
                          <a:effectLst/>
                          <a:latin typeface="Calibri" panose="020F0502020204030204" pitchFamily="34" charset="0"/>
                          <a:cs typeface="Calibri" panose="020F0502020204030204" pitchFamily="34" charset="0"/>
                        </a:rPr>
                        <a:t>البيوت</a:t>
                      </a:r>
                      <a:r>
                        <a:rPr lang="en-US" sz="1100" b="1" dirty="0">
                          <a:solidFill>
                            <a:schemeClr val="tx1"/>
                          </a:solidFill>
                          <a:effectLst/>
                          <a:latin typeface="Calibri" panose="020F0502020204030204" pitchFamily="34" charset="0"/>
                          <a:cs typeface="Calibri" panose="020F0502020204030204" pitchFamily="34" charset="0"/>
                        </a:rPr>
                        <a:t> </a:t>
                      </a:r>
                      <a:r>
                        <a:rPr lang="en-US" sz="1100" b="1" dirty="0" err="1">
                          <a:solidFill>
                            <a:schemeClr val="tx1"/>
                          </a:solidFill>
                          <a:effectLst/>
                          <a:latin typeface="Calibri" panose="020F0502020204030204" pitchFamily="34" charset="0"/>
                          <a:cs typeface="Calibri" panose="020F0502020204030204" pitchFamily="34" charset="0"/>
                        </a:rPr>
                        <a:t>الآمنة</a:t>
                      </a:r>
                      <a:r>
                        <a:rPr lang="ar-SA" sz="1100" b="1" dirty="0">
                          <a:solidFill>
                            <a:schemeClr val="tx1"/>
                          </a:solidFill>
                          <a:effectLst/>
                          <a:latin typeface="Calibri" panose="020F0502020204030204" pitchFamily="34" charset="0"/>
                          <a:cs typeface="Calibri" panose="020F0502020204030204" pitchFamily="34" charset="0"/>
                        </a:rPr>
                        <a:t>)</a:t>
                      </a:r>
                      <a:endParaRPr lang="en-US" sz="1100" b="1" dirty="0">
                        <a:solidFill>
                          <a:schemeClr val="tx1"/>
                        </a:solidFill>
                        <a:effectLst/>
                        <a:latin typeface="Calibri" panose="020F0502020204030204" pitchFamily="34" charset="0"/>
                        <a:cs typeface="Calibri" panose="020F0502020204030204" pitchFamily="34" charset="0"/>
                      </a:endParaRPr>
                    </a:p>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310780902"/>
                  </a:ext>
                </a:extLst>
              </a:tr>
              <a:tr h="2512544">
                <a:tc>
                  <a:txBody>
                    <a:bodyPr/>
                    <a:lstStyle/>
                    <a:p>
                      <a:pPr algn="ctr" rtl="1">
                        <a:lnSpc>
                          <a:spcPct val="107000"/>
                        </a:lnSpc>
                        <a:spcAft>
                          <a:spcPts val="800"/>
                        </a:spcAft>
                      </a:pPr>
                      <a:endParaRPr lang="en-GB" sz="1100" dirty="0">
                        <a:solidFill>
                          <a:schemeClr val="tx1"/>
                        </a:solidFill>
                        <a:effectLst/>
                        <a:latin typeface="+mn-lt"/>
                      </a:endParaRPr>
                    </a:p>
                  </a:txBody>
                  <a:tcPr marL="58054" marR="58054" marT="0" marB="0"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20000"/>
                        <a:lumOff val="80000"/>
                      </a:schemeClr>
                    </a:solidFill>
                  </a:tcPr>
                </a:tc>
                <a:tc>
                  <a:txBody>
                    <a:bodyPr/>
                    <a:lstStyle/>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100" b="1"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r>
                        <a:rPr lang="ar-SA" sz="1100" b="1" dirty="0">
                          <a:solidFill>
                            <a:schemeClr val="tx1"/>
                          </a:solidFill>
                          <a:effectLst/>
                          <a:latin typeface="+mn-lt"/>
                        </a:rPr>
                        <a:t>منازل جماعية</a:t>
                      </a:r>
                      <a:r>
                        <a:rPr lang="en-GB" sz="1100" b="1" dirty="0">
                          <a:solidFill>
                            <a:schemeClr val="tx1"/>
                          </a:solidFill>
                          <a:effectLst/>
                          <a:latin typeface="+mn-lt"/>
                        </a:rPr>
                        <a:t> </a:t>
                      </a:r>
                      <a:r>
                        <a:rPr lang="en-GB" sz="1100" b="1" dirty="0" err="1">
                          <a:solidFill>
                            <a:schemeClr val="tx1"/>
                          </a:solidFill>
                          <a:effectLst/>
                          <a:latin typeface="+mn-lt"/>
                        </a:rPr>
                        <a:t>صغيرة</a:t>
                      </a:r>
                      <a:endParaRPr lang="en-GB" sz="1100" b="1" dirty="0">
                        <a:solidFill>
                          <a:schemeClr val="tx1"/>
                        </a:solidFill>
                        <a:effectLst/>
                        <a:latin typeface="+mn-lt"/>
                      </a:endParaRPr>
                    </a:p>
                    <a:p>
                      <a:pPr algn="r" rtl="1">
                        <a:lnSpc>
                          <a:spcPct val="107000"/>
                        </a:lnSpc>
                        <a:spcAft>
                          <a:spcPts val="800"/>
                        </a:spcAft>
                      </a:pPr>
                      <a:endParaRPr lang="en-US" sz="1100" dirty="0">
                        <a:effectLst/>
                        <a:latin typeface="+mn-lt"/>
                        <a:ea typeface="Calibri" panose="020F0502020204030204" pitchFamily="34" charset="0"/>
                        <a:cs typeface="Times New Roman" panose="02020603050405020304" pitchFamily="18" charset="0"/>
                      </a:endParaRPr>
                    </a:p>
                  </a:txBody>
                  <a:tcPr marL="58054" marR="58054"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883523271"/>
                  </a:ext>
                </a:extLst>
              </a:tr>
            </a:tbl>
          </a:graphicData>
        </a:graphic>
      </p:graphicFrame>
      <p:sp>
        <p:nvSpPr>
          <p:cNvPr id="3" name="Hexagon 2">
            <a:extLst>
              <a:ext uri="{FF2B5EF4-FFF2-40B4-BE49-F238E27FC236}">
                <a16:creationId xmlns:a16="http://schemas.microsoft.com/office/drawing/2014/main" id="{C1AF4791-70DD-53A1-4A65-D311476B8EEC}"/>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7AAF2168-8ACC-A470-61C7-B497025E816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87426272-9595-E959-DE37-A23F06B0FF4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CCA414D2-24D7-9A74-A25B-D6F55C3F53AE}"/>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D1314412-C979-0439-D90B-899AE12DE46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9C27DD47-3638-6045-4489-1BAB05904E95}"/>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620E2528-54DE-B67A-B716-5005B6F3DC8D}"/>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0F8E464E-405A-FC49-8C64-E00F505B96D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9C9ABCBF-B4B1-A521-5BD2-0A786FD16BD3}"/>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B4C7FE0-CA7C-4279-115C-CF176F116873}"/>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9CF63CD-43B5-90B5-551C-119640D855EC}"/>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968930D-311B-64D1-1B8B-0923BC51DA5B}"/>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0E93F037-C27E-6DC0-5CD0-50CF7F4FFEE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ABB550D5-8D2F-9715-40D4-A4F190D45C7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144D20AC-56E6-EDED-615E-53348AC0E70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483C82CB-39BB-0D54-D266-8D572A8B0B0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F0440F03-E0ED-912E-41F0-391A48B8C897}"/>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8D61DBE5-422F-F1F6-2569-B6F91196162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996384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338554"/>
          </a:xfrm>
          <a:prstGeom prst="rect">
            <a:avLst/>
          </a:prstGeom>
          <a:noFill/>
        </p:spPr>
        <p:txBody>
          <a:bodyPr wrap="square" rtlCol="0">
            <a:spAutoFit/>
          </a:bodyPr>
          <a:lstStyle/>
          <a:p>
            <a:pPr algn="r" rtl="1"/>
            <a:r>
              <a:rPr lang="ar-SA" sz="1600" b="1" dirty="0">
                <a:latin typeface="Calibri" panose="020F0502020204030204" pitchFamily="34" charset="0"/>
                <a:cs typeface="Calibri" panose="020F0502020204030204" pitchFamily="34" charset="0"/>
              </a:rPr>
              <a:t>الرعاية السكنية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982985" y="1182876"/>
            <a:ext cx="5254041" cy="2970003"/>
          </a:xfrm>
          <a:prstGeom prst="rect">
            <a:avLst/>
          </a:prstGeom>
          <a:noFill/>
          <a:ln>
            <a:noFill/>
          </a:ln>
        </p:spPr>
        <p:txBody>
          <a:bodyPr spcFirstLastPara="1" wrap="square" lIns="91425" tIns="45700" rIns="91425" bIns="45700" anchor="t" anchorCtr="0">
            <a:spAutoFit/>
          </a:bodyPr>
          <a:lstStyle/>
          <a:p>
            <a:pPr algn="r" rtl="1"/>
            <a:r>
              <a:rPr lang="ar-SA" sz="1100" b="1" dirty="0">
                <a:effectLst/>
                <a:latin typeface="Calibri" panose="020F0502020204030204" pitchFamily="34" charset="0"/>
                <a:ea typeface="Helvetica Neue"/>
                <a:cs typeface="Calibri" panose="020F0502020204030204" pitchFamily="34" charset="0"/>
              </a:rPr>
              <a:t>ال</a:t>
            </a:r>
            <a:r>
              <a:rPr lang="en-US" sz="1100" b="1" dirty="0" err="1">
                <a:effectLst/>
                <a:latin typeface="Calibri" panose="020F0502020204030204" pitchFamily="34" charset="0"/>
                <a:ea typeface="Helvetica Neue"/>
                <a:cs typeface="Calibri" panose="020F0502020204030204" pitchFamily="34" charset="0"/>
              </a:rPr>
              <a:t>صفات</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ترتيب معيشة جماعية </a:t>
            </a:r>
            <a:r>
              <a:rPr lang="en-US" sz="1100" dirty="0" err="1">
                <a:solidFill>
                  <a:srgbClr val="000000"/>
                </a:solidFill>
                <a:effectLst/>
                <a:latin typeface="Calibri" panose="020F0502020204030204" pitchFamily="34" charset="0"/>
                <a:ea typeface="Helvetica Neue"/>
                <a:cs typeface="Calibri" panose="020F0502020204030204" pitchFamily="34" charset="0"/>
              </a:rPr>
              <a:t>في</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ar-SA" sz="1100" dirty="0">
                <a:effectLst/>
                <a:latin typeface="Calibri" panose="020F0502020204030204" pitchFamily="34" charset="0"/>
                <a:ea typeface="Calibri" panose="020F0502020204030204" pitchFamily="34" charset="0"/>
                <a:cs typeface="Calibri" panose="020F0502020204030204" pitchFamily="34" charset="0"/>
              </a:rPr>
              <a:t>رفق</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مخصص</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حيث</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a:t>
            </a:r>
            <a:r>
              <a:rPr lang="ar-SA" sz="1100" dirty="0">
                <a:effectLst/>
                <a:latin typeface="Calibri" panose="020F0502020204030204" pitchFamily="34" charset="0"/>
                <a:ea typeface="Calibri" panose="020F0502020204030204" pitchFamily="34" charset="0"/>
                <a:cs typeface="Calibri" panose="020F0502020204030204" pitchFamily="34" charset="0"/>
              </a:rPr>
              <a:t>قوم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الموظفون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المأجورون </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المتطوعون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ب</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أساس</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المناوبة</a:t>
            </a:r>
            <a:r>
              <a:rPr lang="ar-SA" sz="11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solidFill>
                <a:srgbClr val="000000"/>
              </a:solidFill>
              <a:effectLst/>
              <a:latin typeface="Calibri" panose="020F0502020204030204" pitchFamily="34" charset="0"/>
              <a:ea typeface="Helvetica Neue"/>
              <a:cs typeface="Calibri" panose="020F0502020204030204" pitchFamily="34" charset="0"/>
            </a:endParaRPr>
          </a:p>
          <a:p>
            <a:pPr marL="228600"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الرعاية السكنية مصطلح </a:t>
            </a:r>
            <a:r>
              <a:rPr lang="en-US" sz="1100" dirty="0" err="1">
                <a:solidFill>
                  <a:srgbClr val="000000"/>
                </a:solidFill>
                <a:effectLst/>
                <a:latin typeface="Calibri" panose="020F0502020204030204" pitchFamily="34" charset="0"/>
                <a:ea typeface="Helvetica Neue"/>
                <a:cs typeface="Calibri" panose="020F0502020204030204" pitchFamily="34" charset="0"/>
              </a:rPr>
              <a:t>شامل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ي</a:t>
            </a:r>
            <a:r>
              <a:rPr lang="ar-SA" sz="1100" dirty="0">
                <a:solidFill>
                  <a:srgbClr val="000000"/>
                </a:solidFill>
                <a:effectLst/>
                <a:latin typeface="Calibri" panose="020F0502020204030204" pitchFamily="34" charset="0"/>
                <a:ea typeface="Helvetica Neue"/>
                <a:cs typeface="Calibri" panose="020F0502020204030204" pitchFamily="34" charset="0"/>
              </a:rPr>
              <a:t>تضمن</a:t>
            </a:r>
            <a:endParaRPr lang="en-US" sz="1100" dirty="0">
              <a:solidFill>
                <a:srgbClr val="000000"/>
              </a:solidFill>
              <a:effectLst/>
              <a:latin typeface="Calibri" panose="020F0502020204030204" pitchFamily="34" charset="0"/>
              <a:ea typeface="Helvetica Neue"/>
              <a:cs typeface="Calibri" panose="020F0502020204030204" pitchFamily="34" charset="0"/>
            </a:endParaRPr>
          </a:p>
          <a:p>
            <a:pPr marL="685800" lvl="1" indent="-22860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ال</a:t>
            </a:r>
            <a:r>
              <a:rPr lang="ar-SA" sz="1100" dirty="0">
                <a:solidFill>
                  <a:srgbClr val="000000"/>
                </a:solidFill>
                <a:effectLst/>
                <a:latin typeface="Calibri" panose="020F0502020204030204" pitchFamily="34" charset="0"/>
                <a:ea typeface="Helvetica Neue"/>
                <a:cs typeface="Calibri" panose="020F0502020204030204" pitchFamily="34" charset="0"/>
              </a:rPr>
              <a:t>إيداع</a:t>
            </a:r>
            <a:r>
              <a:rPr lang="en-US" sz="1100" dirty="0">
                <a:solidFill>
                  <a:srgbClr val="000000"/>
                </a:solidFill>
                <a:effectLst/>
                <a:latin typeface="Calibri" panose="020F0502020204030204" pitchFamily="34" charset="0"/>
                <a:ea typeface="Helvetica Neue"/>
                <a:cs typeface="Calibri" panose="020F0502020204030204" pitchFamily="34" charset="0"/>
              </a:rPr>
              <a:t> قصير </a:t>
            </a:r>
            <a:r>
              <a:rPr lang="en-US" sz="1100" dirty="0" err="1">
                <a:solidFill>
                  <a:srgbClr val="000000"/>
                </a:solidFill>
                <a:effectLst/>
                <a:latin typeface="Calibri" panose="020F0502020204030204" pitchFamily="34" charset="0"/>
                <a:ea typeface="Helvetica Neue"/>
                <a:cs typeface="Calibri" panose="020F0502020204030204" pitchFamily="34" charset="0"/>
              </a:rPr>
              <a:t>وطويل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الأ</a:t>
            </a:r>
            <a:r>
              <a:rPr lang="ar-SA" sz="1100" dirty="0">
                <a:solidFill>
                  <a:srgbClr val="000000"/>
                </a:solidFill>
                <a:effectLst/>
                <a:latin typeface="Calibri" panose="020F0502020204030204" pitchFamily="34" charset="0"/>
                <a:ea typeface="Helvetica Neue"/>
                <a:cs typeface="Calibri" panose="020F0502020204030204" pitchFamily="34" charset="0"/>
              </a:rPr>
              <a:t>مد</a:t>
            </a:r>
            <a:r>
              <a:rPr lang="en-US" sz="1100" dirty="0">
                <a:solidFill>
                  <a:srgbClr val="000000"/>
                </a:solidFill>
                <a:effectLst/>
                <a:latin typeface="Calibri" panose="020F0502020204030204" pitchFamily="34" charset="0"/>
                <a:ea typeface="Helvetica Neue"/>
                <a:cs typeface="Calibri" panose="020F0502020204030204" pitchFamily="34" charset="0"/>
              </a:rPr>
              <a:t> في المؤسسات ،</a:t>
            </a:r>
          </a:p>
          <a:p>
            <a:pPr marL="685800" lvl="1"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منازل مجموعة صغيرة ،</a:t>
            </a:r>
          </a:p>
          <a:p>
            <a:pPr marL="685800" lvl="1"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أماكن آمنة لرعاية الطوارئ ، </a:t>
            </a:r>
          </a:p>
          <a:p>
            <a:pPr marL="685800" lvl="1" indent="-228600" algn="r" rtl="1">
              <a:buFont typeface="Arial" panose="020B0604020202020204" pitchFamily="34" charset="0"/>
              <a:buChar char="•"/>
            </a:pP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مراكز</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مؤقتة</a:t>
            </a:r>
            <a:r>
              <a:rPr lang="en-US" sz="1100" dirty="0">
                <a:solidFill>
                  <a:srgbClr val="000000"/>
                </a:solidFill>
                <a:effectLst/>
                <a:latin typeface="Calibri" panose="020F0502020204030204" pitchFamily="34" charset="0"/>
                <a:ea typeface="Helvetica Neue"/>
                <a:cs typeface="Calibri" panose="020F0502020204030204" pitchFamily="34" charset="0"/>
              </a:rPr>
              <a:t>.</a:t>
            </a:r>
          </a:p>
          <a:p>
            <a:pPr marL="228600" indent="-228600" algn="r" rtl="1">
              <a:buFont typeface="Arial" panose="020B0604020202020204" pitchFamily="34" charset="0"/>
              <a:buChar char="•"/>
            </a:pPr>
            <a:endParaRPr lang="en-US" sz="11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الاعتبارات</a:t>
            </a:r>
          </a:p>
          <a:p>
            <a:pPr marL="228600"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تسجيل جميع مرافق الرعاية </a:t>
            </a:r>
            <a:r>
              <a:rPr lang="en-US" sz="1100" dirty="0" err="1">
                <a:solidFill>
                  <a:srgbClr val="000000"/>
                </a:solidFill>
                <a:effectLst/>
                <a:latin typeface="Calibri" panose="020F0502020204030204" pitchFamily="34" charset="0"/>
                <a:ea typeface="Helvetica Neue"/>
                <a:cs typeface="Calibri" panose="020F0502020204030204" pitchFamily="34" charset="0"/>
              </a:rPr>
              <a:t>السكنية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وتف</a:t>
            </a:r>
            <a:r>
              <a:rPr lang="ar-SA" sz="1100" dirty="0">
                <a:solidFill>
                  <a:srgbClr val="000000"/>
                </a:solidFill>
                <a:effectLst/>
                <a:latin typeface="Calibri" panose="020F0502020204030204" pitchFamily="34" charset="0"/>
                <a:ea typeface="Helvetica Neue"/>
                <a:cs typeface="Calibri" panose="020F0502020204030204" pitchFamily="34" charset="0"/>
              </a:rPr>
              <a:t>حصها</a:t>
            </a:r>
            <a:r>
              <a:rPr lang="en-US" sz="1100" dirty="0">
                <a:solidFill>
                  <a:srgbClr val="000000"/>
                </a:solidFill>
                <a:effectLst/>
                <a:latin typeface="Calibri" panose="020F0502020204030204" pitchFamily="34" charset="0"/>
                <a:ea typeface="Helvetica Neue"/>
                <a:cs typeface="Calibri" panose="020F0502020204030204" pitchFamily="34" charset="0"/>
              </a:rPr>
              <a:t> بشكل مستقل من قبل السلطات المختصة.</a:t>
            </a:r>
          </a:p>
          <a:p>
            <a:pPr marL="685800" lvl="1"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إذا كانت جودة الرعاية غير معروفة ، فلا ينبغي وضع الطفل في المنشأة حتى يتم الانتهاء من الحد الأدنى من الفحص.</a:t>
            </a:r>
          </a:p>
          <a:p>
            <a:pPr marL="685800" lvl="1"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تقييم مستوى تقديم الرعاية في جميع أشكال الرعاية البديلة بانتظام مقابل مجموعة معايير متفق عليها تستند إلى المبادئ التوجيهية للرعاية البديلة للأطفال (الأمم المتحدة)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استخدام الرعاية السكنية فقط كتدبير قصير المدى حتى يمكن تطوير بدائل رعاية أسرية أو مجتمعية ، أو عندما تكون مناسبة بشكل خاص وضرورية وبناءة </a:t>
            </a:r>
            <a:r>
              <a:rPr lang="en-US" sz="1100" dirty="0" err="1">
                <a:solidFill>
                  <a:srgbClr val="000000"/>
                </a:solidFill>
                <a:effectLst/>
                <a:latin typeface="Calibri" panose="020F0502020204030204" pitchFamily="34" charset="0"/>
                <a:ea typeface="Helvetica Neue"/>
                <a:cs typeface="Calibri" panose="020F0502020204030204" pitchFamily="34" charset="0"/>
              </a:rPr>
              <a:t>للطفل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الفرد</a:t>
            </a:r>
            <a:r>
              <a:rPr lang="ar-SA" sz="1100" dirty="0">
                <a:solidFill>
                  <a:srgbClr val="000000"/>
                </a:solidFill>
                <a:effectLst/>
                <a:latin typeface="Calibri" panose="020F0502020204030204" pitchFamily="34" charset="0"/>
                <a:ea typeface="Helvetica Neue"/>
                <a:cs typeface="Calibri" panose="020F0502020204030204" pitchFamily="34" charset="0"/>
              </a:rPr>
              <a:t>.</a:t>
            </a:r>
            <a:endParaRPr lang="en-US" sz="1100" dirty="0">
              <a:solidFill>
                <a:srgbClr val="000000"/>
              </a:solidFill>
              <a:effectLst/>
              <a:latin typeface="Calibri" panose="020F0502020204030204" pitchFamily="34" charset="0"/>
              <a:ea typeface="Helvetica Neue"/>
              <a:cs typeface="Calibri" panose="020F0502020204030204" pitchFamily="34" charset="0"/>
            </a:endParaRPr>
          </a:p>
        </p:txBody>
      </p:sp>
      <p:sp>
        <p:nvSpPr>
          <p:cNvPr id="18" name="Hexagon 17">
            <a:extLst>
              <a:ext uri="{FF2B5EF4-FFF2-40B4-BE49-F238E27FC236}">
                <a16:creationId xmlns:a16="http://schemas.microsoft.com/office/drawing/2014/main" id="{0AEAF54E-2B3F-57D2-980B-F58C8A9C5A6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9B0DFDA3-30BB-8BFB-B62D-0F97551D386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161271DB-9925-87E7-50BD-2133881B0B11}"/>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74731FF9-464D-D3FF-09F2-2E7DDF65166D}"/>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1F1789FE-AE73-A7FB-A5A7-0FE6E6AE8A9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5FCB4C10-6F01-2735-06DE-CCE7465E76E9}"/>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DF0F4847-00E6-878A-B7A5-912E23EF4467}"/>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F764D9A7-E8CD-0695-E837-669C0E29516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D19E25DE-7C0F-AD8A-E837-70BE54C228E0}"/>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35C8651C-D2A5-82FB-D498-CEADAE3A23D3}"/>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AF29CF51-F934-CBEF-929C-EF1CE84AC2C0}"/>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5BFACDC8-3B30-19E0-0086-AD4733F05906}"/>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0C296D79-EAF8-D167-1D43-B9122F5BF9E3}"/>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F9951B65-8B7F-4FED-3C94-BC4E023E4C7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885D3BDA-97EA-2F6E-B759-87CC6DE2129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5BB22889-CA54-4A61-E042-C2B556A38E73}"/>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850DD37A-7EE8-4873-A705-6D6D321B52F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472E659D-C630-8CDD-AD31-C62005EC51C7}"/>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36" name="Group 35">
            <a:extLst>
              <a:ext uri="{FF2B5EF4-FFF2-40B4-BE49-F238E27FC236}">
                <a16:creationId xmlns:a16="http://schemas.microsoft.com/office/drawing/2014/main" id="{6801B92F-F6DD-95A8-AB34-30A6921EFF19}"/>
              </a:ext>
            </a:extLst>
          </p:cNvPr>
          <p:cNvGrpSpPr/>
          <p:nvPr/>
        </p:nvGrpSpPr>
        <p:grpSpPr>
          <a:xfrm>
            <a:off x="3139025" y="6208700"/>
            <a:ext cx="3098001" cy="2777062"/>
            <a:chOff x="6753502" y="4766094"/>
            <a:chExt cx="1164705" cy="1044047"/>
          </a:xfrm>
          <a:solidFill>
            <a:schemeClr val="accent2">
              <a:lumMod val="20000"/>
              <a:lumOff val="80000"/>
            </a:schemeClr>
          </a:solidFill>
        </p:grpSpPr>
        <p:grpSp>
          <p:nvGrpSpPr>
            <p:cNvPr id="37" name="Group 36">
              <a:extLst>
                <a:ext uri="{FF2B5EF4-FFF2-40B4-BE49-F238E27FC236}">
                  <a16:creationId xmlns:a16="http://schemas.microsoft.com/office/drawing/2014/main" id="{DEA13EE6-B08E-5B08-76F4-1334E9F7AFB4}"/>
                </a:ext>
              </a:extLst>
            </p:cNvPr>
            <p:cNvGrpSpPr/>
            <p:nvPr/>
          </p:nvGrpSpPr>
          <p:grpSpPr>
            <a:xfrm>
              <a:off x="6753502" y="5024349"/>
              <a:ext cx="500332" cy="459236"/>
              <a:chOff x="6376458" y="4851543"/>
              <a:chExt cx="774687" cy="711057"/>
            </a:xfrm>
            <a:grpFill/>
          </p:grpSpPr>
          <p:sp>
            <p:nvSpPr>
              <p:cNvPr id="44" name="Trapezoid 43">
                <a:extLst>
                  <a:ext uri="{FF2B5EF4-FFF2-40B4-BE49-F238E27FC236}">
                    <a16:creationId xmlns:a16="http://schemas.microsoft.com/office/drawing/2014/main" id="{2C7FA702-B22A-D3D1-BF0B-1F9784009EF5}"/>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5" name="Rectangle 44">
                <a:extLst>
                  <a:ext uri="{FF2B5EF4-FFF2-40B4-BE49-F238E27FC236}">
                    <a16:creationId xmlns:a16="http://schemas.microsoft.com/office/drawing/2014/main" id="{7EFA74DF-E48C-0A4A-35BA-151B68BD2E76}"/>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38" name="Group 37">
              <a:extLst>
                <a:ext uri="{FF2B5EF4-FFF2-40B4-BE49-F238E27FC236}">
                  <a16:creationId xmlns:a16="http://schemas.microsoft.com/office/drawing/2014/main" id="{96068406-C8ED-38C0-0CA0-580EDEB7156E}"/>
                </a:ext>
              </a:extLst>
            </p:cNvPr>
            <p:cNvGrpSpPr/>
            <p:nvPr/>
          </p:nvGrpSpPr>
          <p:grpSpPr>
            <a:xfrm>
              <a:off x="7300192" y="4766094"/>
              <a:ext cx="500332" cy="459236"/>
              <a:chOff x="6376458" y="4851543"/>
              <a:chExt cx="774687" cy="711057"/>
            </a:xfrm>
            <a:grpFill/>
          </p:grpSpPr>
          <p:sp>
            <p:nvSpPr>
              <p:cNvPr id="42" name="Trapezoid 41">
                <a:extLst>
                  <a:ext uri="{FF2B5EF4-FFF2-40B4-BE49-F238E27FC236}">
                    <a16:creationId xmlns:a16="http://schemas.microsoft.com/office/drawing/2014/main" id="{F778A51A-7141-0345-CDE5-F8E001F7844D}"/>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3" name="Rectangle 42">
                <a:extLst>
                  <a:ext uri="{FF2B5EF4-FFF2-40B4-BE49-F238E27FC236}">
                    <a16:creationId xmlns:a16="http://schemas.microsoft.com/office/drawing/2014/main" id="{B2E484D0-799B-27F5-F9C1-F78085949285}"/>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39" name="Group 38">
              <a:extLst>
                <a:ext uri="{FF2B5EF4-FFF2-40B4-BE49-F238E27FC236}">
                  <a16:creationId xmlns:a16="http://schemas.microsoft.com/office/drawing/2014/main" id="{E75D0850-5F14-462C-25CD-B0862D5DC4AC}"/>
                </a:ext>
              </a:extLst>
            </p:cNvPr>
            <p:cNvGrpSpPr/>
            <p:nvPr/>
          </p:nvGrpSpPr>
          <p:grpSpPr>
            <a:xfrm>
              <a:off x="7417875" y="5350905"/>
              <a:ext cx="500332" cy="459236"/>
              <a:chOff x="6376458" y="4851543"/>
              <a:chExt cx="774687" cy="711057"/>
            </a:xfrm>
            <a:grpFill/>
          </p:grpSpPr>
          <p:sp>
            <p:nvSpPr>
              <p:cNvPr id="40" name="Trapezoid 39">
                <a:extLst>
                  <a:ext uri="{FF2B5EF4-FFF2-40B4-BE49-F238E27FC236}">
                    <a16:creationId xmlns:a16="http://schemas.microsoft.com/office/drawing/2014/main" id="{C1E45D26-9750-38BE-1ED3-7396F57B16C2}"/>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1" name="Rectangle 40">
                <a:extLst>
                  <a:ext uri="{FF2B5EF4-FFF2-40B4-BE49-F238E27FC236}">
                    <a16:creationId xmlns:a16="http://schemas.microsoft.com/office/drawing/2014/main" id="{66428A4C-5B2C-7803-09B7-4448E96C3F67}"/>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Tree>
    <p:extLst>
      <p:ext uri="{BB962C8B-B14F-4D97-AF65-F5344CB8AC3E}">
        <p14:creationId xmlns:p14="http://schemas.microsoft.com/office/powerpoint/2010/main" val="2836050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75F835B-A659-F76E-E502-FA3B2B611958}"/>
              </a:ext>
            </a:extLst>
          </p:cNvPr>
          <p:cNvSpPr txBox="1"/>
          <p:nvPr/>
        </p:nvSpPr>
        <p:spPr>
          <a:xfrm>
            <a:off x="996286" y="1243538"/>
            <a:ext cx="5254042" cy="307777"/>
          </a:xfrm>
          <a:prstGeom prst="rect">
            <a:avLst/>
          </a:prstGeom>
          <a:noFill/>
        </p:spPr>
        <p:txBody>
          <a:bodyPr wrap="square" rtlCol="0">
            <a:spAutoFit/>
          </a:bodyPr>
          <a:lstStyle/>
          <a:p>
            <a:pPr algn="r" rtl="1"/>
            <a:r>
              <a:rPr lang="en-CA" sz="1400" b="1" spc="300" dirty="0" err="1">
                <a:solidFill>
                  <a:schemeClr val="tx1"/>
                </a:solidFill>
                <a:latin typeface="Calibri" panose="020F0502020204030204" pitchFamily="34" charset="0"/>
                <a:cs typeface="Calibri" panose="020F0502020204030204" pitchFamily="34" charset="0"/>
              </a:rPr>
              <a:t>هدف</a:t>
            </a:r>
            <a:r>
              <a:rPr lang="en-CA" sz="1400" b="1" spc="300" dirty="0">
                <a:solidFill>
                  <a:schemeClr val="tx1"/>
                </a:solidFill>
                <a:latin typeface="Calibri" panose="020F0502020204030204" pitchFamily="34" charset="0"/>
                <a:cs typeface="Calibri" panose="020F0502020204030204" pitchFamily="34" charset="0"/>
              </a:rPr>
              <a:t> </a:t>
            </a:r>
            <a:r>
              <a:rPr lang="en-CA" sz="1400" b="1" spc="300" dirty="0" err="1">
                <a:solidFill>
                  <a:schemeClr val="tx1"/>
                </a:solidFill>
                <a:latin typeface="Calibri" panose="020F0502020204030204" pitchFamily="34" charset="0"/>
                <a:cs typeface="Calibri" panose="020F0502020204030204" pitchFamily="34" charset="0"/>
              </a:rPr>
              <a:t>التدريب</a:t>
            </a:r>
            <a:endParaRPr lang="en-CA" sz="1400" b="1" spc="300" dirty="0">
              <a:solidFill>
                <a:schemeClr val="tx1"/>
              </a:solidFill>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B592193B-59FD-99DD-6B7C-4926672E43D5}"/>
              </a:ext>
            </a:extLst>
          </p:cNvPr>
          <p:cNvSpPr txBox="1"/>
          <p:nvPr/>
        </p:nvSpPr>
        <p:spPr>
          <a:xfrm>
            <a:off x="996288" y="699799"/>
            <a:ext cx="3847892" cy="338554"/>
          </a:xfrm>
          <a:prstGeom prst="rect">
            <a:avLst/>
          </a:prstGeom>
          <a:noFill/>
        </p:spPr>
        <p:txBody>
          <a:bodyPr wrap="square">
            <a:spAutoFit/>
          </a:bodyPr>
          <a:lstStyle/>
          <a:p>
            <a:pPr marL="0" marR="0" lvl="0" indent="0" algn="ctr" rtl="1">
              <a:spcBef>
                <a:spcPts val="0"/>
              </a:spcBef>
              <a:spcAft>
                <a:spcPts val="1800"/>
              </a:spcAft>
              <a:buNone/>
            </a:pP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حول</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هذا التدريب</a:t>
            </a:r>
          </a:p>
        </p:txBody>
      </p:sp>
      <p:sp>
        <p:nvSpPr>
          <p:cNvPr id="18" name="TextBox 17">
            <a:extLst>
              <a:ext uri="{FF2B5EF4-FFF2-40B4-BE49-F238E27FC236}">
                <a16:creationId xmlns:a16="http://schemas.microsoft.com/office/drawing/2014/main" id="{C6DEA057-25C3-363A-3303-F5D1B0E5296D}"/>
              </a:ext>
            </a:extLst>
          </p:cNvPr>
          <p:cNvSpPr txBox="1"/>
          <p:nvPr/>
        </p:nvSpPr>
        <p:spPr>
          <a:xfrm>
            <a:off x="996287" y="1585957"/>
            <a:ext cx="5254042" cy="430887"/>
          </a:xfrm>
          <a:prstGeom prst="rect">
            <a:avLst/>
          </a:prstGeom>
          <a:noFill/>
        </p:spPr>
        <p:txBody>
          <a:bodyPr wrap="square" rtlCol="0">
            <a:spAutoFit/>
          </a:bodyPr>
          <a:lstStyle/>
          <a:p>
            <a:pPr marL="0" marR="0" lvl="0" indent="0" algn="r" rtl="1">
              <a:spcBef>
                <a:spcPts val="0"/>
              </a:spcBef>
              <a:spcAft>
                <a:spcPts val="0"/>
              </a:spcAft>
              <a:buNone/>
            </a:pPr>
            <a:r>
              <a:rPr lang="en-US" sz="1100" dirty="0" err="1">
                <a:solidFill>
                  <a:schemeClr val="tx1"/>
                </a:solidFill>
                <a:latin typeface="Calibri" panose="020F0502020204030204" pitchFamily="34" charset="0"/>
                <a:cs typeface="Calibri" panose="020F0502020204030204" pitchFamily="34" charset="0"/>
                <a:sym typeface="Arial"/>
              </a:rPr>
              <a:t>بنهاية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هذا</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التدريب</a:t>
            </a:r>
            <a:r>
              <a:rPr lang="en-US" sz="1100" dirty="0">
                <a:solidFill>
                  <a:schemeClr val="tx1"/>
                </a:solidFill>
                <a:latin typeface="Calibri" panose="020F0502020204030204" pitchFamily="34" charset="0"/>
                <a:cs typeface="Calibri" panose="020F0502020204030204" pitchFamily="34" charset="0"/>
                <a:sym typeface="Arial"/>
              </a:rPr>
              <a:t> ، </a:t>
            </a:r>
            <a:r>
              <a:rPr lang="en-US" sz="1100" dirty="0" err="1">
                <a:solidFill>
                  <a:schemeClr val="tx1"/>
                </a:solidFill>
                <a:latin typeface="Calibri" panose="020F0502020204030204" pitchFamily="34" charset="0"/>
                <a:cs typeface="Calibri" panose="020F0502020204030204" pitchFamily="34" charset="0"/>
                <a:sym typeface="Arial"/>
              </a:rPr>
              <a:t>سيكون</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لدى</a:t>
            </a:r>
            <a:r>
              <a:rPr lang="ar-SA" sz="1100" dirty="0">
                <a:solidFill>
                  <a:schemeClr val="tx1"/>
                </a:solidFill>
                <a:latin typeface="Calibri" panose="020F0502020204030204" pitchFamily="34" charset="0"/>
                <a:cs typeface="Calibri" panose="020F0502020204030204" pitchFamily="34" charset="0"/>
                <a:sym typeface="Arial"/>
              </a:rPr>
              <a:t> </a:t>
            </a:r>
            <a:r>
              <a:rPr lang="ar-SA" sz="1100" dirty="0" err="1">
                <a:solidFill>
                  <a:schemeClr val="tx1"/>
                </a:solidFill>
                <a:latin typeface="Calibri" panose="020F0502020204030204" pitchFamily="34" charset="0"/>
                <a:cs typeface="Calibri" panose="020F0502020204030204" pitchFamily="34" charset="0"/>
                <a:sym typeface="Arial"/>
              </a:rPr>
              <a:t>أخصائيي</a:t>
            </a:r>
            <a:r>
              <a:rPr lang="ar-SA" sz="1100" dirty="0">
                <a:solidFill>
                  <a:schemeClr val="tx1"/>
                </a:solidFill>
                <a:latin typeface="Calibri" panose="020F0502020204030204" pitchFamily="34" charset="0"/>
                <a:cs typeface="Calibri" panose="020F0502020204030204" pitchFamily="34" charset="0"/>
              </a:rPr>
              <a:t>/ات</a:t>
            </a:r>
            <a:r>
              <a:rPr lang="en-US" sz="1100" dirty="0">
                <a:solidFill>
                  <a:schemeClr val="tx1"/>
                </a:solidFill>
                <a:latin typeface="Calibri" panose="020F0502020204030204" pitchFamily="34" charset="0"/>
                <a:cs typeface="Calibri" panose="020F0502020204030204" pitchFamily="34" charset="0"/>
                <a:sym typeface="Arial"/>
              </a:rPr>
              <a:t>  </a:t>
            </a:r>
            <a:r>
              <a:rPr lang="ar-SA" sz="1100" dirty="0">
                <a:solidFill>
                  <a:schemeClr val="tx1"/>
                </a:solidFill>
                <a:latin typeface="Calibri" panose="020F0502020204030204" pitchFamily="34" charset="0"/>
                <a:cs typeface="Calibri" panose="020F0502020204030204" pitchFamily="34" charset="0"/>
                <a:sym typeface="Arial"/>
              </a:rPr>
              <a:t>ال</a:t>
            </a:r>
            <a:r>
              <a:rPr lang="en-US" sz="1100" dirty="0" err="1">
                <a:solidFill>
                  <a:schemeClr val="tx1"/>
                </a:solidFill>
                <a:latin typeface="Calibri" panose="020F0502020204030204" pitchFamily="34" charset="0"/>
                <a:cs typeface="Calibri" panose="020F0502020204030204" pitchFamily="34" charset="0"/>
                <a:sym typeface="Arial"/>
              </a:rPr>
              <a:t>حالة</a:t>
            </a:r>
            <a:r>
              <a:rPr lang="en-US" sz="1100" dirty="0">
                <a:solidFill>
                  <a:schemeClr val="tx1"/>
                </a:solidFill>
                <a:latin typeface="Calibri" panose="020F0502020204030204" pitchFamily="34" charset="0"/>
                <a:cs typeface="Calibri" panose="020F0502020204030204" pitchFamily="34" charset="0"/>
                <a:sym typeface="Arial"/>
              </a:rPr>
              <a:t> </a:t>
            </a:r>
            <a:r>
              <a:rPr lang="ar-SA" sz="1100" dirty="0">
                <a:solidFill>
                  <a:schemeClr val="tx1"/>
                </a:solidFill>
                <a:latin typeface="Calibri" panose="020F0502020204030204" pitchFamily="34" charset="0"/>
                <a:cs typeface="Calibri" panose="020F0502020204030204" pitchFamily="34" charset="0"/>
                <a:sym typeface="Arial"/>
              </a:rPr>
              <a:t>لإدارة الحالة ل</a:t>
            </a:r>
            <a:r>
              <a:rPr lang="en-US" sz="1100" dirty="0" err="1">
                <a:solidFill>
                  <a:schemeClr val="tx1"/>
                </a:solidFill>
                <a:latin typeface="Calibri" panose="020F0502020204030204" pitchFamily="34" charset="0"/>
                <a:cs typeface="Calibri" panose="020F0502020204030204" pitchFamily="34" charset="0"/>
                <a:sym typeface="Arial"/>
              </a:rPr>
              <a:t>حماية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الطفل</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المعرفة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والمهارات</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اللازمة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لمنع</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ومعالجة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مخاوف</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حماية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الطفل</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المتعلقة</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بالانفصال</a:t>
            </a:r>
            <a:r>
              <a:rPr lang="en-US" sz="1100" dirty="0">
                <a:solidFill>
                  <a:schemeClr val="tx1"/>
                </a:solidFill>
                <a:latin typeface="Calibri" panose="020F0502020204030204" pitchFamily="34" charset="0"/>
                <a:cs typeface="Calibri" panose="020F0502020204030204" pitchFamily="34" charset="0"/>
                <a:sym typeface="Arial"/>
              </a:rPr>
              <a:t> </a:t>
            </a:r>
            <a:r>
              <a:rPr lang="en-US" sz="1100" dirty="0" err="1">
                <a:solidFill>
                  <a:schemeClr val="tx1"/>
                </a:solidFill>
                <a:latin typeface="Calibri" panose="020F0502020204030204" pitchFamily="34" charset="0"/>
                <a:cs typeface="Calibri" panose="020F0502020204030204" pitchFamily="34" charset="0"/>
                <a:sym typeface="Arial"/>
              </a:rPr>
              <a:t>الأسري</a:t>
            </a:r>
            <a:endParaRPr lang="en-US" sz="1100" dirty="0">
              <a:solidFill>
                <a:schemeClr val="tx1"/>
              </a:solidFill>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6" y="2468250"/>
            <a:ext cx="5254043" cy="276999"/>
          </a:xfrm>
          <a:prstGeom prst="rect">
            <a:avLst/>
          </a:prstGeom>
          <a:noFill/>
        </p:spPr>
        <p:txBody>
          <a:bodyPr wrap="square" rtlCol="0">
            <a:spAutoFit/>
          </a:bodyPr>
          <a:lstStyle/>
          <a:p>
            <a:pPr algn="ctr"/>
            <a:r>
              <a:rPr lang="ar-SA" sz="1200" b="1" spc="300" dirty="0">
                <a:solidFill>
                  <a:schemeClr val="tx1"/>
                </a:solidFill>
                <a:latin typeface="Calibri" panose="020F0502020204030204" pitchFamily="34" charset="0"/>
                <a:cs typeface="Calibri" panose="020F0502020204030204" pitchFamily="34" charset="0"/>
              </a:rPr>
              <a:t>المعايير الدنيا لحماية الطفل</a:t>
            </a:r>
            <a:endParaRPr lang="en-CA" sz="1200" b="1" spc="300" dirty="0">
              <a:solidFill>
                <a:schemeClr val="tx1"/>
              </a:solidFill>
              <a:latin typeface="Calibri" panose="020F0502020204030204" pitchFamily="34" charset="0"/>
              <a:cs typeface="Calibri" panose="020F0502020204030204" pitchFamily="34" charset="0"/>
            </a:endParaRPr>
          </a:p>
        </p:txBody>
      </p:sp>
      <p:sp>
        <p:nvSpPr>
          <p:cNvPr id="41" name="Rectangle: Rounded Corners 40">
            <a:extLst>
              <a:ext uri="{FF2B5EF4-FFF2-40B4-BE49-F238E27FC236}">
                <a16:creationId xmlns:a16="http://schemas.microsoft.com/office/drawing/2014/main" id="{2AEB59AB-4708-2563-1C73-02F04C66A0D3}"/>
              </a:ext>
            </a:extLst>
          </p:cNvPr>
          <p:cNvSpPr/>
          <p:nvPr/>
        </p:nvSpPr>
        <p:spPr>
          <a:xfrm>
            <a:off x="2074460" y="3543161"/>
            <a:ext cx="4175868" cy="46166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lgn="ctr"/>
            <a:r>
              <a:rPr lang="ar-SA" sz="1100" dirty="0">
                <a:solidFill>
                  <a:schemeClr val="tx1"/>
                </a:solidFill>
              </a:rPr>
              <a:t>ا</a:t>
            </a:r>
            <a:r>
              <a:rPr lang="ar-SA" sz="1100" dirty="0">
                <a:solidFill>
                  <a:schemeClr val="tx1"/>
                </a:solidFill>
                <a:latin typeface="Calibri" panose="020F0502020204030204" pitchFamily="34" charset="0"/>
                <a:cs typeface="Calibri" panose="020F0502020204030204" pitchFamily="34" charset="0"/>
              </a:rPr>
              <a:t>لمعيار ١٦: </a:t>
            </a:r>
            <a:r>
              <a:rPr lang="ar-SA" sz="1100" b="1" dirty="0">
                <a:solidFill>
                  <a:schemeClr val="tx1"/>
                </a:solidFill>
                <a:latin typeface="Calibri" panose="020F0502020204030204" pitchFamily="34" charset="0"/>
                <a:cs typeface="Calibri" panose="020F0502020204030204" pitchFamily="34" charset="0"/>
              </a:rPr>
              <a:t>تقوية بيئة الأسرة و مقدمي الرعاية</a:t>
            </a:r>
            <a:endParaRPr lang="en-US" sz="1100" b="1" dirty="0">
              <a:solidFill>
                <a:schemeClr val="tx1"/>
              </a:solidFill>
              <a:latin typeface="Calibri" panose="020F0502020204030204" pitchFamily="34" charset="0"/>
              <a:cs typeface="Calibri" panose="020F0502020204030204" pitchFamily="34" charset="0"/>
            </a:endParaRPr>
          </a:p>
        </p:txBody>
      </p:sp>
      <p:sp>
        <p:nvSpPr>
          <p:cNvPr id="42" name="Rectangle: Rounded Corners 41">
            <a:extLst>
              <a:ext uri="{FF2B5EF4-FFF2-40B4-BE49-F238E27FC236}">
                <a16:creationId xmlns:a16="http://schemas.microsoft.com/office/drawing/2014/main" id="{5AA1BADC-E184-DF92-BD74-C0CA716446E3}"/>
              </a:ext>
            </a:extLst>
          </p:cNvPr>
          <p:cNvSpPr/>
          <p:nvPr/>
        </p:nvSpPr>
        <p:spPr>
          <a:xfrm>
            <a:off x="2074460" y="2980588"/>
            <a:ext cx="4175868" cy="46166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lgn="ctr"/>
            <a:r>
              <a:rPr lang="ar-SA" sz="1100" dirty="0">
                <a:solidFill>
                  <a:schemeClr val="tx1"/>
                </a:solidFill>
              </a:rPr>
              <a:t>ا</a:t>
            </a:r>
            <a:r>
              <a:rPr lang="ar-SA" sz="1100" dirty="0">
                <a:solidFill>
                  <a:schemeClr val="tx1"/>
                </a:solidFill>
                <a:latin typeface="Calibri" panose="020F0502020204030204" pitchFamily="34" charset="0"/>
                <a:cs typeface="Calibri" panose="020F0502020204030204" pitchFamily="34" charset="0"/>
              </a:rPr>
              <a:t>لمعيار ١٢: </a:t>
            </a:r>
            <a:r>
              <a:rPr lang="ar-SA" sz="1100" b="1" dirty="0">
                <a:solidFill>
                  <a:schemeClr val="tx1"/>
                </a:solidFill>
                <a:latin typeface="Calibri" panose="020F0502020204030204" pitchFamily="34" charset="0"/>
                <a:cs typeface="Calibri" panose="020F0502020204030204" pitchFamily="34" charset="0"/>
              </a:rPr>
              <a:t>الأطفال المنفصلين و غير المصحوبين</a:t>
            </a:r>
            <a:endParaRPr lang="en-CA" sz="1100" b="1" dirty="0">
              <a:solidFill>
                <a:schemeClr val="tx1"/>
              </a:solidFill>
              <a:latin typeface="Calibri" panose="020F0502020204030204" pitchFamily="34" charset="0"/>
              <a:cs typeface="Calibri" panose="020F0502020204030204" pitchFamily="34" charset="0"/>
            </a:endParaRPr>
          </a:p>
        </p:txBody>
      </p:sp>
      <p:sp>
        <p:nvSpPr>
          <p:cNvPr id="44" name="Rectangle: Rounded Corners 43">
            <a:extLst>
              <a:ext uri="{FF2B5EF4-FFF2-40B4-BE49-F238E27FC236}">
                <a16:creationId xmlns:a16="http://schemas.microsoft.com/office/drawing/2014/main" id="{B7B16A70-E82E-F3C0-F3DF-FE72E8A4A7E5}"/>
              </a:ext>
            </a:extLst>
          </p:cNvPr>
          <p:cNvSpPr/>
          <p:nvPr/>
        </p:nvSpPr>
        <p:spPr>
          <a:xfrm>
            <a:off x="2074461" y="4668729"/>
            <a:ext cx="4175868" cy="46166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lgn="ctr"/>
            <a:r>
              <a:rPr lang="ar-SA" sz="1100" dirty="0">
                <a:solidFill>
                  <a:schemeClr val="tx1"/>
                </a:solidFill>
                <a:latin typeface="Calibri" panose="020F0502020204030204" pitchFamily="34" charset="0"/>
                <a:cs typeface="Calibri" panose="020F0502020204030204" pitchFamily="34" charset="0"/>
              </a:rPr>
              <a:t>المعيار ١٩: </a:t>
            </a:r>
            <a:r>
              <a:rPr lang="ar-SA" sz="1100" b="1" dirty="0">
                <a:solidFill>
                  <a:schemeClr val="tx1"/>
                </a:solidFill>
                <a:latin typeface="Calibri" panose="020F0502020204030204" pitchFamily="34" charset="0"/>
                <a:cs typeface="Calibri" panose="020F0502020204030204" pitchFamily="34" charset="0"/>
              </a:rPr>
              <a:t>الرعاية البديلة                      </a:t>
            </a:r>
            <a:endParaRPr lang="en-CA" sz="1100" b="1" dirty="0">
              <a:solidFill>
                <a:schemeClr val="tx1"/>
              </a:solidFill>
              <a:latin typeface="Calibri" panose="020F0502020204030204" pitchFamily="34" charset="0"/>
              <a:cs typeface="Calibri" panose="020F0502020204030204" pitchFamily="34" charset="0"/>
            </a:endParaRPr>
          </a:p>
        </p:txBody>
      </p:sp>
      <p:sp>
        <p:nvSpPr>
          <p:cNvPr id="47" name="Rectangle: Rounded Corners 46">
            <a:extLst>
              <a:ext uri="{FF2B5EF4-FFF2-40B4-BE49-F238E27FC236}">
                <a16:creationId xmlns:a16="http://schemas.microsoft.com/office/drawing/2014/main" id="{E424D39C-1A73-00C1-8952-C6887CFE66E9}"/>
              </a:ext>
            </a:extLst>
          </p:cNvPr>
          <p:cNvSpPr/>
          <p:nvPr/>
        </p:nvSpPr>
        <p:spPr>
          <a:xfrm>
            <a:off x="2074460" y="4105734"/>
            <a:ext cx="4175868" cy="46166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lgn="ctr"/>
            <a:r>
              <a:rPr lang="ar-SA" sz="1100" dirty="0">
                <a:solidFill>
                  <a:schemeClr val="tx1"/>
                </a:solidFill>
                <a:latin typeface="Calibri" panose="020F0502020204030204" pitchFamily="34" charset="0"/>
                <a:cs typeface="Calibri" panose="020F0502020204030204" pitchFamily="34" charset="0"/>
              </a:rPr>
              <a:t>المعيار ١٨: </a:t>
            </a:r>
            <a:r>
              <a:rPr lang="ar-SA" sz="1100" b="1" dirty="0">
                <a:solidFill>
                  <a:schemeClr val="tx1"/>
                </a:solidFill>
                <a:latin typeface="Calibri" panose="020F0502020204030204" pitchFamily="34" charset="0"/>
                <a:cs typeface="Calibri" panose="020F0502020204030204" pitchFamily="34" charset="0"/>
              </a:rPr>
              <a:t>إدارة الحالة                         </a:t>
            </a:r>
            <a:endParaRPr lang="en-CA" sz="1100" b="1" dirty="0">
              <a:solidFill>
                <a:schemeClr val="tx1"/>
              </a:solidFill>
              <a:latin typeface="Calibri" panose="020F0502020204030204" pitchFamily="34" charset="0"/>
              <a:cs typeface="Calibri" panose="020F0502020204030204" pitchFamily="34" charset="0"/>
            </a:endParaRPr>
          </a:p>
        </p:txBody>
      </p:sp>
      <p:pic>
        <p:nvPicPr>
          <p:cNvPr id="45" name="Google Shape;98;p8">
            <a:extLst>
              <a:ext uri="{FF2B5EF4-FFF2-40B4-BE49-F238E27FC236}">
                <a16:creationId xmlns:a16="http://schemas.microsoft.com/office/drawing/2014/main" id="{AB7F8B25-F3E7-3D61-81AA-EC01B1D645B2}"/>
              </a:ext>
            </a:extLst>
          </p:cNvPr>
          <p:cNvPicPr preferRelativeResize="0"/>
          <p:nvPr/>
        </p:nvPicPr>
        <p:blipFill rotWithShape="1">
          <a:blip r:embed="rId2">
            <a:alphaModFix/>
          </a:blip>
          <a:srcRect/>
          <a:stretch/>
        </p:blipFill>
        <p:spPr>
          <a:xfrm>
            <a:off x="996287" y="2968797"/>
            <a:ext cx="1585398" cy="2187408"/>
          </a:xfrm>
          <a:prstGeom prst="rect">
            <a:avLst/>
          </a:prstGeom>
          <a:noFill/>
          <a:ln w="9525" cap="flat" cmpd="sng">
            <a:solidFill>
              <a:schemeClr val="accent2">
                <a:lumMod val="75000"/>
              </a:schemeClr>
            </a:solidFill>
            <a:prstDash val="solid"/>
            <a:round/>
            <a:headEnd type="none" w="sm" len="sm"/>
            <a:tailEnd type="none" w="sm" len="sm"/>
          </a:ln>
        </p:spPr>
      </p:pic>
      <p:sp>
        <p:nvSpPr>
          <p:cNvPr id="2" name="Hexagon 1">
            <a:extLst>
              <a:ext uri="{FF2B5EF4-FFF2-40B4-BE49-F238E27FC236}">
                <a16:creationId xmlns:a16="http://schemas.microsoft.com/office/drawing/2014/main" id="{04692977-93F7-83C5-DBE2-C6A1B326480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Hexagon 2">
            <a:extLst>
              <a:ext uri="{FF2B5EF4-FFF2-40B4-BE49-F238E27FC236}">
                <a16:creationId xmlns:a16="http://schemas.microsoft.com/office/drawing/2014/main" id="{0640B7FF-DAC8-5C43-7676-E8EABE036B62}"/>
              </a:ext>
            </a:extLst>
          </p:cNvPr>
          <p:cNvSpPr/>
          <p:nvPr/>
        </p:nvSpPr>
        <p:spPr>
          <a:xfrm rot="1782986">
            <a:off x="286724" y="7639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0400C698-51CF-EF1B-98DC-E61548B02112}"/>
              </a:ext>
            </a:extLst>
          </p:cNvPr>
          <p:cNvSpPr/>
          <p:nvPr/>
        </p:nvSpPr>
        <p:spPr>
          <a:xfrm rot="1782986">
            <a:off x="286724" y="122680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42E13F13-953A-7354-CB88-37BE14E06343}"/>
              </a:ext>
            </a:extLst>
          </p:cNvPr>
          <p:cNvSpPr/>
          <p:nvPr/>
        </p:nvSpPr>
        <p:spPr>
          <a:xfrm rot="1782986">
            <a:off x="286724" y="168964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E7AC77BA-EA05-A0FA-E0DF-9EE6A9B63FAD}"/>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3952ED2F-5B11-0D6E-1BAA-16728B03DB38}"/>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ACC08BF8-D31E-4BA8-41E5-E1F27F5477BF}"/>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65EDA21-4B7A-D132-2D9D-3C88B98BF98E}"/>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CFB3429E-BBFE-0A66-6513-03AA746520BB}"/>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3E13CB1-A497-3436-FEF8-0069B08E91A5}"/>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574A3DC2-017A-A60F-067F-F7325EFF2C64}"/>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0EC0FC7-5548-E0C0-37FF-E632B1B5F816}"/>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AE34EB9-D312-68E2-9E64-DE4902366FB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03F27C2-085E-0830-6936-BFAC0FBC92D1}"/>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E783A6DB-6F31-A67B-69A8-AF949BBEFF0C}"/>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F47C5E8-7FBC-0C1A-F1C4-361CADA648C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7C304D72-7B78-6631-1413-09948ED1C4EE}"/>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7FE367A3-F4C1-C8BE-DF28-CADB9F66929B}"/>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2751032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338554"/>
          </a:xfrm>
          <a:prstGeom prst="rect">
            <a:avLst/>
          </a:prstGeom>
          <a:noFill/>
        </p:spPr>
        <p:txBody>
          <a:bodyPr wrap="square" rtlCol="0">
            <a:spAutoFit/>
          </a:bodyPr>
          <a:lstStyle/>
          <a:p>
            <a:pPr marL="0" marR="0" lvl="0" indent="0" algn="r" defTabSz="685800" rtl="1" eaLnBrk="1" fontAlgn="auto" latinLnBrk="0" hangingPunct="1">
              <a:lnSpc>
                <a:spcPct val="100000"/>
              </a:lnSpc>
              <a:spcBef>
                <a:spcPts val="0"/>
              </a:spcBef>
              <a:spcAft>
                <a:spcPts val="800"/>
              </a:spcAft>
              <a:buClrTx/>
              <a:buSzTx/>
              <a:buFontTx/>
              <a:buNone/>
              <a:tabLst/>
              <a:defRPr/>
            </a:pPr>
            <a:r>
              <a:rPr lang="ar-SA" sz="1600" b="1" i="0" dirty="0">
                <a:latin typeface="Calibri" panose="020F0502020204030204" pitchFamily="34" charset="0"/>
                <a:cs typeface="Calibri" panose="020F0502020204030204" pitchFamily="34" charset="0"/>
              </a:rPr>
              <a:t>رعاية القرابة</a:t>
            </a:r>
            <a:endParaRPr lang="ar-SA" sz="1600" dirty="0">
              <a:latin typeface="Calibri" panose="020F0502020204030204" pitchFamily="34" charset="0"/>
              <a:cs typeface="Calibri" panose="020F0502020204030204" pitchFamily="34" charset="0"/>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982985" y="1182876"/>
            <a:ext cx="5254041" cy="1785064"/>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000000"/>
              </a:buClr>
              <a:buSzPct val="100000"/>
            </a:pPr>
            <a:r>
              <a:rPr lang="ar-SA" sz="1100" b="1"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1" i="0" u="none" strike="noStrike" cap="none" dirty="0" err="1">
                <a:solidFill>
                  <a:srgbClr val="000000"/>
                </a:solidFill>
                <a:latin typeface="Calibri" panose="020F0502020204030204" pitchFamily="34" charset="0"/>
                <a:ea typeface="Arial"/>
                <a:cs typeface="Calibri" panose="020F0502020204030204" pitchFamily="34" charset="0"/>
                <a:sym typeface="Arial"/>
              </a:rPr>
              <a:t>صفات</a:t>
            </a:r>
            <a:endPar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رعاية القرابة هي رعاية قائمة على الأسرة داخل الأسرة الممتدة للطفل أو مع الأصدقاء المقربين للعائلة المعروفين للطفل ، سواء كانت ذات طبيعة رسمية أو غير رسمية.</a:t>
            </a:r>
          </a:p>
          <a:p>
            <a:pPr marL="171450" marR="0" lvl="0" indent="-171450" algn="r" rtl="1">
              <a:spcBef>
                <a:spcPts val="0"/>
              </a:spcBef>
              <a:spcAft>
                <a:spcPts val="0"/>
              </a:spcAft>
              <a:buClr>
                <a:srgbClr val="000000"/>
              </a:buClr>
              <a:buSzPct val="100000"/>
              <a:buFont typeface="Arial" panose="020B0604020202020204" pitchFamily="34" charset="0"/>
              <a:buChar char="•"/>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R="0" lvl="0" algn="r" rtl="1">
              <a:spcBef>
                <a:spcPts val="0"/>
              </a:spcBef>
              <a:spcAft>
                <a:spcPts val="0"/>
              </a:spcAft>
              <a:buClr>
                <a:srgbClr val="000000"/>
              </a:buClr>
              <a:buSzPct val="100000"/>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الاعتبارات</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غالبًا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ما</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a:t>
            </a:r>
            <a:r>
              <a:rPr lang="ar-SA" sz="1100" dirty="0" err="1">
                <a:solidFill>
                  <a:srgbClr val="000000"/>
                </a:solidFill>
                <a:latin typeface="Calibri" panose="020F0502020204030204" pitchFamily="34" charset="0"/>
                <a:ea typeface="Arial"/>
                <a:cs typeface="Calibri" panose="020F0502020204030204" pitchFamily="34" charset="0"/>
                <a:sym typeface="Arial"/>
              </a:rPr>
              <a:t>عتبر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رعاية الأقارب الخيار الأفضل ويجب اعتبارها أولاً ، وفقًا للتشريعات الوطنية عند الاقتضاء.</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ومع ذلك ، في حين أن رعاية الأقارب يمكن أن توفر رعاية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جيدة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نوعية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 فلا ينبغي أبدًا الافتراض أنه نظرًا لأن الأطفال مع أسرة ممتدة ، فإنهم يتمتعون بالحماية أو لم يعودوا بحاجة إلى لم شملهم مع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الأسرة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الأصلية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في بعض أنحاء العالم ، لا تُستخدم رعاية القرابة تقليديًا كوسيلة لحماية ورعاية الطفل الذي ليس لديه أسرته ، ولكنها وسيلة للتبادل من أجل المنفعة المتصورة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للأسرة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أصلية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أو مقدم الرعاية أو الطفل.</a:t>
            </a:r>
          </a:p>
        </p:txBody>
      </p:sp>
      <p:sp>
        <p:nvSpPr>
          <p:cNvPr id="5" name="Google Shape;258;p19">
            <a:extLst>
              <a:ext uri="{FF2B5EF4-FFF2-40B4-BE49-F238E27FC236}">
                <a16:creationId xmlns:a16="http://schemas.microsoft.com/office/drawing/2014/main" id="{05739641-50FB-C293-BAA7-79EB474CBCAD}"/>
              </a:ext>
            </a:extLst>
          </p:cNvPr>
          <p:cNvSpPr txBox="1"/>
          <p:nvPr/>
        </p:nvSpPr>
        <p:spPr>
          <a:xfrm>
            <a:off x="982986" y="4594073"/>
            <a:ext cx="2319014" cy="2800726"/>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الحماية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البيئة الأسرية ، مع الأسرة الممتدة أو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أحيانًا</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آخرين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قريب</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جدًا من الوالدين / الطفل</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الاهتمام الفردي واستمرارية الرعاية وإمكانية الارتباط الصحي بمقدم الرعاية الرئيسي</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إمكانية تطوير والحفاظ على الروابط مع أفراد الأسرة الممتدة / أفراد الأسرة الآخرين</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يبقى الطفل في عائلته ومجتمعه الخاص ويحافظ على الروابط مع أفراد المجتمع</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يتم دمج الطفل في المجتمع ، باستخدام الخدمات المجتمعية مثل المدارس والعيادات الصحية ، ويكون أقل عرضة للاستهداف والوصم</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احتمالية البقاء على اتصال مع الوالدين من خلال الأقارب</a:t>
            </a:r>
          </a:p>
          <a:p>
            <a:pPr marL="0" marR="0" lvl="0" indent="0" algn="r" rtl="1">
              <a:spcBef>
                <a:spcPts val="0"/>
              </a:spcBef>
              <a:spcAft>
                <a:spcPts val="0"/>
              </a:spcAft>
              <a:buClr>
                <a:srgbClr val="000000"/>
              </a:buClr>
              <a:buSzPts val="2400"/>
              <a:buFont typeface="Arial"/>
              <a:buNone/>
            </a:pPr>
            <a:endParaRPr lang="en-US" sz="1100" b="0" i="0" u="none" strike="noStrike" cap="none" dirty="0">
              <a:solidFill>
                <a:srgbClr val="000000"/>
              </a:solidFill>
              <a:latin typeface="+mn-lt"/>
              <a:ea typeface="Arial"/>
              <a:cs typeface="Arial"/>
              <a:sym typeface="Arial"/>
            </a:endParaRPr>
          </a:p>
        </p:txBody>
      </p:sp>
      <p:sp>
        <p:nvSpPr>
          <p:cNvPr id="10" name="Google Shape;258;p19">
            <a:extLst>
              <a:ext uri="{FF2B5EF4-FFF2-40B4-BE49-F238E27FC236}">
                <a16:creationId xmlns:a16="http://schemas.microsoft.com/office/drawing/2014/main" id="{37178DAB-97DD-8D47-5E85-ED00899F7BAC}"/>
              </a:ext>
            </a:extLst>
          </p:cNvPr>
          <p:cNvSpPr txBox="1"/>
          <p:nvPr/>
        </p:nvSpPr>
        <p:spPr>
          <a:xfrm>
            <a:off x="3302000" y="4678712"/>
            <a:ext cx="2935026" cy="3477835"/>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الخطر</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الإهمال أو الإساءة أو التمييز أو الاستغلال المحتمل للأطفال على الرغم من أن هذا قد يكون أكثر احتمالا في الرعاية غير المرتبطة بالأسرة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قد يتوقع مقدم الرعاية أن يكسب الطفل رزقه من خلال العمل في المنزل أو كخادمة منزلية أو خارج المنزل.</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مقاومة إضفاء الطابع الرسمي / مراقبة ترتيب الرعاية من قبل مقدمي </a:t>
            </a:r>
            <a:r>
              <a:rPr lang="en-US" sz="1100" dirty="0" err="1">
                <a:solidFill>
                  <a:srgbClr val="000000"/>
                </a:solidFill>
                <a:latin typeface="Calibri" panose="020F0502020204030204" pitchFamily="34" charset="0"/>
                <a:cs typeface="Calibri" panose="020F0502020204030204" pitchFamily="34" charset="0"/>
                <a:sym typeface="Arial"/>
              </a:rPr>
              <a:t>الرعاية</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الأقارب</a:t>
            </a:r>
            <a:endParaRPr lang="en-US" sz="1100" dirty="0">
              <a:solidFill>
                <a:srgbClr val="000000"/>
              </a:solidFill>
              <a:latin typeface="Calibri" panose="020F0502020204030204" pitchFamily="34" charset="0"/>
              <a:cs typeface="Calibri" panose="020F0502020204030204" pitchFamily="34" charset="0"/>
              <a:sym typeface="Arial"/>
            </a:endParaRPr>
          </a:p>
          <a:p>
            <a:pPr marL="171450" indent="-171450" algn="r" rtl="1">
              <a:buClr>
                <a:srgbClr val="000000"/>
              </a:buClr>
              <a:buSzPct val="100000"/>
              <a:buFont typeface="Arial" panose="020B0604020202020204" pitchFamily="34" charset="0"/>
              <a:buChar char="•"/>
            </a:pPr>
            <a:r>
              <a:rPr lang="en-US" sz="1100" dirty="0" err="1">
                <a:solidFill>
                  <a:srgbClr val="000000"/>
                </a:solidFill>
                <a:latin typeface="Calibri" panose="020F0502020204030204" pitchFamily="34" charset="0"/>
                <a:cs typeface="Calibri" panose="020F0502020204030204" pitchFamily="34" charset="0"/>
                <a:sym typeface="Arial"/>
              </a:rPr>
              <a:t>مقاومة</a:t>
            </a:r>
            <a:r>
              <a:rPr lang="en-US" sz="1100" dirty="0">
                <a:solidFill>
                  <a:srgbClr val="000000"/>
                </a:solidFill>
                <a:latin typeface="Calibri" panose="020F0502020204030204" pitchFamily="34" charset="0"/>
                <a:cs typeface="Calibri" panose="020F0502020204030204" pitchFamily="34" charset="0"/>
                <a:sym typeface="Arial"/>
              </a:rPr>
              <a:t> </a:t>
            </a:r>
            <a:r>
              <a:rPr lang="ar-SA" sz="1100" dirty="0">
                <a:solidFill>
                  <a:srgbClr val="000000"/>
                </a:solidFill>
                <a:latin typeface="Calibri" panose="020F0502020204030204" pitchFamily="34" charset="0"/>
                <a:cs typeface="Calibri" panose="020F0502020204030204" pitchFamily="34" charset="0"/>
                <a:sym typeface="Arial"/>
              </a:rPr>
              <a:t>تعقب</a:t>
            </a:r>
            <a:r>
              <a:rPr lang="en-US" sz="1100" dirty="0">
                <a:solidFill>
                  <a:srgbClr val="000000"/>
                </a:solidFill>
                <a:latin typeface="Calibri" panose="020F0502020204030204" pitchFamily="34" charset="0"/>
                <a:cs typeface="Calibri" panose="020F0502020204030204" pitchFamily="34" charset="0"/>
                <a:sym typeface="Arial"/>
              </a:rPr>
              <a:t>  الأسرة ولم شملها من </a:t>
            </a:r>
            <a:r>
              <a:rPr lang="en-US" sz="1100" dirty="0" err="1">
                <a:solidFill>
                  <a:srgbClr val="000000"/>
                </a:solidFill>
                <a:latin typeface="Calibri" panose="020F0502020204030204" pitchFamily="34" charset="0"/>
                <a:cs typeface="Calibri" panose="020F0502020204030204" pitchFamily="34" charset="0"/>
                <a:sym typeface="Arial"/>
              </a:rPr>
              <a:t>قبل</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مقدمي</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الرعاية</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الأقارب</a:t>
            </a:r>
            <a:r>
              <a:rPr lang="ar-SA" sz="1100" dirty="0">
                <a:solidFill>
                  <a:srgbClr val="000000"/>
                </a:solidFill>
                <a:latin typeface="Calibri" panose="020F0502020204030204" pitchFamily="34" charset="0"/>
                <a:cs typeface="Calibri" panose="020F0502020204030204" pitchFamily="34" charset="0"/>
                <a:sym typeface="Arial"/>
              </a:rPr>
              <a:t> </a:t>
            </a:r>
            <a:endParaRPr lang="en-US" sz="1100" dirty="0">
              <a:solidFill>
                <a:srgbClr val="000000"/>
              </a:solidFill>
              <a:latin typeface="Calibri" panose="020F0502020204030204" pitchFamily="34" charset="0"/>
              <a:cs typeface="Calibri" panose="020F0502020204030204" pitchFamily="34" charset="0"/>
              <a:sym typeface="Arial"/>
            </a:endParaRP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قد يكون الأطفال الذين ترعاهم الأسرة الممتدة "مخفيين" ويصعب التعرف عليهم</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حتى الأطفال الذين تم تسجيلهم في البداية قد لا يتم تحديد مكانهم مرة أخرى إذا انتقلت الأسرة دون إخبار السلطات المختصة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احتمالية أن يصبح الإيداع حلاً للرعاية طويلة الأمد بشكل افتراضي دون متابعة لم شمل الأسرة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الفصل الثانوي / انهيار ترتيبات الرعاية: قد لا تتمكن العائلات التي تتعرض لضغوط أو تعيش في </a:t>
            </a:r>
            <a:r>
              <a:rPr lang="en-US" sz="1100" dirty="0" err="1">
                <a:solidFill>
                  <a:srgbClr val="000000"/>
                </a:solidFill>
                <a:latin typeface="Calibri" panose="020F0502020204030204" pitchFamily="34" charset="0"/>
                <a:cs typeface="Calibri" panose="020F0502020204030204" pitchFamily="34" charset="0"/>
                <a:sym typeface="Arial"/>
              </a:rPr>
              <a:t>فقر</a:t>
            </a:r>
            <a:r>
              <a:rPr lang="en-US" sz="1100" dirty="0">
                <a:solidFill>
                  <a:srgbClr val="000000"/>
                </a:solidFill>
                <a:latin typeface="Calibri" panose="020F0502020204030204" pitchFamily="34" charset="0"/>
                <a:cs typeface="Calibri" panose="020F0502020204030204" pitchFamily="34" charset="0"/>
                <a:sym typeface="Arial"/>
              </a:rPr>
              <a:t> </a:t>
            </a:r>
            <a:r>
              <a:rPr lang="ar-SA" sz="1100" dirty="0">
                <a:solidFill>
                  <a:srgbClr val="000000"/>
                </a:solidFill>
                <a:latin typeface="Calibri" panose="020F0502020204030204" pitchFamily="34" charset="0"/>
                <a:cs typeface="Calibri" panose="020F0502020204030204" pitchFamily="34" charset="0"/>
                <a:sym typeface="Arial"/>
              </a:rPr>
              <a:t>شديد </a:t>
            </a:r>
            <a:r>
              <a:rPr lang="en-US" sz="1100" dirty="0">
                <a:solidFill>
                  <a:srgbClr val="000000"/>
                </a:solidFill>
                <a:latin typeface="Calibri" panose="020F0502020204030204" pitchFamily="34" charset="0"/>
                <a:cs typeface="Calibri" panose="020F0502020204030204" pitchFamily="34" charset="0"/>
                <a:sym typeface="Arial"/>
              </a:rPr>
              <a:t> أو صعوبة من الاستمرار </a:t>
            </a:r>
            <a:r>
              <a:rPr lang="en-US" sz="1100" dirty="0" err="1">
                <a:solidFill>
                  <a:srgbClr val="000000"/>
                </a:solidFill>
                <a:latin typeface="Calibri" panose="020F0502020204030204" pitchFamily="34" charset="0"/>
                <a:cs typeface="Calibri" panose="020F0502020204030204" pitchFamily="34" charset="0"/>
                <a:sym typeface="Arial"/>
              </a:rPr>
              <a:t>في</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a:t>
            </a:r>
            <a:r>
              <a:rPr lang="ar-SA" sz="1100" dirty="0">
                <a:solidFill>
                  <a:srgbClr val="000000"/>
                </a:solidFill>
                <a:latin typeface="Calibri" panose="020F0502020204030204" pitchFamily="34" charset="0"/>
                <a:cs typeface="Calibri" panose="020F0502020204030204" pitchFamily="34" charset="0"/>
                <a:sym typeface="Arial"/>
              </a:rPr>
              <a:t>رعاية</a:t>
            </a:r>
            <a:endParaRPr lang="en-US" sz="1100" dirty="0">
              <a:solidFill>
                <a:srgbClr val="000000"/>
              </a:solidFill>
              <a:latin typeface="Calibri" panose="020F0502020204030204" pitchFamily="34" charset="0"/>
              <a:cs typeface="Calibri" panose="020F0502020204030204" pitchFamily="34" charset="0"/>
              <a:sym typeface="Arial"/>
            </a:endParaRPr>
          </a:p>
        </p:txBody>
      </p:sp>
      <p:sp>
        <p:nvSpPr>
          <p:cNvPr id="4" name="Hexagon 3">
            <a:extLst>
              <a:ext uri="{FF2B5EF4-FFF2-40B4-BE49-F238E27FC236}">
                <a16:creationId xmlns:a16="http://schemas.microsoft.com/office/drawing/2014/main" id="{59777B4A-FCD2-98BB-B195-FB57D75F2304}"/>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A6BD4E64-5ADC-325E-73A3-68AD514DA76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B8EEDF1C-8FCE-ED77-98A5-D48E8F80519B}"/>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66E5528-1E65-81CD-810E-56E17253F644}"/>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CDA2A6BD-2753-2843-DF69-91BEE4AE942D}"/>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A444D582-5B7B-1C54-EF23-A0CD34D14A8B}"/>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8B753F32-BD32-C514-96CB-699C3D570100}"/>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2BFF875-993F-8B76-FE88-1EC32CCC09F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DB3E86E4-86B2-3525-E4C0-089D96C49AC8}"/>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D2FF586A-0350-2D20-83E8-39D639DD5D7B}"/>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D5FC93F-EE39-EDCC-06E4-293266896824}"/>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BF17F5EE-1570-5601-D0BA-5F416E986EB0}"/>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E4103CF-7FF2-F03A-D8B7-55B51A48340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6718E8C-5DA1-F1C8-90F6-65B8C1E20AA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2EB88EA6-0598-AFA3-0DD1-71A30B4C84F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E01EAA7F-64D3-91E2-006F-800FE642F094}"/>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994DA98B-500D-3F02-BEFB-1B458BF3AB7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102D026E-778A-EED0-833A-D184C2DEFAF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6" name="Group 25">
            <a:extLst>
              <a:ext uri="{FF2B5EF4-FFF2-40B4-BE49-F238E27FC236}">
                <a16:creationId xmlns:a16="http://schemas.microsoft.com/office/drawing/2014/main" id="{91699AF0-6D93-9A72-151E-DD40FBB41649}"/>
              </a:ext>
            </a:extLst>
          </p:cNvPr>
          <p:cNvGrpSpPr/>
          <p:nvPr/>
        </p:nvGrpSpPr>
        <p:grpSpPr>
          <a:xfrm>
            <a:off x="1220570" y="3819067"/>
            <a:ext cx="677504" cy="583480"/>
            <a:chOff x="4416926" y="1952645"/>
            <a:chExt cx="1178615" cy="1015047"/>
          </a:xfrm>
          <a:solidFill>
            <a:schemeClr val="accent2">
              <a:lumMod val="20000"/>
              <a:lumOff val="80000"/>
            </a:schemeClr>
          </a:solidFill>
        </p:grpSpPr>
        <p:sp>
          <p:nvSpPr>
            <p:cNvPr id="27" name="Rectangle: Rounded Corners 26">
              <a:extLst>
                <a:ext uri="{FF2B5EF4-FFF2-40B4-BE49-F238E27FC236}">
                  <a16:creationId xmlns:a16="http://schemas.microsoft.com/office/drawing/2014/main" id="{96BE2A3E-D9B9-1CB8-42DB-5F7507D317BD}"/>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8" name="Rectangle: Rounded Corners 27">
              <a:extLst>
                <a:ext uri="{FF2B5EF4-FFF2-40B4-BE49-F238E27FC236}">
                  <a16:creationId xmlns:a16="http://schemas.microsoft.com/office/drawing/2014/main" id="{BECF7BEE-F6D5-3AED-3A61-E7D09500E7E2}"/>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9" name="Rectangle: Rounded Corners 28">
              <a:extLst>
                <a:ext uri="{FF2B5EF4-FFF2-40B4-BE49-F238E27FC236}">
                  <a16:creationId xmlns:a16="http://schemas.microsoft.com/office/drawing/2014/main" id="{361431FE-2D01-8409-76FE-217025FF776A}"/>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0" name="Flowchart: Manual Input 29">
              <a:extLst>
                <a:ext uri="{FF2B5EF4-FFF2-40B4-BE49-F238E27FC236}">
                  <a16:creationId xmlns:a16="http://schemas.microsoft.com/office/drawing/2014/main" id="{B9D1F9DB-03C0-2CEA-8C62-ECFE1C3125CF}"/>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1" name="Rectangle: Rounded Corners 30">
              <a:extLst>
                <a:ext uri="{FF2B5EF4-FFF2-40B4-BE49-F238E27FC236}">
                  <a16:creationId xmlns:a16="http://schemas.microsoft.com/office/drawing/2014/main" id="{A9B63D96-D14D-6F66-8DD4-EB74D2D61FDA}"/>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2" name="Rectangle: Rounded Corners 31">
              <a:extLst>
                <a:ext uri="{FF2B5EF4-FFF2-40B4-BE49-F238E27FC236}">
                  <a16:creationId xmlns:a16="http://schemas.microsoft.com/office/drawing/2014/main" id="{E4B9BFD2-7C2A-287C-E98D-DE772C3944A5}"/>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3" name="Rectangle: Rounded Corners 32">
              <a:extLst>
                <a:ext uri="{FF2B5EF4-FFF2-40B4-BE49-F238E27FC236}">
                  <a16:creationId xmlns:a16="http://schemas.microsoft.com/office/drawing/2014/main" id="{CF8D4471-93FA-7B09-C20F-8F341E6C34E4}"/>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4" name="Flowchart: Manual Input 33">
              <a:extLst>
                <a:ext uri="{FF2B5EF4-FFF2-40B4-BE49-F238E27FC236}">
                  <a16:creationId xmlns:a16="http://schemas.microsoft.com/office/drawing/2014/main" id="{FFF0BF52-5F8B-AF8F-8C86-5CBEC355E0CA}"/>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5" name="Round Same Side Corner Rectangle 21">
              <a:extLst>
                <a:ext uri="{FF2B5EF4-FFF2-40B4-BE49-F238E27FC236}">
                  <a16:creationId xmlns:a16="http://schemas.microsoft.com/office/drawing/2014/main" id="{6197B7FE-251E-B188-5BE5-951CF432833A}"/>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Oval 35">
              <a:extLst>
                <a:ext uri="{FF2B5EF4-FFF2-40B4-BE49-F238E27FC236}">
                  <a16:creationId xmlns:a16="http://schemas.microsoft.com/office/drawing/2014/main" id="{F57D612F-985D-9C88-372E-4D432763A2A9}"/>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Rectangle 36">
              <a:extLst>
                <a:ext uri="{FF2B5EF4-FFF2-40B4-BE49-F238E27FC236}">
                  <a16:creationId xmlns:a16="http://schemas.microsoft.com/office/drawing/2014/main" id="{E8502C6B-F9CE-B702-8C61-B2EF13EA4DCB}"/>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8" name="Rectangle 37">
              <a:extLst>
                <a:ext uri="{FF2B5EF4-FFF2-40B4-BE49-F238E27FC236}">
                  <a16:creationId xmlns:a16="http://schemas.microsoft.com/office/drawing/2014/main" id="{B83BD697-FA04-7E69-6095-F950D563E6CC}"/>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44" name="Group 43">
            <a:extLst>
              <a:ext uri="{FF2B5EF4-FFF2-40B4-BE49-F238E27FC236}">
                <a16:creationId xmlns:a16="http://schemas.microsoft.com/office/drawing/2014/main" id="{8448548D-BE3B-EDDB-1FD5-9CADA8DF353F}"/>
              </a:ext>
            </a:extLst>
          </p:cNvPr>
          <p:cNvGrpSpPr/>
          <p:nvPr/>
        </p:nvGrpSpPr>
        <p:grpSpPr>
          <a:xfrm>
            <a:off x="3302000" y="3820045"/>
            <a:ext cx="582444" cy="721847"/>
            <a:chOff x="3302000" y="3820045"/>
            <a:chExt cx="582444" cy="721847"/>
          </a:xfrm>
        </p:grpSpPr>
        <p:grpSp>
          <p:nvGrpSpPr>
            <p:cNvPr id="42" name="Group 41">
              <a:extLst>
                <a:ext uri="{FF2B5EF4-FFF2-40B4-BE49-F238E27FC236}">
                  <a16:creationId xmlns:a16="http://schemas.microsoft.com/office/drawing/2014/main" id="{A39C83E5-9C71-3B08-A9B5-C20C686F93BB}"/>
                </a:ext>
              </a:extLst>
            </p:cNvPr>
            <p:cNvGrpSpPr/>
            <p:nvPr/>
          </p:nvGrpSpPr>
          <p:grpSpPr>
            <a:xfrm>
              <a:off x="3738131" y="4049988"/>
              <a:ext cx="146313" cy="325236"/>
              <a:chOff x="1638375" y="3971467"/>
              <a:chExt cx="146313" cy="325236"/>
            </a:xfrm>
          </p:grpSpPr>
          <p:sp>
            <p:nvSpPr>
              <p:cNvPr id="40" name="Round Same Side Corner Rectangle 21">
                <a:extLst>
                  <a:ext uri="{FF2B5EF4-FFF2-40B4-BE49-F238E27FC236}">
                    <a16:creationId xmlns:a16="http://schemas.microsoft.com/office/drawing/2014/main" id="{F2B010E3-C28E-D028-5E25-D431807E4D2E}"/>
                  </a:ext>
                </a:extLst>
              </p:cNvPr>
              <p:cNvSpPr/>
              <p:nvPr/>
            </p:nvSpPr>
            <p:spPr>
              <a:xfrm>
                <a:off x="1639448" y="4142910"/>
                <a:ext cx="144669" cy="153793"/>
              </a:xfrm>
              <a:prstGeom prst="round2SameRect">
                <a:avLst>
                  <a:gd name="adj1" fmla="val 50000"/>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Oval 40">
                <a:extLst>
                  <a:ext uri="{FF2B5EF4-FFF2-40B4-BE49-F238E27FC236}">
                    <a16:creationId xmlns:a16="http://schemas.microsoft.com/office/drawing/2014/main" id="{B06F8C1F-C829-BE68-FA23-F63D8C2BD095}"/>
                  </a:ext>
                </a:extLst>
              </p:cNvPr>
              <p:cNvSpPr/>
              <p:nvPr/>
            </p:nvSpPr>
            <p:spPr>
              <a:xfrm>
                <a:off x="1638375" y="3971467"/>
                <a:ext cx="146313" cy="146313"/>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43" name="Freeform: Shape 42">
              <a:extLst>
                <a:ext uri="{FF2B5EF4-FFF2-40B4-BE49-F238E27FC236}">
                  <a16:creationId xmlns:a16="http://schemas.microsoft.com/office/drawing/2014/main" id="{09A63B52-B15F-2155-DCF2-1CD411E4DA00}"/>
                </a:ext>
              </a:extLst>
            </p:cNvPr>
            <p:cNvSpPr/>
            <p:nvPr/>
          </p:nvSpPr>
          <p:spPr>
            <a:xfrm>
              <a:off x="3302000" y="3820045"/>
              <a:ext cx="348089" cy="721847"/>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Tree>
    <p:extLst>
      <p:ext uri="{BB962C8B-B14F-4D97-AF65-F5344CB8AC3E}">
        <p14:creationId xmlns:p14="http://schemas.microsoft.com/office/powerpoint/2010/main" val="7914883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281167"/>
          </a:xfrm>
          <a:prstGeom prst="rect">
            <a:avLst/>
          </a:prstGeom>
          <a:noFill/>
        </p:spPr>
        <p:txBody>
          <a:bodyPr wrap="square" rtlCol="0">
            <a:spAutoFit/>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ar-SA" sz="1200" b="1" i="0" dirty="0">
                <a:latin typeface="Calibri" panose="020F0502020204030204" pitchFamily="34" charset="0"/>
                <a:cs typeface="Calibri" panose="020F0502020204030204" pitchFamily="34" charset="0"/>
              </a:rPr>
              <a:t>رعاية الأسرة الحاضنة</a:t>
            </a:r>
            <a:endParaRPr lang="ar-SA" sz="1200" dirty="0">
              <a:latin typeface="Calibri" panose="020F0502020204030204" pitchFamily="34" charset="0"/>
              <a:cs typeface="Calibri" panose="020F0502020204030204" pitchFamily="34" charset="0"/>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982985" y="1182876"/>
            <a:ext cx="5254041" cy="4154943"/>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000000"/>
              </a:buClr>
              <a:buSzPct val="100000"/>
            </a:pPr>
            <a:r>
              <a:rPr lang="ar-SA" sz="1100" b="1"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1" i="0" u="none" strike="noStrike" cap="none" dirty="0" err="1">
                <a:solidFill>
                  <a:srgbClr val="000000"/>
                </a:solidFill>
                <a:latin typeface="Calibri" panose="020F0502020204030204" pitchFamily="34" charset="0"/>
                <a:ea typeface="Arial"/>
                <a:cs typeface="Calibri" panose="020F0502020204030204" pitchFamily="34" charset="0"/>
                <a:sym typeface="Arial"/>
              </a:rPr>
              <a:t>صفات</a:t>
            </a:r>
            <a:endPar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الحالات التي يتم فيها رعاية الأطفال في منزل خارج أسرهم.</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عادة ما </a:t>
            </a:r>
            <a:r>
              <a:rPr lang="en-US" sz="1100" dirty="0" err="1">
                <a:solidFill>
                  <a:srgbClr val="000000"/>
                </a:solidFill>
                <a:latin typeface="Calibri" panose="020F0502020204030204" pitchFamily="34" charset="0"/>
                <a:cs typeface="Calibri" panose="020F0502020204030204" pitchFamily="34" charset="0"/>
                <a:sym typeface="Arial"/>
              </a:rPr>
              <a:t>تُفهم</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a:t>
            </a:r>
            <a:r>
              <a:rPr lang="ar-SA" sz="1100" dirty="0">
                <a:solidFill>
                  <a:srgbClr val="000000"/>
                </a:solidFill>
                <a:latin typeface="Calibri" panose="020F0502020204030204" pitchFamily="34" charset="0"/>
                <a:cs typeface="Calibri" panose="020F0502020204030204" pitchFamily="34" charset="0"/>
                <a:sym typeface="Arial"/>
              </a:rPr>
              <a:t>حضانة</a:t>
            </a:r>
            <a:r>
              <a:rPr lang="en-US" sz="1100" dirty="0">
                <a:solidFill>
                  <a:srgbClr val="000000"/>
                </a:solidFill>
                <a:latin typeface="Calibri" panose="020F0502020204030204" pitchFamily="34" charset="0"/>
                <a:cs typeface="Calibri" panose="020F0502020204030204" pitchFamily="34" charset="0"/>
                <a:sym typeface="Arial"/>
              </a:rPr>
              <a:t> على أنها ترتيب مؤقت ، وفي معظم الحالات يحتفظ الوالدان الأصليان بحقوقهما ومسؤولياتهما الأبوية.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تدار ترتيبات الرعاية من قبل سلطة مختصة حيث يتم وضع الطفل في البيئة المنزلية لعائلة</a:t>
            </a:r>
          </a:p>
          <a:p>
            <a:pPr marL="628650" lvl="1"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تم اختيارهم وإعدادهم وترخيصهم لتقديم هذه الرعاية ، و</a:t>
            </a:r>
          </a:p>
          <a:p>
            <a:pPr marL="628650" lvl="1"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يتم </a:t>
            </a:r>
            <a:r>
              <a:rPr lang="en-US" sz="1100" dirty="0" err="1">
                <a:solidFill>
                  <a:srgbClr val="000000"/>
                </a:solidFill>
                <a:latin typeface="Calibri" panose="020F0502020204030204" pitchFamily="34" charset="0"/>
                <a:cs typeface="Calibri" panose="020F0502020204030204" pitchFamily="34" charset="0"/>
                <a:sym typeface="Arial"/>
              </a:rPr>
              <a:t>الإشراف</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عليه</a:t>
            </a:r>
            <a:r>
              <a:rPr lang="ar-SA" sz="1100" dirty="0" err="1">
                <a:solidFill>
                  <a:srgbClr val="000000"/>
                </a:solidFill>
                <a:latin typeface="Calibri" panose="020F0502020204030204" pitchFamily="34" charset="0"/>
                <a:cs typeface="Calibri" panose="020F0502020204030204" pitchFamily="34" charset="0"/>
                <a:sym typeface="Arial"/>
              </a:rPr>
              <a:t>م</a:t>
            </a:r>
            <a:r>
              <a:rPr lang="en-US" sz="1100" dirty="0">
                <a:solidFill>
                  <a:srgbClr val="000000"/>
                </a:solidFill>
                <a:latin typeface="Calibri" panose="020F0502020204030204" pitchFamily="34" charset="0"/>
                <a:cs typeface="Calibri" panose="020F0502020204030204" pitchFamily="34" charset="0"/>
                <a:sym typeface="Arial"/>
              </a:rPr>
              <a:t> وقد </a:t>
            </a:r>
            <a:r>
              <a:rPr lang="en-US" sz="1100" dirty="0" err="1">
                <a:solidFill>
                  <a:srgbClr val="000000"/>
                </a:solidFill>
                <a:latin typeface="Calibri" panose="020F0502020204030204" pitchFamily="34" charset="0"/>
                <a:cs typeface="Calibri" panose="020F0502020204030204" pitchFamily="34" charset="0"/>
                <a:sym typeface="Arial"/>
              </a:rPr>
              <a:t>يتم</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دعمه</a:t>
            </a:r>
            <a:r>
              <a:rPr lang="ar-SA" sz="1100" dirty="0" err="1">
                <a:solidFill>
                  <a:srgbClr val="000000"/>
                </a:solidFill>
                <a:latin typeface="Calibri" panose="020F0502020204030204" pitchFamily="34" charset="0"/>
                <a:cs typeface="Calibri" panose="020F0502020204030204" pitchFamily="34" charset="0"/>
                <a:sym typeface="Arial"/>
              </a:rPr>
              <a:t>م</a:t>
            </a:r>
            <a:r>
              <a:rPr lang="ar-SA" sz="1100" dirty="0">
                <a:solidFill>
                  <a:srgbClr val="000000"/>
                </a:solidFill>
                <a:latin typeface="Calibri" panose="020F0502020204030204" pitchFamily="34" charset="0"/>
                <a:cs typeface="Calibri" panose="020F0502020204030204" pitchFamily="34" charset="0"/>
                <a:sym typeface="Arial"/>
              </a:rPr>
              <a:t> بشكل مادي</a:t>
            </a:r>
            <a:r>
              <a:rPr lang="en-US" sz="1100" dirty="0">
                <a:solidFill>
                  <a:srgbClr val="000000"/>
                </a:solidFill>
                <a:latin typeface="Calibri" panose="020F0502020204030204" pitchFamily="34" charset="0"/>
                <a:cs typeface="Calibri" panose="020F0502020204030204" pitchFamily="34" charset="0"/>
                <a:sym typeface="Arial"/>
              </a:rPr>
              <a:t> و / أو </a:t>
            </a:r>
            <a:r>
              <a:rPr lang="en-US" sz="1100" dirty="0" err="1">
                <a:solidFill>
                  <a:srgbClr val="000000"/>
                </a:solidFill>
                <a:latin typeface="Calibri" panose="020F0502020204030204" pitchFamily="34" charset="0"/>
                <a:cs typeface="Calibri" panose="020F0502020204030204" pitchFamily="34" charset="0"/>
                <a:sym typeface="Arial"/>
              </a:rPr>
              <a:t>غير</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ما</a:t>
            </a:r>
            <a:r>
              <a:rPr lang="ar-SA" sz="1100" dirty="0">
                <a:solidFill>
                  <a:srgbClr val="000000"/>
                </a:solidFill>
                <a:latin typeface="Calibri" panose="020F0502020204030204" pitchFamily="34" charset="0"/>
                <a:cs typeface="Calibri" panose="020F0502020204030204" pitchFamily="34" charset="0"/>
                <a:sym typeface="Arial"/>
              </a:rPr>
              <a:t>دي</a:t>
            </a:r>
            <a:r>
              <a:rPr lang="en-US" sz="1100" dirty="0">
                <a:solidFill>
                  <a:srgbClr val="000000"/>
                </a:solidFill>
                <a:latin typeface="Calibri" panose="020F0502020204030204" pitchFamily="34" charset="0"/>
                <a:cs typeface="Calibri" panose="020F0502020204030204" pitchFamily="34" charset="0"/>
                <a:sym typeface="Arial"/>
              </a:rPr>
              <a:t> في القيام بذلك.</a:t>
            </a:r>
          </a:p>
          <a:p>
            <a:pPr marL="171450" lvl="0" indent="-171450" algn="r" rtl="1">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rPr>
              <a:t>تشير رعاية التبني أيضًا إلى الترتيبات التقليدية أو غير الرسمية التي لا تتضمن طرفًا ثالثًا على الرغم من أنه قد يتم اعتمادها أو دعمها من قبل المجتمع ويمكن أن تتضمن استحقاقات والتزامات على كلا الجانبين ؛</a:t>
            </a:r>
          </a:p>
          <a:p>
            <a:pPr algn="r" rtl="1"/>
            <a:endParaRPr lang="en-US" sz="1100" dirty="0">
              <a:solidFill>
                <a:srgbClr val="000000"/>
              </a:solidFill>
              <a:latin typeface="Calibri" panose="020F0502020204030204" pitchFamily="34" charset="0"/>
              <a:cs typeface="Calibri" panose="020F0502020204030204" pitchFamily="34" charset="0"/>
            </a:endParaRPr>
          </a:p>
          <a:p>
            <a:pPr algn="r" rtl="1"/>
            <a:r>
              <a:rPr lang="en-US" sz="1100" b="1" dirty="0">
                <a:solidFill>
                  <a:srgbClr val="000000"/>
                </a:solidFill>
                <a:latin typeface="Calibri" panose="020F0502020204030204" pitchFamily="34" charset="0"/>
                <a:cs typeface="Calibri" panose="020F0502020204030204" pitchFamily="34" charset="0"/>
              </a:rPr>
              <a:t>الاعتبارات</a:t>
            </a:r>
          </a:p>
          <a:p>
            <a:pPr marL="171450" lvl="0" indent="-171450" algn="r" rtl="1">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rPr>
              <a:t>يمكن أن تنشأ ترتيبات </a:t>
            </a:r>
            <a:r>
              <a:rPr lang="en-US" sz="1100" dirty="0" err="1">
                <a:solidFill>
                  <a:srgbClr val="000000"/>
                </a:solidFill>
                <a:latin typeface="Calibri" panose="020F0502020204030204" pitchFamily="34" charset="0"/>
                <a:cs typeface="Calibri" panose="020F0502020204030204" pitchFamily="34" charset="0"/>
              </a:rPr>
              <a:t>نوع</a:t>
            </a:r>
            <a:r>
              <a:rPr lang="en-US" sz="1100" dirty="0">
                <a:solidFill>
                  <a:srgbClr val="000000"/>
                </a:solidFill>
                <a:latin typeface="Calibri" panose="020F0502020204030204" pitchFamily="34" charset="0"/>
                <a:cs typeface="Calibri" panose="020F0502020204030204" pitchFamily="34" charset="0"/>
              </a:rPr>
              <a:t> </a:t>
            </a:r>
            <a:r>
              <a:rPr lang="en-US" sz="1100" dirty="0" err="1">
                <a:solidFill>
                  <a:srgbClr val="000000"/>
                </a:solidFill>
                <a:latin typeface="Calibri" panose="020F0502020204030204" pitchFamily="34" charset="0"/>
                <a:cs typeface="Calibri" panose="020F0502020204030204" pitchFamily="34" charset="0"/>
              </a:rPr>
              <a:t>الرعاية</a:t>
            </a:r>
            <a:r>
              <a:rPr lang="en-US" sz="1100" dirty="0">
                <a:solidFill>
                  <a:srgbClr val="000000"/>
                </a:solidFill>
                <a:latin typeface="Calibri" panose="020F0502020204030204" pitchFamily="34" charset="0"/>
                <a:cs typeface="Calibri" panose="020F0502020204030204" pitchFamily="34" charset="0"/>
              </a:rPr>
              <a:t> </a:t>
            </a:r>
            <a:r>
              <a:rPr lang="ar-SA" sz="1100" dirty="0">
                <a:solidFill>
                  <a:srgbClr val="000000"/>
                </a:solidFill>
                <a:latin typeface="Calibri" panose="020F0502020204030204" pitchFamily="34" charset="0"/>
                <a:cs typeface="Calibri" panose="020F0502020204030204" pitchFamily="34" charset="0"/>
              </a:rPr>
              <a:t>الحاضنة</a:t>
            </a:r>
            <a:r>
              <a:rPr lang="en-US" sz="1100" dirty="0">
                <a:solidFill>
                  <a:srgbClr val="000000"/>
                </a:solidFill>
                <a:latin typeface="Calibri" panose="020F0502020204030204" pitchFamily="34" charset="0"/>
                <a:cs typeface="Calibri" panose="020F0502020204030204" pitchFamily="34" charset="0"/>
              </a:rPr>
              <a:t> تلقائيًا في حالات الطوارئ حيث تعتني العائلات بطفل لا علاقة له بهم أو غير معروف لهم.</a:t>
            </a:r>
          </a:p>
          <a:p>
            <a:pPr marL="628650" lvl="1" indent="-171450" algn="r" rtl="1">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rPr>
              <a:t>يجب تحديد هذه الترتيبات بطريقة لا تعطل ترتيبات الرعاية من أجل تقييم جودة الرعاية والحاجة </a:t>
            </a:r>
            <a:r>
              <a:rPr lang="en-US" sz="1100" dirty="0" err="1">
                <a:solidFill>
                  <a:srgbClr val="000000"/>
                </a:solidFill>
                <a:latin typeface="Calibri" panose="020F0502020204030204" pitchFamily="34" charset="0"/>
                <a:cs typeface="Calibri" panose="020F0502020204030204" pitchFamily="34" charset="0"/>
              </a:rPr>
              <a:t>إلى</a:t>
            </a:r>
            <a:r>
              <a:rPr lang="en-US" sz="1100" dirty="0">
                <a:solidFill>
                  <a:srgbClr val="000000"/>
                </a:solidFill>
                <a:latin typeface="Calibri" panose="020F0502020204030204" pitchFamily="34" charset="0"/>
                <a:cs typeface="Calibri" panose="020F0502020204030204" pitchFamily="34" charset="0"/>
              </a:rPr>
              <a:t> </a:t>
            </a:r>
            <a:r>
              <a:rPr lang="en-US" sz="1100" dirty="0" err="1">
                <a:solidFill>
                  <a:srgbClr val="000000"/>
                </a:solidFill>
                <a:latin typeface="Calibri" panose="020F0502020204030204" pitchFamily="34" charset="0"/>
                <a:cs typeface="Calibri" panose="020F0502020204030204" pitchFamily="34" charset="0"/>
              </a:rPr>
              <a:t>ت</a:t>
            </a:r>
            <a:r>
              <a:rPr lang="ar-SA" sz="1100" dirty="0">
                <a:solidFill>
                  <a:srgbClr val="000000"/>
                </a:solidFill>
                <a:latin typeface="Calibri" panose="020F0502020204030204" pitchFamily="34" charset="0"/>
                <a:cs typeface="Calibri" panose="020F0502020204030204" pitchFamily="34" charset="0"/>
              </a:rPr>
              <a:t>عقب</a:t>
            </a:r>
            <a:r>
              <a:rPr lang="en-US" sz="1100" dirty="0">
                <a:solidFill>
                  <a:srgbClr val="000000"/>
                </a:solidFill>
                <a:latin typeface="Calibri" panose="020F0502020204030204" pitchFamily="34" charset="0"/>
                <a:cs typeface="Calibri" panose="020F0502020204030204" pitchFamily="34" charset="0"/>
              </a:rPr>
              <a:t> الأسرة ، والتسجيل وإنشاء المتابعة والرصد عند الضرورة ؛</a:t>
            </a:r>
          </a:p>
          <a:p>
            <a:pPr marL="628650" lvl="1" indent="-171450" algn="r" rtl="1">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rPr>
              <a:t>في بعض المجتمعات ، من غير المقبول أن يعيش الأطفال مع مقدمي رعاية من غير الأقارب ؛ قد تظل الحضانة ممكنة ولكن يجب مراعاة المعايير الثقافية بعناية ؛</a:t>
            </a:r>
          </a:p>
          <a:p>
            <a:pPr marL="628650" lvl="1" indent="-171450" algn="r" rtl="1">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rPr>
              <a:t>في مجتمعات أخرى ، سيكون هناك تقليد قوي لمسؤوليات المجتمع تجاه الأطفال - وهذا لا يعني بالضرورة أن الأطفال الذين تتم رعايتهم بهذه الطريقة سيحصلون على نفس مستوى الرعاية مثل الأطفال المولودين للأسرة.</a:t>
            </a:r>
          </a:p>
          <a:p>
            <a:pPr marL="171450" indent="-171450" algn="r" rtl="1">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rPr>
              <a:t>في حين أن </a:t>
            </a:r>
            <a:r>
              <a:rPr lang="en-US" sz="1100" dirty="0" err="1">
                <a:solidFill>
                  <a:srgbClr val="000000"/>
                </a:solidFill>
                <a:latin typeface="Calibri" panose="020F0502020204030204" pitchFamily="34" charset="0"/>
                <a:cs typeface="Calibri" panose="020F0502020204030204" pitchFamily="34" charset="0"/>
              </a:rPr>
              <a:t>رعاية</a:t>
            </a:r>
            <a:r>
              <a:rPr lang="en-US" sz="1100" dirty="0">
                <a:solidFill>
                  <a:srgbClr val="000000"/>
                </a:solidFill>
                <a:latin typeface="Calibri" panose="020F0502020204030204" pitchFamily="34" charset="0"/>
                <a:cs typeface="Calibri" panose="020F0502020204030204" pitchFamily="34" charset="0"/>
              </a:rPr>
              <a:t> </a:t>
            </a:r>
            <a:r>
              <a:rPr lang="ar-SA" sz="1100" i="0" dirty="0">
                <a:latin typeface="Calibri" panose="020F0502020204030204" pitchFamily="34" charset="0"/>
                <a:cs typeface="Calibri" panose="020F0502020204030204" pitchFamily="34" charset="0"/>
              </a:rPr>
              <a:t>الأسرة الحاضنة </a:t>
            </a:r>
            <a:r>
              <a:rPr lang="en-US" sz="1100" dirty="0" err="1">
                <a:solidFill>
                  <a:srgbClr val="000000"/>
                </a:solidFill>
                <a:latin typeface="Calibri" panose="020F0502020204030204" pitchFamily="34" charset="0"/>
                <a:cs typeface="Calibri" panose="020F0502020204030204" pitchFamily="34" charset="0"/>
              </a:rPr>
              <a:t>يمكن</a:t>
            </a:r>
            <a:r>
              <a:rPr lang="en-US" sz="1100" dirty="0">
                <a:solidFill>
                  <a:srgbClr val="000000"/>
                </a:solidFill>
                <a:latin typeface="Calibri" panose="020F0502020204030204" pitchFamily="34" charset="0"/>
                <a:cs typeface="Calibri" panose="020F0502020204030204" pitchFamily="34" charset="0"/>
              </a:rPr>
              <a:t> أن توفر رعاية جيدة النوعية ، فلا ينبغي أبدًا الافتراض أنه نظرًا لأن الأطفال مع عائلة ، فإنهم يتمتعون بالحماية أو لم يعودوا بحاجة إلى لم شملهم مع </a:t>
            </a:r>
            <a:r>
              <a:rPr lang="en-US" sz="1100" dirty="0" err="1">
                <a:solidFill>
                  <a:srgbClr val="000000"/>
                </a:solidFill>
                <a:latin typeface="Calibri" panose="020F0502020204030204" pitchFamily="34" charset="0"/>
                <a:cs typeface="Calibri" panose="020F0502020204030204" pitchFamily="34" charset="0"/>
              </a:rPr>
              <a:t>الأسرة</a:t>
            </a:r>
            <a:r>
              <a:rPr lang="en-US" sz="1100" dirty="0">
                <a:solidFill>
                  <a:srgbClr val="000000"/>
                </a:solidFill>
                <a:latin typeface="Calibri" panose="020F0502020204030204" pitchFamily="34" charset="0"/>
                <a:cs typeface="Calibri" panose="020F0502020204030204" pitchFamily="34" charset="0"/>
              </a:rPr>
              <a:t> </a:t>
            </a:r>
            <a:r>
              <a:rPr lang="en-US" sz="1100" dirty="0" err="1">
                <a:solidFill>
                  <a:srgbClr val="000000"/>
                </a:solidFill>
                <a:latin typeface="Calibri" panose="020F0502020204030204" pitchFamily="34" charset="0"/>
                <a:cs typeface="Calibri" panose="020F0502020204030204" pitchFamily="34" charset="0"/>
              </a:rPr>
              <a:t>ا</a:t>
            </a:r>
            <a:r>
              <a:rPr lang="ar-SA" sz="1100" dirty="0">
                <a:solidFill>
                  <a:srgbClr val="000000"/>
                </a:solidFill>
                <a:latin typeface="Calibri" panose="020F0502020204030204" pitchFamily="34" charset="0"/>
                <a:cs typeface="Calibri" panose="020F0502020204030204" pitchFamily="34" charset="0"/>
              </a:rPr>
              <a:t>لأصلية</a:t>
            </a:r>
            <a:r>
              <a:rPr lang="en-US" sz="1100" dirty="0">
                <a:solidFill>
                  <a:srgbClr val="000000"/>
                </a:solidFill>
                <a:latin typeface="Calibri" panose="020F0502020204030204" pitchFamily="34" charset="0"/>
                <a:cs typeface="Calibri" panose="020F0502020204030204" pitchFamily="34" charset="0"/>
              </a:rPr>
              <a:t>. في بعض أنحاء العالم ، لا تُستخدم </a:t>
            </a:r>
            <a:r>
              <a:rPr lang="en-US" sz="1100" dirty="0" err="1">
                <a:solidFill>
                  <a:srgbClr val="000000"/>
                </a:solidFill>
                <a:latin typeface="Calibri" panose="020F0502020204030204" pitchFamily="34" charset="0"/>
                <a:cs typeface="Calibri" panose="020F0502020204030204" pitchFamily="34" charset="0"/>
              </a:rPr>
              <a:t>رعاية</a:t>
            </a:r>
            <a:r>
              <a:rPr lang="en-US" sz="1100" dirty="0">
                <a:solidFill>
                  <a:srgbClr val="000000"/>
                </a:solidFill>
                <a:latin typeface="Calibri" panose="020F0502020204030204" pitchFamily="34" charset="0"/>
                <a:cs typeface="Calibri" panose="020F0502020204030204" pitchFamily="34" charset="0"/>
              </a:rPr>
              <a:t> </a:t>
            </a:r>
            <a:r>
              <a:rPr lang="ar-SA" sz="1100" i="0" dirty="0">
                <a:latin typeface="Calibri" panose="020F0502020204030204" pitchFamily="34" charset="0"/>
                <a:cs typeface="Calibri" panose="020F0502020204030204" pitchFamily="34" charset="0"/>
              </a:rPr>
              <a:t>الأسرة الحاضنة</a:t>
            </a:r>
            <a:r>
              <a:rPr lang="en-US" sz="1100" dirty="0">
                <a:solidFill>
                  <a:srgbClr val="000000"/>
                </a:solidFill>
                <a:latin typeface="Calibri" panose="020F0502020204030204" pitchFamily="34" charset="0"/>
                <a:cs typeface="Calibri" panose="020F0502020204030204" pitchFamily="34" charset="0"/>
              </a:rPr>
              <a:t> تقليديًا كطريقة لحماية ورعاية الطفل الذي ليس لديه عائلته ، ولكنها وسيلة للتبادل من أجل المنفعة المتصورة </a:t>
            </a:r>
            <a:r>
              <a:rPr lang="en-US" sz="1100" dirty="0" err="1">
                <a:solidFill>
                  <a:srgbClr val="000000"/>
                </a:solidFill>
                <a:latin typeface="Calibri" panose="020F0502020204030204" pitchFamily="34" charset="0"/>
                <a:cs typeface="Calibri" panose="020F0502020204030204" pitchFamily="34" charset="0"/>
              </a:rPr>
              <a:t>للأسرة</a:t>
            </a:r>
            <a:r>
              <a:rPr lang="en-US" sz="1100" dirty="0">
                <a:solidFill>
                  <a:srgbClr val="000000"/>
                </a:solidFill>
                <a:latin typeface="Calibri" panose="020F0502020204030204" pitchFamily="34" charset="0"/>
                <a:cs typeface="Calibri" panose="020F0502020204030204" pitchFamily="34" charset="0"/>
              </a:rPr>
              <a:t> </a:t>
            </a:r>
            <a:r>
              <a:rPr lang="en-US" sz="1100" dirty="0" err="1">
                <a:solidFill>
                  <a:srgbClr val="000000"/>
                </a:solidFill>
                <a:latin typeface="Calibri" panose="020F0502020204030204" pitchFamily="34" charset="0"/>
                <a:cs typeface="Calibri" panose="020F0502020204030204" pitchFamily="34" charset="0"/>
              </a:rPr>
              <a:t>ال</a:t>
            </a:r>
            <a:r>
              <a:rPr lang="ar-SA" sz="1100" dirty="0">
                <a:solidFill>
                  <a:srgbClr val="000000"/>
                </a:solidFill>
                <a:latin typeface="Calibri" panose="020F0502020204030204" pitchFamily="34" charset="0"/>
                <a:cs typeface="Calibri" panose="020F0502020204030204" pitchFamily="34" charset="0"/>
              </a:rPr>
              <a:t>أصلي</a:t>
            </a:r>
            <a:r>
              <a:rPr lang="en-US" sz="1100" dirty="0" err="1">
                <a:solidFill>
                  <a:srgbClr val="000000"/>
                </a:solidFill>
                <a:latin typeface="Calibri" panose="020F0502020204030204" pitchFamily="34" charset="0"/>
                <a:cs typeface="Calibri" panose="020F0502020204030204" pitchFamily="34" charset="0"/>
              </a:rPr>
              <a:t>ة</a:t>
            </a:r>
            <a:r>
              <a:rPr lang="en-US" sz="1100" dirty="0">
                <a:solidFill>
                  <a:srgbClr val="000000"/>
                </a:solidFill>
                <a:latin typeface="Calibri" panose="020F0502020204030204" pitchFamily="34" charset="0"/>
                <a:cs typeface="Calibri" panose="020F0502020204030204" pitchFamily="34" charset="0"/>
              </a:rPr>
              <a:t> أو مقدم الرعاية أو </a:t>
            </a:r>
            <a:r>
              <a:rPr lang="en-US" sz="1100" dirty="0" err="1">
                <a:solidFill>
                  <a:srgbClr val="000000"/>
                </a:solidFill>
                <a:latin typeface="Calibri" panose="020F0502020204030204" pitchFamily="34" charset="0"/>
                <a:cs typeface="Calibri" panose="020F0502020204030204" pitchFamily="34" charset="0"/>
              </a:rPr>
              <a:t>الطفل</a:t>
            </a:r>
            <a:r>
              <a:rPr lang="en-US" sz="1100" dirty="0">
                <a:solidFill>
                  <a:srgbClr val="000000"/>
                </a:solidFill>
                <a:latin typeface="Calibri" panose="020F0502020204030204" pitchFamily="34" charset="0"/>
                <a:cs typeface="Calibri" panose="020F0502020204030204" pitchFamily="34" charset="0"/>
              </a:rPr>
              <a:t>.</a:t>
            </a:r>
            <a:r>
              <a:rPr lang="ar-SA" sz="1100" dirty="0">
                <a:solidFill>
                  <a:srgbClr val="000000"/>
                </a:solidFill>
                <a:latin typeface="Calibri" panose="020F0502020204030204" pitchFamily="34" charset="0"/>
                <a:cs typeface="Calibri" panose="020F0502020204030204" pitchFamily="34" charset="0"/>
              </a:rPr>
              <a:t> </a:t>
            </a:r>
            <a:endParaRPr lang="en-US" sz="1100" dirty="0">
              <a:solidFill>
                <a:srgbClr val="000000"/>
              </a:solidFill>
              <a:latin typeface="Calibri" panose="020F0502020204030204" pitchFamily="34" charset="0"/>
              <a:cs typeface="Calibri" panose="020F0502020204030204" pitchFamily="34" charset="0"/>
            </a:endParaRPr>
          </a:p>
        </p:txBody>
      </p:sp>
      <p:sp>
        <p:nvSpPr>
          <p:cNvPr id="9" name="Hexagon 8">
            <a:extLst>
              <a:ext uri="{FF2B5EF4-FFF2-40B4-BE49-F238E27FC236}">
                <a16:creationId xmlns:a16="http://schemas.microsoft.com/office/drawing/2014/main" id="{14D1F11E-65F2-F646-EB42-3173056E8A45}"/>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5B2ED104-1774-A69B-DAA8-8F08C5DF4CD3}"/>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905AF91B-E42E-C996-110E-356BC28834FB}"/>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6EF65B37-0C7E-DAA0-1CD8-4BE429E5FAC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9329079-98E6-5852-47F5-A5BD53F1C043}"/>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BBE1D7D-7901-16CB-F0A6-FBADD6B6D962}"/>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E4181AA-5E09-449B-0975-FB71E47014BA}"/>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5FBB2689-2E3C-D93A-67EA-0CC2618136C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7CF4C796-B3C5-B8D8-C2A3-E1C850229FBB}"/>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3E71EE01-22D1-688E-1004-1267CEEB0614}"/>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E6B71BE-EE1D-BCAF-EDEB-81BB9614FF6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4010491-C350-BA9D-6350-A1A74B2AC068}"/>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9F7063A0-1FB0-AB1E-279B-3048F0C5ED9C}"/>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87F29F21-665F-44B4-9E3E-689C16E5942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3836D974-7E8B-6C73-C8B8-D1BE3AFB2AE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FB203C1B-B48B-BA78-C5E0-AF7213904EFD}"/>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D9D429C0-9A42-CDF4-6686-7120286C51A9}"/>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3F1C241E-76A0-CE1B-1449-4B4267A10ED0}"/>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7919189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58;p19">
            <a:extLst>
              <a:ext uri="{FF2B5EF4-FFF2-40B4-BE49-F238E27FC236}">
                <a16:creationId xmlns:a16="http://schemas.microsoft.com/office/drawing/2014/main" id="{F9EBDE7D-A1A0-C763-C42E-C5EA5063D756}"/>
              </a:ext>
            </a:extLst>
          </p:cNvPr>
          <p:cNvSpPr txBox="1"/>
          <p:nvPr/>
        </p:nvSpPr>
        <p:spPr>
          <a:xfrm>
            <a:off x="982986" y="1484032"/>
            <a:ext cx="2094043" cy="2631449"/>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الحماية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البيئة الأسرية ، غالبًا مع الأشخاص المعروفين للطفل</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الاهتمام الفردي واستمرارية الرعاية وإمكانية الارتباط الصحي بمقدم الرعاية الرئيسي</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إمكانية تطوير والحفاظ على الروابط مع أفراد الأسرة الآخرين</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عادة ما يبقى الطفل في مجتمعه الخاص ويحافظ على روابط مع أفراد المجتمع</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يتم دمج الطفل في المجتمع ، باستخدام الخدمات المجتمعية مثل المدارس والعيادات الصحية ، ويكون أقل عرضة للاستهداف والوصم</a:t>
            </a:r>
          </a:p>
        </p:txBody>
      </p:sp>
      <p:sp>
        <p:nvSpPr>
          <p:cNvPr id="6" name="Google Shape;258;p19">
            <a:extLst>
              <a:ext uri="{FF2B5EF4-FFF2-40B4-BE49-F238E27FC236}">
                <a16:creationId xmlns:a16="http://schemas.microsoft.com/office/drawing/2014/main" id="{16B16665-1A70-ADAD-A031-4E6BBA63E2EE}"/>
              </a:ext>
            </a:extLst>
          </p:cNvPr>
          <p:cNvSpPr txBox="1"/>
          <p:nvPr/>
        </p:nvSpPr>
        <p:spPr>
          <a:xfrm>
            <a:off x="3077029" y="1484032"/>
            <a:ext cx="3159997" cy="2970003"/>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Clr>
                <a:srgbClr val="000000"/>
              </a:buClr>
              <a:buSzPts val="2400"/>
              <a:buFont typeface="Arial"/>
              <a:buNone/>
            </a:pPr>
            <a:r>
              <a:rPr lang="en-US" sz="1100" b="0" i="0" u="none" strike="noStrike" cap="none" dirty="0">
                <a:solidFill>
                  <a:srgbClr val="000000"/>
                </a:solidFill>
                <a:latin typeface="+mn-lt"/>
                <a:ea typeface="Arial"/>
                <a:cs typeface="Arial"/>
                <a:sym typeface="Arial"/>
              </a:rPr>
              <a:t> </a:t>
            </a: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الخطر</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الإهمال أو الإساءة أو التمييز أو الاستغلال المحتمل للأطفال - قد يكون هذا أكثر احتمالا في الرعاية غير المرتبطة بالأسرة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قد يتوقع مقدم الرعاية أن يكسب الطفل رزقه من خلال العمل في المنزل أو كخادمة منزلية أو خارج المنزل.</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مقاومة مراقبة ترتيب الرعاية من قبل مقدمي الرعاية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مقاومة مقدمي الرعاية للبحث عن الأسرة ولم شملهم</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قد يكون الأطفال الموجودون بالفعل في الرعاية الأسرية "مخفيين" ويصعب التعرف عليهم</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حتى الأطفال الذين تم تسجيلهم في البداية قد لا يتم تحديد مكانهم مرة أخرى إذا </a:t>
            </a:r>
            <a:r>
              <a:rPr lang="en-US" sz="1100" dirty="0" err="1">
                <a:solidFill>
                  <a:srgbClr val="000000"/>
                </a:solidFill>
                <a:latin typeface="Calibri" panose="020F0502020204030204" pitchFamily="34" charset="0"/>
                <a:cs typeface="Calibri" panose="020F0502020204030204" pitchFamily="34" charset="0"/>
                <a:sym typeface="Arial"/>
              </a:rPr>
              <a:t>كانت</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الأسرة</a:t>
            </a:r>
            <a:r>
              <a:rPr lang="ar-SA" sz="1100" dirty="0">
                <a:solidFill>
                  <a:srgbClr val="000000"/>
                </a:solidFill>
                <a:latin typeface="Calibri" panose="020F0502020204030204" pitchFamily="34" charset="0"/>
                <a:cs typeface="Calibri" panose="020F0502020204030204" pitchFamily="34" charset="0"/>
                <a:sym typeface="Arial"/>
              </a:rPr>
              <a:t> قد انتقلت</a:t>
            </a:r>
            <a:r>
              <a:rPr lang="en-US" sz="1100" dirty="0">
                <a:solidFill>
                  <a:srgbClr val="000000"/>
                </a:solidFill>
                <a:latin typeface="Calibri" panose="020F0502020204030204" pitchFamily="34" charset="0"/>
                <a:cs typeface="Calibri" panose="020F0502020204030204" pitchFamily="34" charset="0"/>
                <a:sym typeface="Arial"/>
              </a:rPr>
              <a:t> دون إخبار السلطات المختصة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احتمالية أن يصبح الإيداع حلاً للرعاية طويلة الأمد بشكل افتراضي دون متابعة لم شمل الأسرة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الفصل الثانوي / انهيار ترتيبات الرعاية: قد لا تتمكن العائلات التي تتعرض لضغوط أو تعيش في </a:t>
            </a:r>
            <a:r>
              <a:rPr lang="en-US" sz="1100" dirty="0" err="1">
                <a:solidFill>
                  <a:srgbClr val="000000"/>
                </a:solidFill>
                <a:latin typeface="Calibri" panose="020F0502020204030204" pitchFamily="34" charset="0"/>
                <a:cs typeface="Calibri" panose="020F0502020204030204" pitchFamily="34" charset="0"/>
                <a:sym typeface="Arial"/>
              </a:rPr>
              <a:t>فقر</a:t>
            </a:r>
            <a:r>
              <a:rPr lang="en-US" sz="1100" dirty="0">
                <a:solidFill>
                  <a:srgbClr val="000000"/>
                </a:solidFill>
                <a:latin typeface="Calibri" panose="020F0502020204030204" pitchFamily="34" charset="0"/>
                <a:cs typeface="Calibri" panose="020F0502020204030204" pitchFamily="34" charset="0"/>
                <a:sym typeface="Arial"/>
              </a:rPr>
              <a:t> </a:t>
            </a:r>
            <a:r>
              <a:rPr lang="ar-SA" sz="1100" dirty="0">
                <a:solidFill>
                  <a:srgbClr val="000000"/>
                </a:solidFill>
                <a:latin typeface="Calibri" panose="020F0502020204030204" pitchFamily="34" charset="0"/>
                <a:cs typeface="Calibri" panose="020F0502020204030204" pitchFamily="34" charset="0"/>
                <a:sym typeface="Arial"/>
              </a:rPr>
              <a:t>شديد</a:t>
            </a:r>
            <a:r>
              <a:rPr lang="en-US" sz="1100" dirty="0">
                <a:solidFill>
                  <a:srgbClr val="000000"/>
                </a:solidFill>
                <a:latin typeface="Calibri" panose="020F0502020204030204" pitchFamily="34" charset="0"/>
                <a:cs typeface="Calibri" panose="020F0502020204030204" pitchFamily="34" charset="0"/>
                <a:sym typeface="Arial"/>
              </a:rPr>
              <a:t> أو صعوبة من الاستمرار </a:t>
            </a:r>
            <a:r>
              <a:rPr lang="en-US" sz="1100" dirty="0" err="1">
                <a:solidFill>
                  <a:srgbClr val="000000"/>
                </a:solidFill>
                <a:latin typeface="Calibri" panose="020F0502020204030204" pitchFamily="34" charset="0"/>
                <a:cs typeface="Calibri" panose="020F0502020204030204" pitchFamily="34" charset="0"/>
                <a:sym typeface="Arial"/>
              </a:rPr>
              <a:t>في</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a:t>
            </a:r>
            <a:r>
              <a:rPr lang="ar-SA" sz="1100" dirty="0">
                <a:solidFill>
                  <a:srgbClr val="000000"/>
                </a:solidFill>
                <a:latin typeface="Calibri" panose="020F0502020204030204" pitchFamily="34" charset="0"/>
                <a:cs typeface="Calibri" panose="020F0502020204030204" pitchFamily="34" charset="0"/>
                <a:sym typeface="Arial"/>
              </a:rPr>
              <a:t>رعاية</a:t>
            </a:r>
            <a:endParaRPr lang="en-US" sz="1100" dirty="0">
              <a:solidFill>
                <a:srgbClr val="000000"/>
              </a:solidFill>
              <a:latin typeface="Calibri" panose="020F0502020204030204" pitchFamily="34" charset="0"/>
              <a:cs typeface="Calibri" panose="020F0502020204030204" pitchFamily="34" charset="0"/>
              <a:sym typeface="Arial"/>
            </a:endParaRPr>
          </a:p>
        </p:txBody>
      </p:sp>
      <p:sp>
        <p:nvSpPr>
          <p:cNvPr id="8" name="Hexagon 7">
            <a:extLst>
              <a:ext uri="{FF2B5EF4-FFF2-40B4-BE49-F238E27FC236}">
                <a16:creationId xmlns:a16="http://schemas.microsoft.com/office/drawing/2014/main" id="{7080A96A-092C-400F-6A6D-1F702E986784}"/>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97CEAE2-92FA-317E-CF57-AB1A0859BB7C}"/>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BB10CC50-1C05-F7A1-675B-1AD45BD1C1D0}"/>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576527A-620B-F188-78F2-48B2FB69FCC7}"/>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B29C872-6BA9-78F7-DE7D-7B0DF05ABF01}"/>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FC5DB39-77EA-983B-A2BF-E6DA9C8642E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54ACE421-6781-02E3-A503-F4156CDAAB4E}"/>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D223BB4-35D8-B8A7-0EC6-BE790A07C3DA}"/>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45C47408-1338-8D3A-E448-D6CFE9843AC6}"/>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EF0948F-9425-5E4F-7EA8-6B494ACAC773}"/>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36B3D51D-F5CB-4A23-194D-F51666A2906D}"/>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556D6A5F-3982-4902-027A-0CDBD9D66CC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D027E5BE-60CC-7AFB-13BF-9DA53276832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22EB07C7-AB4F-A987-87EF-3B1A225676CD}"/>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4A844B73-2EF4-6AC3-233B-1765628E57DB}"/>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66510FBD-AB98-007C-2E60-C9E99A7D4B0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8F4EED77-864D-C0B3-945E-9E9B6A5BCCA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DFD25D03-9085-F5CB-136F-0C0A8CC6CAC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5" name="Group 44">
            <a:extLst>
              <a:ext uri="{FF2B5EF4-FFF2-40B4-BE49-F238E27FC236}">
                <a16:creationId xmlns:a16="http://schemas.microsoft.com/office/drawing/2014/main" id="{360CCD7F-CD3F-AFD2-2D7C-CDA0688CB5CB}"/>
              </a:ext>
            </a:extLst>
          </p:cNvPr>
          <p:cNvGrpSpPr/>
          <p:nvPr/>
        </p:nvGrpSpPr>
        <p:grpSpPr>
          <a:xfrm>
            <a:off x="1220570" y="638187"/>
            <a:ext cx="677504" cy="583480"/>
            <a:chOff x="4416926" y="1952645"/>
            <a:chExt cx="1178615" cy="1015047"/>
          </a:xfrm>
          <a:solidFill>
            <a:schemeClr val="accent2">
              <a:lumMod val="20000"/>
              <a:lumOff val="80000"/>
            </a:schemeClr>
          </a:solidFill>
        </p:grpSpPr>
        <p:sp>
          <p:nvSpPr>
            <p:cNvPr id="46" name="Rectangle: Rounded Corners 45">
              <a:extLst>
                <a:ext uri="{FF2B5EF4-FFF2-40B4-BE49-F238E27FC236}">
                  <a16:creationId xmlns:a16="http://schemas.microsoft.com/office/drawing/2014/main" id="{1F9B71FA-9485-5FD2-9C73-11D5D6F4B4FD}"/>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7" name="Rectangle: Rounded Corners 46">
              <a:extLst>
                <a:ext uri="{FF2B5EF4-FFF2-40B4-BE49-F238E27FC236}">
                  <a16:creationId xmlns:a16="http://schemas.microsoft.com/office/drawing/2014/main" id="{69483601-F00E-A552-AF58-D188A4C68515}"/>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8" name="Rectangle: Rounded Corners 47">
              <a:extLst>
                <a:ext uri="{FF2B5EF4-FFF2-40B4-BE49-F238E27FC236}">
                  <a16:creationId xmlns:a16="http://schemas.microsoft.com/office/drawing/2014/main" id="{6B4CB114-5A53-8EC7-4F5C-849154D365CA}"/>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9" name="Flowchart: Manual Input 48">
              <a:extLst>
                <a:ext uri="{FF2B5EF4-FFF2-40B4-BE49-F238E27FC236}">
                  <a16:creationId xmlns:a16="http://schemas.microsoft.com/office/drawing/2014/main" id="{97FA4E16-1F69-FA24-789C-E2D1C8043F19}"/>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0" name="Rectangle: Rounded Corners 49">
              <a:extLst>
                <a:ext uri="{FF2B5EF4-FFF2-40B4-BE49-F238E27FC236}">
                  <a16:creationId xmlns:a16="http://schemas.microsoft.com/office/drawing/2014/main" id="{1E7940E6-3856-6109-BCA7-59736AAA561E}"/>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1" name="Rectangle: Rounded Corners 50">
              <a:extLst>
                <a:ext uri="{FF2B5EF4-FFF2-40B4-BE49-F238E27FC236}">
                  <a16:creationId xmlns:a16="http://schemas.microsoft.com/office/drawing/2014/main" id="{64A0321D-19C4-9208-6C5E-72FD4597C900}"/>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2" name="Rectangle: Rounded Corners 51">
              <a:extLst>
                <a:ext uri="{FF2B5EF4-FFF2-40B4-BE49-F238E27FC236}">
                  <a16:creationId xmlns:a16="http://schemas.microsoft.com/office/drawing/2014/main" id="{00A5CC8D-740E-CF38-5108-BD9C5AEAC013}"/>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3" name="Flowchart: Manual Input 52">
              <a:extLst>
                <a:ext uri="{FF2B5EF4-FFF2-40B4-BE49-F238E27FC236}">
                  <a16:creationId xmlns:a16="http://schemas.microsoft.com/office/drawing/2014/main" id="{E7F249D3-AA00-A6F5-7A94-0B30E5D11CDB}"/>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4" name="Round Same Side Corner Rectangle 21">
              <a:extLst>
                <a:ext uri="{FF2B5EF4-FFF2-40B4-BE49-F238E27FC236}">
                  <a16:creationId xmlns:a16="http://schemas.microsoft.com/office/drawing/2014/main" id="{C3F1226A-F7C0-3566-B98A-A082A3B6F85E}"/>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Oval 54">
              <a:extLst>
                <a:ext uri="{FF2B5EF4-FFF2-40B4-BE49-F238E27FC236}">
                  <a16:creationId xmlns:a16="http://schemas.microsoft.com/office/drawing/2014/main" id="{BB77F61E-6A13-49D5-3240-F6627183FCCE}"/>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Rectangle 55">
              <a:extLst>
                <a:ext uri="{FF2B5EF4-FFF2-40B4-BE49-F238E27FC236}">
                  <a16:creationId xmlns:a16="http://schemas.microsoft.com/office/drawing/2014/main" id="{55D7892B-D878-2AE4-2D85-395826FFFAA9}"/>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7" name="Rectangle 56">
              <a:extLst>
                <a:ext uri="{FF2B5EF4-FFF2-40B4-BE49-F238E27FC236}">
                  <a16:creationId xmlns:a16="http://schemas.microsoft.com/office/drawing/2014/main" id="{2A4ACDD8-F85F-1684-17CB-4FC1D522DAE1}"/>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58" name="Group 57">
            <a:extLst>
              <a:ext uri="{FF2B5EF4-FFF2-40B4-BE49-F238E27FC236}">
                <a16:creationId xmlns:a16="http://schemas.microsoft.com/office/drawing/2014/main" id="{93D818AA-3CC8-5273-FEFF-52A4A6F8218E}"/>
              </a:ext>
            </a:extLst>
          </p:cNvPr>
          <p:cNvGrpSpPr/>
          <p:nvPr/>
        </p:nvGrpSpPr>
        <p:grpSpPr>
          <a:xfrm>
            <a:off x="3302000" y="639165"/>
            <a:ext cx="582444" cy="721847"/>
            <a:chOff x="3302000" y="3820045"/>
            <a:chExt cx="582444" cy="721847"/>
          </a:xfrm>
        </p:grpSpPr>
        <p:grpSp>
          <p:nvGrpSpPr>
            <p:cNvPr id="59" name="Group 58">
              <a:extLst>
                <a:ext uri="{FF2B5EF4-FFF2-40B4-BE49-F238E27FC236}">
                  <a16:creationId xmlns:a16="http://schemas.microsoft.com/office/drawing/2014/main" id="{6DD2DAE8-DA73-C8D4-FA53-4C8F05E66979}"/>
                </a:ext>
              </a:extLst>
            </p:cNvPr>
            <p:cNvGrpSpPr/>
            <p:nvPr/>
          </p:nvGrpSpPr>
          <p:grpSpPr>
            <a:xfrm>
              <a:off x="3738131" y="4049988"/>
              <a:ext cx="146313" cy="325236"/>
              <a:chOff x="1638375" y="3971467"/>
              <a:chExt cx="146313" cy="325236"/>
            </a:xfrm>
          </p:grpSpPr>
          <p:sp>
            <p:nvSpPr>
              <p:cNvPr id="61" name="Round Same Side Corner Rectangle 21">
                <a:extLst>
                  <a:ext uri="{FF2B5EF4-FFF2-40B4-BE49-F238E27FC236}">
                    <a16:creationId xmlns:a16="http://schemas.microsoft.com/office/drawing/2014/main" id="{B61C5686-10E9-294F-E706-DEB9F8879E48}"/>
                  </a:ext>
                </a:extLst>
              </p:cNvPr>
              <p:cNvSpPr/>
              <p:nvPr/>
            </p:nvSpPr>
            <p:spPr>
              <a:xfrm>
                <a:off x="1639448" y="4142910"/>
                <a:ext cx="144669" cy="153793"/>
              </a:xfrm>
              <a:prstGeom prst="round2SameRect">
                <a:avLst>
                  <a:gd name="adj1" fmla="val 50000"/>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2" name="Oval 61">
                <a:extLst>
                  <a:ext uri="{FF2B5EF4-FFF2-40B4-BE49-F238E27FC236}">
                    <a16:creationId xmlns:a16="http://schemas.microsoft.com/office/drawing/2014/main" id="{58241279-E034-9E15-AD7A-786ABAAAEEAA}"/>
                  </a:ext>
                </a:extLst>
              </p:cNvPr>
              <p:cNvSpPr/>
              <p:nvPr/>
            </p:nvSpPr>
            <p:spPr>
              <a:xfrm>
                <a:off x="1638375" y="3971467"/>
                <a:ext cx="146313" cy="146313"/>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60" name="Freeform: Shape 59">
              <a:extLst>
                <a:ext uri="{FF2B5EF4-FFF2-40B4-BE49-F238E27FC236}">
                  <a16:creationId xmlns:a16="http://schemas.microsoft.com/office/drawing/2014/main" id="{B509D075-AEC9-64D8-1CBD-299046AA9793}"/>
                </a:ext>
              </a:extLst>
            </p:cNvPr>
            <p:cNvSpPr/>
            <p:nvPr/>
          </p:nvSpPr>
          <p:spPr>
            <a:xfrm>
              <a:off x="3302000" y="3820045"/>
              <a:ext cx="348089" cy="721847"/>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Tree>
    <p:extLst>
      <p:ext uri="{BB962C8B-B14F-4D97-AF65-F5344CB8AC3E}">
        <p14:creationId xmlns:p14="http://schemas.microsoft.com/office/powerpoint/2010/main" val="17038024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1087157" y="536039"/>
            <a:ext cx="5254041" cy="581378"/>
          </a:xfrm>
          <a:prstGeom prst="rect">
            <a:avLst/>
          </a:prstGeom>
          <a:noFill/>
        </p:spPr>
        <p:txBody>
          <a:bodyPr wrap="square" rtlCol="0">
            <a:spAutoFit/>
          </a:bodyPr>
          <a:lstStyle/>
          <a:p>
            <a:pPr marL="0" marR="0" lvl="0" indent="0" algn="r" defTabSz="685800" rtl="1" eaLnBrk="1" fontAlgn="auto" latinLnBrk="0" hangingPunct="1">
              <a:lnSpc>
                <a:spcPct val="107000"/>
              </a:lnSpc>
              <a:spcBef>
                <a:spcPts val="0"/>
              </a:spcBef>
              <a:spcAft>
                <a:spcPts val="800"/>
              </a:spcAft>
              <a:buClrTx/>
              <a:buSzTx/>
              <a:buFontTx/>
              <a:buNone/>
              <a:tabLst/>
              <a:defRPr/>
            </a:pPr>
            <a:endParaRPr lang="ar-SA" sz="1200" b="1" dirty="0">
              <a:solidFill>
                <a:schemeClr val="tx1"/>
              </a:solidFill>
              <a:effectLst/>
              <a:latin typeface="+mn-lt"/>
            </a:endParaRPr>
          </a:p>
          <a:p>
            <a:pPr marL="0" marR="0" lvl="0" indent="0" algn="r" defTabSz="685800" rtl="1" eaLnBrk="1" fontAlgn="auto" latinLnBrk="0" hangingPunct="1">
              <a:lnSpc>
                <a:spcPct val="107000"/>
              </a:lnSpc>
              <a:spcBef>
                <a:spcPts val="0"/>
              </a:spcBef>
              <a:spcAft>
                <a:spcPts val="800"/>
              </a:spcAft>
              <a:buClrTx/>
              <a:buSzTx/>
              <a:buFontTx/>
              <a:buNone/>
              <a:tabLst/>
              <a:defRPr/>
            </a:pPr>
            <a:r>
              <a:rPr lang="ar-SA" sz="1200" b="1" dirty="0" err="1">
                <a:solidFill>
                  <a:schemeClr val="tx1"/>
                </a:solidFill>
                <a:effectLst/>
                <a:latin typeface="Calibri" panose="020F0502020204030204" pitchFamily="34" charset="0"/>
                <a:cs typeface="Calibri" panose="020F0502020204030204" pitchFamily="34" charset="0"/>
              </a:rPr>
              <a:t>ا</a:t>
            </a:r>
            <a:r>
              <a:rPr lang="en-GB" sz="1200" b="1" dirty="0" err="1">
                <a:solidFill>
                  <a:schemeClr val="tx1"/>
                </a:solidFill>
                <a:effectLst/>
                <a:latin typeface="Calibri" panose="020F0502020204030204" pitchFamily="34" charset="0"/>
                <a:cs typeface="Calibri" panose="020F0502020204030204" pitchFamily="34" charset="0"/>
              </a:rPr>
              <a:t>ل</a:t>
            </a:r>
            <a:r>
              <a:rPr lang="ar-SA" sz="1200" b="1" dirty="0" err="1">
                <a:solidFill>
                  <a:schemeClr val="tx1"/>
                </a:solidFill>
                <a:effectLst/>
                <a:latin typeface="Calibri" panose="020F0502020204030204" pitchFamily="34" charset="0"/>
                <a:cs typeface="Calibri" panose="020F0502020204030204" pitchFamily="34" charset="0"/>
              </a:rPr>
              <a:t>م</a:t>
            </a:r>
            <a:r>
              <a:rPr lang="en-GB" sz="1200" b="1" dirty="0" err="1">
                <a:solidFill>
                  <a:schemeClr val="tx1"/>
                </a:solidFill>
                <a:effectLst/>
                <a:latin typeface="Calibri" panose="020F0502020204030204" pitchFamily="34" charset="0"/>
                <a:cs typeface="Calibri" panose="020F0502020204030204" pitchFamily="34" charset="0"/>
              </a:rPr>
              <a:t>عيش</a:t>
            </a:r>
            <a:r>
              <a:rPr lang="ar-SA" sz="1200" b="1" dirty="0" err="1">
                <a:solidFill>
                  <a:schemeClr val="tx1"/>
                </a:solidFill>
                <a:effectLst/>
                <a:latin typeface="Calibri" panose="020F0502020204030204" pitchFamily="34" charset="0"/>
                <a:cs typeface="Calibri" panose="020F0502020204030204" pitchFamily="34" charset="0"/>
              </a:rPr>
              <a:t>ة</a:t>
            </a:r>
            <a:r>
              <a:rPr lang="en-GB" sz="1200" b="1" dirty="0">
                <a:solidFill>
                  <a:schemeClr val="tx1"/>
                </a:solidFill>
                <a:effectLst/>
                <a:latin typeface="Calibri" panose="020F0502020204030204" pitchFamily="34" charset="0"/>
                <a:cs typeface="Calibri" panose="020F0502020204030204" pitchFamily="34" charset="0"/>
              </a:rPr>
              <a:t> </a:t>
            </a:r>
            <a:r>
              <a:rPr lang="en-GB" sz="1200" b="1" dirty="0" err="1">
                <a:solidFill>
                  <a:schemeClr val="tx1"/>
                </a:solidFill>
                <a:effectLst/>
                <a:latin typeface="Calibri" panose="020F0502020204030204" pitchFamily="34" charset="0"/>
                <a:cs typeface="Calibri" panose="020F0502020204030204" pitchFamily="34" charset="0"/>
              </a:rPr>
              <a:t>المستقل</a:t>
            </a:r>
            <a:r>
              <a:rPr lang="ar-SA" sz="1200" b="1" dirty="0" err="1">
                <a:solidFill>
                  <a:schemeClr val="tx1"/>
                </a:solidFill>
                <a:effectLst/>
                <a:latin typeface="Calibri" panose="020F0502020204030204" pitchFamily="34" charset="0"/>
                <a:cs typeface="Calibri" panose="020F0502020204030204" pitchFamily="34" charset="0"/>
              </a:rPr>
              <a:t>ة</a:t>
            </a:r>
            <a:r>
              <a:rPr lang="en-GB" sz="1200" b="1" dirty="0">
                <a:solidFill>
                  <a:schemeClr val="tx1"/>
                </a:solidFill>
                <a:effectLst/>
                <a:latin typeface="Calibri" panose="020F0502020204030204" pitchFamily="34" charset="0"/>
                <a:cs typeface="Calibri" panose="020F0502020204030204" pitchFamily="34" charset="0"/>
              </a:rPr>
              <a:t> </a:t>
            </a:r>
            <a:r>
              <a:rPr lang="en-GB" sz="1200" b="1" dirty="0" err="1">
                <a:solidFill>
                  <a:schemeClr val="tx1"/>
                </a:solidFill>
                <a:effectLst/>
                <a:latin typeface="Calibri" panose="020F0502020204030204" pitchFamily="34" charset="0"/>
                <a:cs typeface="Calibri" panose="020F0502020204030204" pitchFamily="34" charset="0"/>
              </a:rPr>
              <a:t>تحت</a:t>
            </a:r>
            <a:r>
              <a:rPr lang="en-GB" sz="1200" b="1" dirty="0">
                <a:solidFill>
                  <a:schemeClr val="tx1"/>
                </a:solidFill>
                <a:effectLst/>
                <a:latin typeface="Calibri" panose="020F0502020204030204" pitchFamily="34" charset="0"/>
                <a:cs typeface="Calibri" panose="020F0502020204030204" pitchFamily="34" charset="0"/>
              </a:rPr>
              <a:t> </a:t>
            </a:r>
            <a:r>
              <a:rPr lang="en-GB" sz="1200" b="1" dirty="0" err="1">
                <a:solidFill>
                  <a:schemeClr val="tx1"/>
                </a:solidFill>
                <a:effectLst/>
                <a:latin typeface="Calibri" panose="020F0502020204030204" pitchFamily="34" charset="0"/>
                <a:cs typeface="Calibri" panose="020F0502020204030204" pitchFamily="34" charset="0"/>
              </a:rPr>
              <a:t>الإشراف</a:t>
            </a:r>
            <a:r>
              <a:rPr lang="en-GB" sz="1200" b="1" dirty="0">
                <a:solidFill>
                  <a:schemeClr val="tx1"/>
                </a:solidFill>
                <a:effectLst/>
                <a:latin typeface="Calibri" panose="020F0502020204030204" pitchFamily="34" charset="0"/>
                <a:cs typeface="Calibri" panose="020F0502020204030204" pitchFamily="34" charset="0"/>
              </a:rPr>
              <a:t> / </a:t>
            </a:r>
            <a:r>
              <a:rPr lang="en-GB" sz="1200" b="1" dirty="0" err="1">
                <a:solidFill>
                  <a:schemeClr val="tx1"/>
                </a:solidFill>
                <a:effectLst/>
                <a:latin typeface="Calibri" panose="020F0502020204030204" pitchFamily="34" charset="0"/>
                <a:cs typeface="Calibri" panose="020F0502020204030204" pitchFamily="34" charset="0"/>
              </a:rPr>
              <a:t>الدعم</a:t>
            </a:r>
            <a:endParaRPr lang="en-GB" sz="1200" b="1" dirty="0">
              <a:solidFill>
                <a:schemeClr val="tx1"/>
              </a:solidFill>
              <a:effectLst/>
              <a:latin typeface="Calibri" panose="020F0502020204030204" pitchFamily="34" charset="0"/>
              <a:cs typeface="Calibri" panose="020F0502020204030204" pitchFamily="34" charset="0"/>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982985" y="1182876"/>
            <a:ext cx="5254041" cy="500132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000000"/>
              </a:buClr>
              <a:buSzPct val="100000"/>
            </a:pPr>
            <a:r>
              <a:rPr lang="ar-SA" sz="1100" b="1"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1" i="0" u="none" strike="noStrike" cap="none" dirty="0" err="1">
                <a:solidFill>
                  <a:srgbClr val="000000"/>
                </a:solidFill>
                <a:latin typeface="Calibri" panose="020F0502020204030204" pitchFamily="34" charset="0"/>
                <a:ea typeface="Arial"/>
                <a:cs typeface="Calibri" panose="020F0502020204030204" pitchFamily="34" charset="0"/>
                <a:sym typeface="Arial"/>
              </a:rPr>
              <a:t>صفات</a:t>
            </a:r>
            <a:endPar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تشير ترتيبات المعيشة المستقلة الخاضعة للإشراف /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i="0" u="none" strike="noStrike" cap="none" dirty="0">
                <a:solidFill>
                  <a:srgbClr val="000000"/>
                </a:solidFill>
                <a:latin typeface="Calibri" panose="020F0502020204030204" pitchFamily="34" charset="0"/>
                <a:ea typeface="Arial"/>
                <a:cs typeface="Calibri" panose="020F0502020204030204" pitchFamily="34" charset="0"/>
                <a:sym typeface="Arial"/>
              </a:rPr>
              <a:t>دعم</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إلى</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ترتيب</a:t>
            </a:r>
            <a:r>
              <a:rPr lang="ar-SA" sz="1100" i="0" u="none" strike="noStrike" cap="none" dirty="0">
                <a:solidFill>
                  <a:srgbClr val="000000"/>
                </a:solidFill>
                <a:latin typeface="Calibri" panose="020F0502020204030204" pitchFamily="34" charset="0"/>
                <a:ea typeface="Arial"/>
                <a:cs typeface="Calibri" panose="020F0502020204030204" pitchFamily="34" charset="0"/>
                <a:sym typeface="Arial"/>
              </a:rPr>
              <a:t>ات</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الرعاية حيث</a:t>
            </a: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فرد أو مجموعة من الأطفال ، الذين قد يكونون قريبين أو غير مرتبطين ،</a:t>
            </a: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العيش بشكل مستقل داخل المجتمع ، أي عدم تلقي الرعاية داخل الأسرة أو مكان الرعاية السكنية ،</a:t>
            </a: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بما في ذلك الأسر التي يعيلها أطفال (حيث يتم رعاية الأطفال الأصغر سنًا من قبل طفل / أطفال أكبر سنًا) ومجموعات الأقران (حيث يكون الأطفال في نفس العمر).</a:t>
            </a:r>
          </a:p>
          <a:p>
            <a:pPr marL="171450"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قد يتم دعم الأطفال أو الإشراف عليهم من قبل أحد أعضاء المجتمع ، والذي يتم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تعيينه</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كمشرف </a:t>
            </a:r>
            <a:r>
              <a:rPr lang="ar-SA" sz="1100" i="0" u="none" strike="noStrike" cap="none" dirty="0">
                <a:solidFill>
                  <a:srgbClr val="000000"/>
                </a:solidFill>
                <a:latin typeface="Calibri" panose="020F0502020204030204" pitchFamily="34" charset="0"/>
                <a:ea typeface="Arial"/>
                <a:cs typeface="Calibri" panose="020F0502020204030204" pitchFamily="34" charset="0"/>
                <a:sym typeface="Arial"/>
              </a:rPr>
              <a:t>مدرب</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بشكل خاص (والذي قد يتم الإشراف عليه من قبل أخصائي الحالة) و / أو من قبل أخصائي الحالة.</a:t>
            </a: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يمكن أن يكون هذا ترتيبًا فعالًا للأطفال الذين يصعب عليهم الحصول على رعاية بديلة (مثل الأولاد المراهقين) و / أو الأطفال الذين قد يجدون صعوبة في الاستقرار في بيئة عائلية.</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ea typeface="Arial"/>
                <a:cs typeface="Calibri" panose="020F0502020204030204" pitchFamily="34" charset="0"/>
                <a:sym typeface="Arial"/>
              </a:rPr>
              <a:t>النقاط الرئيسية</a:t>
            </a:r>
            <a:endPar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يعيش الطفل أو الأطفال بدون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رعاية</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i="0" u="none" strike="noStrike" cap="none" dirty="0">
                <a:solidFill>
                  <a:srgbClr val="000000"/>
                </a:solidFill>
                <a:latin typeface="Calibri" panose="020F0502020204030204" pitchFamily="34" charset="0"/>
                <a:ea typeface="Arial"/>
                <a:cs typeface="Calibri" panose="020F0502020204030204" pitchFamily="34" charset="0"/>
                <a:sym typeface="Arial"/>
              </a:rPr>
              <a:t>كاملة من البالغين</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a:t>
            </a: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مناسب للأطفال الذين لا تقل أعمارهم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عن</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i="0" u="none" strike="noStrike" cap="none" dirty="0">
                <a:solidFill>
                  <a:srgbClr val="000000"/>
                </a:solidFill>
                <a:latin typeface="Calibri" panose="020F0502020204030204" pitchFamily="34" charset="0"/>
                <a:ea typeface="Arial"/>
                <a:cs typeface="Calibri" panose="020F0502020204030204" pitchFamily="34" charset="0"/>
                <a:sym typeface="Arial"/>
              </a:rPr>
              <a:t>١٥</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عامًا ، باستثناء حالة الأطفال الأصغر سنًا الذين يعيشون مع أخ أكبر يبلغ من </a:t>
            </a:r>
            <a:r>
              <a:rPr lang="en-US" sz="1100" i="0" u="none" strike="noStrike" cap="none" dirty="0" err="1">
                <a:solidFill>
                  <a:srgbClr val="000000"/>
                </a:solidFill>
                <a:latin typeface="Calibri" panose="020F0502020204030204" pitchFamily="34" charset="0"/>
                <a:ea typeface="Arial"/>
                <a:cs typeface="Calibri" panose="020F0502020204030204" pitchFamily="34" charset="0"/>
                <a:sym typeface="Arial"/>
              </a:rPr>
              <a:t>العمر</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i="0" u="none" strike="noStrike" cap="none" dirty="0">
                <a:solidFill>
                  <a:srgbClr val="000000"/>
                </a:solidFill>
                <a:latin typeface="Calibri" panose="020F0502020204030204" pitchFamily="34" charset="0"/>
                <a:ea typeface="Arial"/>
                <a:cs typeface="Calibri" panose="020F0502020204030204" pitchFamily="34" charset="0"/>
                <a:sym typeface="Arial"/>
              </a:rPr>
              <a:t>١٥</a:t>
            </a: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 عامًا أو أكثر ، حيث يكون ذلك في مصلحتهم الفضلى.</a:t>
            </a:r>
          </a:p>
          <a:p>
            <a:pPr marL="628650" lvl="1" indent="-171450" algn="r" rtl="1">
              <a:buClr>
                <a:srgbClr val="000000"/>
              </a:buClr>
              <a:buSzPct val="100000"/>
              <a:buFont typeface="Arial" panose="020B0604020202020204" pitchFamily="34" charset="0"/>
              <a:buChar char="•"/>
            </a:pPr>
            <a:r>
              <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rPr>
              <a:t>يمكن أن تكون الترتيبات عفوية أو منظمة بواسطة جهة خارجية</a:t>
            </a:r>
          </a:p>
          <a:p>
            <a:pPr marL="0" marR="0" lvl="0" indent="0" algn="r" rtl="1">
              <a:spcBef>
                <a:spcPts val="0"/>
              </a:spcBef>
              <a:spcAft>
                <a:spcPts val="0"/>
              </a:spcAft>
              <a:buClr>
                <a:srgbClr val="000000"/>
              </a:buClr>
              <a:buSzPts val="2400"/>
              <a:buFont typeface="Arial"/>
              <a:buNone/>
            </a:pPr>
            <a:endParaRPr lang="en-US" sz="110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Clr>
                <a:srgbClr val="000000"/>
              </a:buClr>
              <a:buSzPts val="2400"/>
              <a:buFont typeface="Arial"/>
              <a:buNone/>
            </a:pPr>
            <a:r>
              <a:rPr lang="ar-SA" sz="1100" b="1" dirty="0">
                <a:solidFill>
                  <a:srgbClr val="000000"/>
                </a:solidFill>
                <a:latin typeface="Calibri" panose="020F0502020204030204" pitchFamily="34" charset="0"/>
                <a:ea typeface="Arial"/>
                <a:cs typeface="Calibri" panose="020F0502020204030204" pitchFamily="34" charset="0"/>
                <a:sym typeface="Arial"/>
              </a:rPr>
              <a:t>المرشد</a:t>
            </a:r>
            <a:endPar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err="1">
                <a:solidFill>
                  <a:srgbClr val="000000"/>
                </a:solidFill>
                <a:latin typeface="Calibri" panose="020F0502020204030204" pitchFamily="34" charset="0"/>
                <a:cs typeface="Calibri" panose="020F0502020204030204" pitchFamily="34" charset="0"/>
                <a:sym typeface="Arial"/>
              </a:rPr>
              <a:t>شخص</a:t>
            </a:r>
            <a:r>
              <a:rPr lang="en-US" sz="1100" dirty="0">
                <a:solidFill>
                  <a:srgbClr val="000000"/>
                </a:solidFill>
                <a:latin typeface="Calibri" panose="020F0502020204030204" pitchFamily="34" charset="0"/>
                <a:cs typeface="Calibri" panose="020F0502020204030204" pitchFamily="34" charset="0"/>
                <a:sym typeface="Arial"/>
              </a:rPr>
              <a:t> ، عادة ما يكون بالغًا ، يتم تكليفه </a:t>
            </a:r>
            <a:r>
              <a:rPr lang="en-US" sz="1100" dirty="0" err="1">
                <a:solidFill>
                  <a:srgbClr val="000000"/>
                </a:solidFill>
                <a:latin typeface="Calibri" panose="020F0502020204030204" pitchFamily="34" charset="0"/>
                <a:cs typeface="Calibri" panose="020F0502020204030204" pitchFamily="34" charset="0"/>
                <a:sym typeface="Arial"/>
              </a:rPr>
              <a:t>أو</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تولي</a:t>
            </a:r>
            <a:r>
              <a:rPr lang="ar-SA" sz="1100" dirty="0">
                <a:solidFill>
                  <a:srgbClr val="000000"/>
                </a:solidFill>
                <a:latin typeface="Calibri" panose="020F0502020204030204" pitchFamily="34" charset="0"/>
                <a:cs typeface="Calibri" panose="020F0502020204030204" pitchFamily="34" charset="0"/>
                <a:sym typeface="Arial"/>
              </a:rPr>
              <a:t>ه</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مس</a:t>
            </a:r>
            <a:r>
              <a:rPr lang="ar-SA" sz="1100" dirty="0" err="1">
                <a:solidFill>
                  <a:srgbClr val="000000"/>
                </a:solidFill>
                <a:latin typeface="Calibri" panose="020F0502020204030204" pitchFamily="34" charset="0"/>
                <a:cs typeface="Calibri" panose="020F0502020204030204" pitchFamily="34" charset="0"/>
                <a:sym typeface="Arial"/>
              </a:rPr>
              <a:t>ؤ</a:t>
            </a:r>
            <a:r>
              <a:rPr lang="en-US" sz="1100" dirty="0" err="1">
                <a:solidFill>
                  <a:srgbClr val="000000"/>
                </a:solidFill>
                <a:latin typeface="Calibri" panose="020F0502020204030204" pitchFamily="34" charset="0"/>
                <a:cs typeface="Calibri" panose="020F0502020204030204" pitchFamily="34" charset="0"/>
                <a:sym typeface="Arial"/>
              </a:rPr>
              <a:t>ولية</a:t>
            </a:r>
            <a:r>
              <a:rPr lang="en-US" sz="1100" dirty="0">
                <a:solidFill>
                  <a:srgbClr val="000000"/>
                </a:solidFill>
                <a:latin typeface="Calibri" panose="020F0502020204030204" pitchFamily="34" charset="0"/>
                <a:cs typeface="Calibri" panose="020F0502020204030204" pitchFamily="34" charset="0"/>
                <a:sym typeface="Arial"/>
              </a:rPr>
              <a:t> كونه مستشارًا موثوقًا به لطفل أو لمجموعات من الأطفال.</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عادة ما يكون المرشد شخصًا أكثر خبرة أو معرفة من المجتمع ، وربما يكون عضوًا في مجموعة مجتمعية ، أو في بعض الحالات يمكن </a:t>
            </a:r>
            <a:r>
              <a:rPr lang="en-US" sz="1100" dirty="0" err="1">
                <a:solidFill>
                  <a:srgbClr val="000000"/>
                </a:solidFill>
                <a:latin typeface="Calibri" panose="020F0502020204030204" pitchFamily="34" charset="0"/>
                <a:cs typeface="Calibri" panose="020F0502020204030204" pitchFamily="34" charset="0"/>
                <a:sym typeface="Arial"/>
              </a:rPr>
              <a:t>تعيين</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الم</a:t>
            </a:r>
            <a:r>
              <a:rPr lang="ar-SA" sz="1100" dirty="0">
                <a:solidFill>
                  <a:srgbClr val="000000"/>
                </a:solidFill>
                <a:latin typeface="Calibri" panose="020F0502020204030204" pitchFamily="34" charset="0"/>
                <a:cs typeface="Calibri" panose="020F0502020204030204" pitchFamily="34" charset="0"/>
                <a:sym typeface="Arial"/>
              </a:rPr>
              <a:t>رشدين</a:t>
            </a:r>
            <a:r>
              <a:rPr lang="en-US" sz="1100" dirty="0">
                <a:solidFill>
                  <a:srgbClr val="000000"/>
                </a:solidFill>
                <a:latin typeface="Calibri" panose="020F0502020204030204" pitchFamily="34" charset="0"/>
                <a:cs typeface="Calibri" panose="020F0502020204030204" pitchFamily="34" charset="0"/>
                <a:sym typeface="Arial"/>
              </a:rPr>
              <a:t> من قبل السلطات المحلية.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يساعد المرشد الطفل على التعامل مع التحديات اليومية ، ويوفر لهم الدعم والرعاية المناسبين ، ويربطهم بآفاق النمو والتطور الشخصي ، والفرص الاجتماعية والاقتصادية.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لا </a:t>
            </a:r>
            <a:r>
              <a:rPr lang="en-US" sz="1100" dirty="0" err="1">
                <a:solidFill>
                  <a:srgbClr val="000000"/>
                </a:solidFill>
                <a:latin typeface="Calibri" panose="020F0502020204030204" pitchFamily="34" charset="0"/>
                <a:cs typeface="Calibri" panose="020F0502020204030204" pitchFamily="34" charset="0"/>
                <a:sym typeface="Arial"/>
              </a:rPr>
              <a:t>يعيش</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الم</a:t>
            </a:r>
            <a:r>
              <a:rPr lang="ar-SA" sz="1100" dirty="0" err="1">
                <a:solidFill>
                  <a:srgbClr val="000000"/>
                </a:solidFill>
                <a:latin typeface="Calibri" panose="020F0502020204030204" pitchFamily="34" charset="0"/>
                <a:cs typeface="Calibri" panose="020F0502020204030204" pitchFamily="34" charset="0"/>
                <a:sym typeface="Arial"/>
              </a:rPr>
              <a:t>رشدون</a:t>
            </a:r>
            <a:r>
              <a:rPr lang="en-US" sz="1100" dirty="0">
                <a:solidFill>
                  <a:srgbClr val="000000"/>
                </a:solidFill>
                <a:latin typeface="Calibri" panose="020F0502020204030204" pitchFamily="34" charset="0"/>
                <a:cs typeface="Calibri" panose="020F0502020204030204" pitchFamily="34" charset="0"/>
                <a:sym typeface="Arial"/>
              </a:rPr>
              <a:t> عادة </a:t>
            </a:r>
            <a:r>
              <a:rPr lang="en-US" sz="1100" dirty="0" err="1">
                <a:solidFill>
                  <a:srgbClr val="000000"/>
                </a:solidFill>
                <a:latin typeface="Calibri" panose="020F0502020204030204" pitchFamily="34" charset="0"/>
                <a:cs typeface="Calibri" panose="020F0502020204030204" pitchFamily="34" charset="0"/>
                <a:sym typeface="Arial"/>
              </a:rPr>
              <a:t>مع</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الأطفال</a:t>
            </a:r>
            <a:r>
              <a:rPr lang="ar-SA"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لكنهم</a:t>
            </a:r>
            <a:r>
              <a:rPr lang="en-US" sz="1100" dirty="0">
                <a:solidFill>
                  <a:srgbClr val="000000"/>
                </a:solidFill>
                <a:latin typeface="Calibri" panose="020F0502020204030204" pitchFamily="34" charset="0"/>
                <a:cs typeface="Calibri" panose="020F0502020204030204" pitchFamily="34" charset="0"/>
                <a:sym typeface="Arial"/>
              </a:rPr>
              <a:t> </a:t>
            </a:r>
            <a:r>
              <a:rPr lang="ar-SA" sz="1100" dirty="0">
                <a:solidFill>
                  <a:srgbClr val="000000"/>
                </a:solidFill>
                <a:latin typeface="Calibri" panose="020F0502020204030204" pitchFamily="34" charset="0"/>
                <a:cs typeface="Calibri" panose="020F0502020204030204" pitchFamily="34" charset="0"/>
                <a:sym typeface="Arial"/>
              </a:rPr>
              <a:t>يقومون بزيارتهم</a:t>
            </a:r>
            <a:r>
              <a:rPr lang="en-US" sz="1100" dirty="0">
                <a:solidFill>
                  <a:srgbClr val="000000"/>
                </a:solidFill>
                <a:latin typeface="Calibri" panose="020F0502020204030204" pitchFamily="34" charset="0"/>
                <a:cs typeface="Calibri" panose="020F0502020204030204" pitchFamily="34" charset="0"/>
                <a:sym typeface="Arial"/>
              </a:rPr>
              <a:t> بانتظام ويقدمون لهم الدعم اللازم.</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لا يتحمل المرشد أي مسؤولية قانونية عن الطفل / الأطفال ومن غير المرجح أن تتم الإشارة إليه في القوانين الوطنية.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لا ينبغي الخلط بين المرشد والوصي الذي يتم تعيينه عمومًا من قبل السلطات القضائية الوطنية لحماية مصالح الطفل الفضلى ورفاهه العام.</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عندما يكون هناك مرشد ووصي ، من المهم أن يكونوا على اتصال حتى يعطوا الطفل / الأطفال رسائل مماثلة</a:t>
            </a:r>
            <a:r>
              <a:rPr lang="en-US" sz="1100" dirty="0">
                <a:solidFill>
                  <a:srgbClr val="000000"/>
                </a:solidFill>
                <a:cs typeface="Arial"/>
                <a:sym typeface="Arial"/>
              </a:rPr>
              <a:t>.</a:t>
            </a:r>
          </a:p>
        </p:txBody>
      </p:sp>
      <p:sp>
        <p:nvSpPr>
          <p:cNvPr id="3" name="Hexagon 2">
            <a:extLst>
              <a:ext uri="{FF2B5EF4-FFF2-40B4-BE49-F238E27FC236}">
                <a16:creationId xmlns:a16="http://schemas.microsoft.com/office/drawing/2014/main" id="{165F1E55-2F0A-A30D-AA08-D339FE6EB200}"/>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B7A90A6A-0007-426C-86BA-DC1B7F2BAA2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D4797751-3588-A236-887B-8224290ABA1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D386318A-847F-D804-15F5-01ECB75BC03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C1C523BC-5C71-5BEB-704E-D9B2500CCF54}"/>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735116E5-DF2D-C09C-1ADE-D6439618079A}"/>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C4D40749-9860-8C36-174F-EFF4F0C2A046}"/>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8DF5FC7B-D22F-2752-AD4E-5757DDA746C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B22D5AE-4172-5F75-97DE-C02CF4247BE1}"/>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21F43114-659D-48AB-2E0B-F204F7B98FCB}"/>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A1F7B68-D30A-4A30-CFDF-B365280EFC12}"/>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FB779E5-2B3B-6F28-564B-698B04AD768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02C9D6D-FCC0-C81B-740E-7BD85481FB4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00BB6CE4-3C62-41BE-3448-0DAFDD3C51E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B2048496-F627-0D14-CFD3-B43B432683F6}"/>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44AC64A6-B658-7729-0C20-DCF2D860EE1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19F087C0-685E-805A-AF27-CD700936CC1E}"/>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14AADB36-9838-BC57-6CBE-89F980704A3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9240331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258;p19">
            <a:extLst>
              <a:ext uri="{FF2B5EF4-FFF2-40B4-BE49-F238E27FC236}">
                <a16:creationId xmlns:a16="http://schemas.microsoft.com/office/drawing/2014/main" id="{2ADBC46B-C718-1334-F641-9D0FF0ED10C2}"/>
              </a:ext>
            </a:extLst>
          </p:cNvPr>
          <p:cNvSpPr txBox="1"/>
          <p:nvPr/>
        </p:nvSpPr>
        <p:spPr>
          <a:xfrm>
            <a:off x="982986" y="1580262"/>
            <a:ext cx="2446014" cy="1615787"/>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الحماية</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الأطفال قادرون على الحفاظ على الاستقلال وتطوير المرونة ، لا سيما عندما يتلقون الدعم من أعضاء المجتمع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مؤسسات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يمكن أن تساعدهم على الانتقال إلى مرحلة البلوغ.</a:t>
            </a: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تبقى</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مجموعات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أشقاء</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معًا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فرص</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لارتباط</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صحي</a:t>
            </a: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171450" marR="0" lvl="0" indent="-171450" algn="r" rtl="1">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يمكن لمجموعات الأطفال الذين ربما يكونون قد كونوا رابطة أن يظلوا معًا</a:t>
            </a:r>
          </a:p>
        </p:txBody>
      </p:sp>
      <p:sp>
        <p:nvSpPr>
          <p:cNvPr id="3" name="Google Shape;258;p19">
            <a:extLst>
              <a:ext uri="{FF2B5EF4-FFF2-40B4-BE49-F238E27FC236}">
                <a16:creationId xmlns:a16="http://schemas.microsoft.com/office/drawing/2014/main" id="{619B9009-7769-CE8A-6778-80FBC90F03BD}"/>
              </a:ext>
            </a:extLst>
          </p:cNvPr>
          <p:cNvSpPr txBox="1"/>
          <p:nvPr/>
        </p:nvSpPr>
        <p:spPr>
          <a:xfrm>
            <a:off x="3429000" y="1580262"/>
            <a:ext cx="2808026" cy="1615787"/>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الخطر</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الأطفال يفتقرون إلى الحدود</a:t>
            </a:r>
          </a:p>
          <a:p>
            <a:pPr marL="171450" indent="-171450" algn="r" rtl="1">
              <a:buClr>
                <a:srgbClr val="000000"/>
              </a:buClr>
              <a:buSzPct val="100000"/>
              <a:buFont typeface="Arial" panose="020B0604020202020204" pitchFamily="34" charset="0"/>
              <a:buChar char="•"/>
            </a:pPr>
            <a:r>
              <a:rPr lang="en-US" sz="1100" dirty="0" err="1">
                <a:solidFill>
                  <a:srgbClr val="000000"/>
                </a:solidFill>
                <a:latin typeface="Calibri" panose="020F0502020204030204" pitchFamily="34" charset="0"/>
                <a:cs typeface="Calibri" panose="020F0502020204030204" pitchFamily="34" charset="0"/>
                <a:sym typeface="Arial"/>
              </a:rPr>
              <a:t>دينامي</a:t>
            </a:r>
            <a:r>
              <a:rPr lang="ar-SA" sz="1100" dirty="0">
                <a:solidFill>
                  <a:srgbClr val="000000"/>
                </a:solidFill>
                <a:latin typeface="Calibri" panose="020F0502020204030204" pitchFamily="34" charset="0"/>
                <a:cs typeface="Calibri" panose="020F0502020204030204" pitchFamily="34" charset="0"/>
                <a:sym typeface="Arial"/>
              </a:rPr>
              <a:t>كي</a:t>
            </a:r>
            <a:r>
              <a:rPr lang="en-US" sz="1100" dirty="0" err="1">
                <a:solidFill>
                  <a:srgbClr val="000000"/>
                </a:solidFill>
                <a:latin typeface="Calibri" panose="020F0502020204030204" pitchFamily="34" charset="0"/>
                <a:cs typeface="Calibri" panose="020F0502020204030204" pitchFamily="34" charset="0"/>
                <a:sym typeface="Arial"/>
              </a:rPr>
              <a:t>ات</a:t>
            </a:r>
            <a:r>
              <a:rPr lang="en-US" sz="1100" dirty="0">
                <a:solidFill>
                  <a:srgbClr val="000000"/>
                </a:solidFill>
                <a:latin typeface="Calibri" panose="020F0502020204030204" pitchFamily="34" charset="0"/>
                <a:cs typeface="Calibri" panose="020F0502020204030204" pitchFamily="34" charset="0"/>
                <a:sym typeface="Arial"/>
              </a:rPr>
              <a:t> القوة بين الأطفال يمكن أن تؤدي إلى التنمر أو الاستغلال</a:t>
            </a:r>
          </a:p>
          <a:p>
            <a:pPr marL="171450" indent="-171450" algn="r" rtl="1">
              <a:buClr>
                <a:srgbClr val="000000"/>
              </a:buClr>
              <a:buSzPct val="100000"/>
              <a:buFont typeface="Arial" panose="020B0604020202020204" pitchFamily="34" charset="0"/>
              <a:buChar char="•"/>
            </a:pPr>
            <a:r>
              <a:rPr lang="en-US" sz="1100" dirty="0">
                <a:solidFill>
                  <a:srgbClr val="000000"/>
                </a:solidFill>
                <a:latin typeface="Calibri" panose="020F0502020204030204" pitchFamily="34" charset="0"/>
                <a:cs typeface="Calibri" panose="020F0502020204030204" pitchFamily="34" charset="0"/>
                <a:sym typeface="Arial"/>
              </a:rPr>
              <a:t>يمكن أن يتعرض الأطفال لخطر التهديدات المختلفة مثل الإساءة والاستغلال والعنف الجنسي والعنف القائم على النوع الاجتماعي ، خاصة إذا لم يتم حمايتهم / دعمهم من قبل أفراد المجتمع</a:t>
            </a:r>
          </a:p>
          <a:p>
            <a:pPr marL="171450" indent="-171450" algn="r" rtl="1">
              <a:buClr>
                <a:srgbClr val="000000"/>
              </a:buClr>
              <a:buSzPct val="100000"/>
              <a:buFont typeface="Arial" panose="020B0604020202020204" pitchFamily="34" charset="0"/>
              <a:buChar char="•"/>
            </a:pPr>
            <a:r>
              <a:rPr lang="en-US" sz="1100" dirty="0" err="1">
                <a:solidFill>
                  <a:srgbClr val="000000"/>
                </a:solidFill>
                <a:latin typeface="Calibri" panose="020F0502020204030204" pitchFamily="34" charset="0"/>
                <a:cs typeface="Calibri" panose="020F0502020204030204" pitchFamily="34" charset="0"/>
                <a:sym typeface="Arial"/>
              </a:rPr>
              <a:t>قد</a:t>
            </a:r>
            <a:r>
              <a:rPr lang="en-US" sz="1100" dirty="0">
                <a:solidFill>
                  <a:srgbClr val="000000"/>
                </a:solidFill>
                <a:latin typeface="Calibri" panose="020F0502020204030204" pitchFamily="34" charset="0"/>
                <a:cs typeface="Calibri" panose="020F0502020204030204" pitchFamily="34" charset="0"/>
                <a:sym typeface="Arial"/>
              </a:rPr>
              <a:t> </a:t>
            </a:r>
            <a:r>
              <a:rPr lang="en-US" sz="1100" dirty="0" err="1">
                <a:solidFill>
                  <a:srgbClr val="000000"/>
                </a:solidFill>
                <a:latin typeface="Calibri" panose="020F0502020204030204" pitchFamily="34" charset="0"/>
                <a:cs typeface="Calibri" panose="020F0502020204030204" pitchFamily="34" charset="0"/>
                <a:sym typeface="Arial"/>
              </a:rPr>
              <a:t>ي</a:t>
            </a:r>
            <a:r>
              <a:rPr lang="ar-SA" sz="1100" dirty="0">
                <a:solidFill>
                  <a:srgbClr val="000000"/>
                </a:solidFill>
                <a:latin typeface="Calibri" panose="020F0502020204030204" pitchFamily="34" charset="0"/>
                <a:cs typeface="Calibri" panose="020F0502020204030204" pitchFamily="34" charset="0"/>
                <a:sym typeface="Arial"/>
              </a:rPr>
              <a:t>عاني </a:t>
            </a:r>
            <a:r>
              <a:rPr lang="en-US" sz="1100" dirty="0" err="1">
                <a:solidFill>
                  <a:srgbClr val="000000"/>
                </a:solidFill>
                <a:latin typeface="Calibri" panose="020F0502020204030204" pitchFamily="34" charset="0"/>
                <a:cs typeface="Calibri" panose="020F0502020204030204" pitchFamily="34" charset="0"/>
                <a:sym typeface="Arial"/>
              </a:rPr>
              <a:t>الأطفال</a:t>
            </a:r>
            <a:r>
              <a:rPr lang="en-US" sz="1100" dirty="0">
                <a:solidFill>
                  <a:srgbClr val="000000"/>
                </a:solidFill>
                <a:latin typeface="Calibri" panose="020F0502020204030204" pitchFamily="34" charset="0"/>
                <a:cs typeface="Calibri" panose="020F0502020204030204" pitchFamily="34" charset="0"/>
                <a:sym typeface="Arial"/>
              </a:rPr>
              <a:t> للوصول إلى الخدمات الأساسية</a:t>
            </a:r>
          </a:p>
        </p:txBody>
      </p:sp>
      <p:sp>
        <p:nvSpPr>
          <p:cNvPr id="4" name="Hexagon 3">
            <a:extLst>
              <a:ext uri="{FF2B5EF4-FFF2-40B4-BE49-F238E27FC236}">
                <a16:creationId xmlns:a16="http://schemas.microsoft.com/office/drawing/2014/main" id="{58732737-3737-026F-5BB2-044F9B8368C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A2925A5-99CC-D00C-CD4B-1DDDC9A8578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0AD91163-1DF0-98AA-6B9A-FE956DF9E41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76D5C864-1228-CA56-34DA-2BC2345481A0}"/>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0FA3D90B-34B7-DF14-AEA4-3F66C677D57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0142B9F-70EA-D914-9C30-39BF0D9586B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5CBD3423-FCFA-7094-7D2F-4A6C913052E0}"/>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E8EA604-0B2B-CA9F-80A0-4B55E906516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DD23463C-0507-159B-E818-DF203991DABD}"/>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5CBCD74E-1EF6-E6A9-C63B-31C877FFFD09}"/>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83ECFD0-805F-7992-8B07-CD70B9ED8D51}"/>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6E136E6-3C9D-73A7-907F-27DA56E6471A}"/>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0917BF42-ADBB-7DFB-C0EE-CFBA0DA4B679}"/>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859765E-E20C-1BCC-1C1E-0B714FF1BF4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DA4C3A0-AF49-C70F-2F1F-C26B2FA1648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B0230305-A47F-2514-1D0F-CC37F50A0F9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E5D7AA9-3265-613B-525D-0206AC64C8F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2290E58D-E5FC-B205-8E1E-AAC4706E7177}"/>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1" name="Group 40">
            <a:extLst>
              <a:ext uri="{FF2B5EF4-FFF2-40B4-BE49-F238E27FC236}">
                <a16:creationId xmlns:a16="http://schemas.microsoft.com/office/drawing/2014/main" id="{A5EAC830-7211-E660-CBA0-B6AE46FBA852}"/>
              </a:ext>
            </a:extLst>
          </p:cNvPr>
          <p:cNvGrpSpPr/>
          <p:nvPr/>
        </p:nvGrpSpPr>
        <p:grpSpPr>
          <a:xfrm>
            <a:off x="1220570" y="699799"/>
            <a:ext cx="677504" cy="583480"/>
            <a:chOff x="4416926" y="1952645"/>
            <a:chExt cx="1178615" cy="1015047"/>
          </a:xfrm>
          <a:solidFill>
            <a:schemeClr val="accent2">
              <a:lumMod val="20000"/>
              <a:lumOff val="80000"/>
            </a:schemeClr>
          </a:solidFill>
        </p:grpSpPr>
        <p:sp>
          <p:nvSpPr>
            <p:cNvPr id="42" name="Rectangle: Rounded Corners 41">
              <a:extLst>
                <a:ext uri="{FF2B5EF4-FFF2-40B4-BE49-F238E27FC236}">
                  <a16:creationId xmlns:a16="http://schemas.microsoft.com/office/drawing/2014/main" id="{CF9C4C42-8EDF-9050-0AC4-BCD70DD8A7AC}"/>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3" name="Rectangle: Rounded Corners 42">
              <a:extLst>
                <a:ext uri="{FF2B5EF4-FFF2-40B4-BE49-F238E27FC236}">
                  <a16:creationId xmlns:a16="http://schemas.microsoft.com/office/drawing/2014/main" id="{2BBAD54A-8B19-2E27-0F35-729E80E473C2}"/>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4" name="Rectangle: Rounded Corners 43">
              <a:extLst>
                <a:ext uri="{FF2B5EF4-FFF2-40B4-BE49-F238E27FC236}">
                  <a16:creationId xmlns:a16="http://schemas.microsoft.com/office/drawing/2014/main" id="{A99D741B-F69C-88B8-0A22-5EAA9319C39F}"/>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5" name="Flowchart: Manual Input 44">
              <a:extLst>
                <a:ext uri="{FF2B5EF4-FFF2-40B4-BE49-F238E27FC236}">
                  <a16:creationId xmlns:a16="http://schemas.microsoft.com/office/drawing/2014/main" id="{E39112BB-E04E-8E67-1681-760E0629C22C}"/>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6" name="Rectangle: Rounded Corners 45">
              <a:extLst>
                <a:ext uri="{FF2B5EF4-FFF2-40B4-BE49-F238E27FC236}">
                  <a16:creationId xmlns:a16="http://schemas.microsoft.com/office/drawing/2014/main" id="{D6C7FB58-AA4C-6805-8465-0F4317C20137}"/>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7" name="Rectangle: Rounded Corners 46">
              <a:extLst>
                <a:ext uri="{FF2B5EF4-FFF2-40B4-BE49-F238E27FC236}">
                  <a16:creationId xmlns:a16="http://schemas.microsoft.com/office/drawing/2014/main" id="{3EB9A449-0339-E803-974A-72BB7A0D2CCD}"/>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8" name="Rectangle: Rounded Corners 47">
              <a:extLst>
                <a:ext uri="{FF2B5EF4-FFF2-40B4-BE49-F238E27FC236}">
                  <a16:creationId xmlns:a16="http://schemas.microsoft.com/office/drawing/2014/main" id="{1CB4D55E-9C6E-D537-3C77-B0D277D2F14F}"/>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9" name="Flowchart: Manual Input 48">
              <a:extLst>
                <a:ext uri="{FF2B5EF4-FFF2-40B4-BE49-F238E27FC236}">
                  <a16:creationId xmlns:a16="http://schemas.microsoft.com/office/drawing/2014/main" id="{E59501D2-B768-C7B9-7531-33B8BA27F593}"/>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0" name="Round Same Side Corner Rectangle 21">
              <a:extLst>
                <a:ext uri="{FF2B5EF4-FFF2-40B4-BE49-F238E27FC236}">
                  <a16:creationId xmlns:a16="http://schemas.microsoft.com/office/drawing/2014/main" id="{87BE2D08-C15C-99DE-D3C7-01B59EF11DC2}"/>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Oval 50">
              <a:extLst>
                <a:ext uri="{FF2B5EF4-FFF2-40B4-BE49-F238E27FC236}">
                  <a16:creationId xmlns:a16="http://schemas.microsoft.com/office/drawing/2014/main" id="{DF767E8C-DBC2-8B37-991A-11D8DBC6FCFF}"/>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Rectangle 51">
              <a:extLst>
                <a:ext uri="{FF2B5EF4-FFF2-40B4-BE49-F238E27FC236}">
                  <a16:creationId xmlns:a16="http://schemas.microsoft.com/office/drawing/2014/main" id="{719892B7-F469-BC80-9CE9-7F8E1DCC3375}"/>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53" name="Rectangle 52">
              <a:extLst>
                <a:ext uri="{FF2B5EF4-FFF2-40B4-BE49-F238E27FC236}">
                  <a16:creationId xmlns:a16="http://schemas.microsoft.com/office/drawing/2014/main" id="{E7546CA8-DAC4-19E7-5CBC-EBEAE6AF7010}"/>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54" name="Group 53">
            <a:extLst>
              <a:ext uri="{FF2B5EF4-FFF2-40B4-BE49-F238E27FC236}">
                <a16:creationId xmlns:a16="http://schemas.microsoft.com/office/drawing/2014/main" id="{5BFFDAFB-619F-21CE-F9CA-0B49F90C711B}"/>
              </a:ext>
            </a:extLst>
          </p:cNvPr>
          <p:cNvGrpSpPr/>
          <p:nvPr/>
        </p:nvGrpSpPr>
        <p:grpSpPr>
          <a:xfrm>
            <a:off x="3302000" y="700777"/>
            <a:ext cx="582444" cy="721847"/>
            <a:chOff x="3302000" y="3820045"/>
            <a:chExt cx="582444" cy="721847"/>
          </a:xfrm>
        </p:grpSpPr>
        <p:grpSp>
          <p:nvGrpSpPr>
            <p:cNvPr id="55" name="Group 54">
              <a:extLst>
                <a:ext uri="{FF2B5EF4-FFF2-40B4-BE49-F238E27FC236}">
                  <a16:creationId xmlns:a16="http://schemas.microsoft.com/office/drawing/2014/main" id="{374499DC-481A-2831-C054-D51530979C62}"/>
                </a:ext>
              </a:extLst>
            </p:cNvPr>
            <p:cNvGrpSpPr/>
            <p:nvPr/>
          </p:nvGrpSpPr>
          <p:grpSpPr>
            <a:xfrm>
              <a:off x="3738131" y="4049988"/>
              <a:ext cx="146313" cy="325236"/>
              <a:chOff x="1638375" y="3971467"/>
              <a:chExt cx="146313" cy="325236"/>
            </a:xfrm>
          </p:grpSpPr>
          <p:sp>
            <p:nvSpPr>
              <p:cNvPr id="57" name="Round Same Side Corner Rectangle 21">
                <a:extLst>
                  <a:ext uri="{FF2B5EF4-FFF2-40B4-BE49-F238E27FC236}">
                    <a16:creationId xmlns:a16="http://schemas.microsoft.com/office/drawing/2014/main" id="{2F5AFAA8-353F-301B-1F80-7B4182C68662}"/>
                  </a:ext>
                </a:extLst>
              </p:cNvPr>
              <p:cNvSpPr/>
              <p:nvPr/>
            </p:nvSpPr>
            <p:spPr>
              <a:xfrm>
                <a:off x="1639448" y="4142910"/>
                <a:ext cx="144669" cy="153793"/>
              </a:xfrm>
              <a:prstGeom prst="round2SameRect">
                <a:avLst>
                  <a:gd name="adj1" fmla="val 50000"/>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Oval 57">
                <a:extLst>
                  <a:ext uri="{FF2B5EF4-FFF2-40B4-BE49-F238E27FC236}">
                    <a16:creationId xmlns:a16="http://schemas.microsoft.com/office/drawing/2014/main" id="{654899AE-21DD-002F-4ECB-32CEE382ED71}"/>
                  </a:ext>
                </a:extLst>
              </p:cNvPr>
              <p:cNvSpPr/>
              <p:nvPr/>
            </p:nvSpPr>
            <p:spPr>
              <a:xfrm>
                <a:off x="1638375" y="3971467"/>
                <a:ext cx="146313" cy="146313"/>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56" name="Freeform: Shape 55">
              <a:extLst>
                <a:ext uri="{FF2B5EF4-FFF2-40B4-BE49-F238E27FC236}">
                  <a16:creationId xmlns:a16="http://schemas.microsoft.com/office/drawing/2014/main" id="{40A5B8E6-1888-259C-958E-FDED559971C7}"/>
                </a:ext>
              </a:extLst>
            </p:cNvPr>
            <p:cNvSpPr/>
            <p:nvPr/>
          </p:nvSpPr>
          <p:spPr>
            <a:xfrm>
              <a:off x="3302000" y="3820045"/>
              <a:ext cx="348089" cy="721847"/>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Tree>
    <p:extLst>
      <p:ext uri="{BB962C8B-B14F-4D97-AF65-F5344CB8AC3E}">
        <p14:creationId xmlns:p14="http://schemas.microsoft.com/office/powerpoint/2010/main" val="34162525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281167"/>
          </a:xfrm>
          <a:prstGeom prst="rect">
            <a:avLst/>
          </a:prstGeom>
          <a:noFill/>
        </p:spPr>
        <p:txBody>
          <a:bodyPr wrap="square" rtlCol="0">
            <a:spAutoFit/>
          </a:bodyPr>
          <a:lstStyle/>
          <a:p>
            <a:pPr algn="r" rtl="1">
              <a:lnSpc>
                <a:spcPct val="107000"/>
              </a:lnSpc>
              <a:spcAft>
                <a:spcPts val="800"/>
              </a:spcAft>
            </a:pPr>
            <a:r>
              <a:rPr lang="en-US" sz="1200" b="1" dirty="0" err="1">
                <a:solidFill>
                  <a:schemeClr val="tx1"/>
                </a:solidFill>
                <a:effectLst/>
                <a:latin typeface="Calibri" panose="020F0502020204030204" pitchFamily="34" charset="0"/>
                <a:cs typeface="Calibri" panose="020F0502020204030204" pitchFamily="34" charset="0"/>
              </a:rPr>
              <a:t>الرعاية</a:t>
            </a:r>
            <a:r>
              <a:rPr lang="en-US" sz="1200" b="1" dirty="0">
                <a:solidFill>
                  <a:schemeClr val="tx1"/>
                </a:solidFill>
                <a:effectLst/>
                <a:latin typeface="Calibri" panose="020F0502020204030204" pitchFamily="34" charset="0"/>
                <a:cs typeface="Calibri" panose="020F0502020204030204" pitchFamily="34" charset="0"/>
              </a:rPr>
              <a:t> </a:t>
            </a:r>
            <a:r>
              <a:rPr lang="en-US" sz="1200" b="1" dirty="0" err="1">
                <a:solidFill>
                  <a:schemeClr val="tx1"/>
                </a:solidFill>
                <a:effectLst/>
                <a:latin typeface="Calibri" panose="020F0502020204030204" pitchFamily="34" charset="0"/>
                <a:cs typeface="Calibri" panose="020F0502020204030204" pitchFamily="34" charset="0"/>
              </a:rPr>
              <a:t>المؤقتة</a:t>
            </a:r>
            <a:r>
              <a:rPr lang="en-US" sz="1200" b="1" dirty="0">
                <a:solidFill>
                  <a:schemeClr val="tx1"/>
                </a:solidFill>
                <a:effectLst/>
                <a:latin typeface="Calibri" panose="020F0502020204030204" pitchFamily="34" charset="0"/>
                <a:cs typeface="Calibri" panose="020F0502020204030204" pitchFamily="34" charset="0"/>
              </a:rPr>
              <a:t> </a:t>
            </a:r>
            <a:r>
              <a:rPr lang="ar-SA" sz="1200" b="1" dirty="0">
                <a:solidFill>
                  <a:schemeClr val="tx1"/>
                </a:solidFill>
                <a:effectLst/>
                <a:latin typeface="Calibri" panose="020F0502020204030204" pitchFamily="34" charset="0"/>
                <a:cs typeface="Calibri" panose="020F0502020204030204" pitchFamily="34" charset="0"/>
              </a:rPr>
              <a:t>/المتنقلة</a:t>
            </a: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982985" y="1182876"/>
            <a:ext cx="5254041" cy="6705963"/>
          </a:xfrm>
          <a:prstGeom prst="rect">
            <a:avLst/>
          </a:prstGeom>
          <a:noFill/>
          <a:ln>
            <a:noFill/>
          </a:ln>
        </p:spPr>
        <p:txBody>
          <a:bodyPr spcFirstLastPara="1" wrap="square" lIns="91425" tIns="45700" rIns="91425" bIns="45700" anchor="t" anchorCtr="0">
            <a:spAutoFit/>
          </a:bodyPr>
          <a:lstStyle/>
          <a:p>
            <a:pPr marR="0" lvl="0" algn="r" rtl="1">
              <a:lnSpc>
                <a:spcPct val="107000"/>
              </a:lnSpc>
              <a:spcBef>
                <a:spcPts val="0"/>
              </a:spcBef>
              <a:spcAft>
                <a:spcPts val="0"/>
              </a:spcAft>
              <a:buClr>
                <a:srgbClr val="000000"/>
              </a:buClr>
              <a:buSzPct val="100000"/>
            </a:pPr>
            <a:r>
              <a:rPr lang="ar-SA" sz="1100" b="1"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1" i="0" u="none" strike="noStrike" cap="none" dirty="0" err="1">
                <a:solidFill>
                  <a:srgbClr val="000000"/>
                </a:solidFill>
                <a:latin typeface="Calibri" panose="020F0502020204030204" pitchFamily="34" charset="0"/>
                <a:ea typeface="Arial"/>
                <a:cs typeface="Calibri" panose="020F0502020204030204" pitchFamily="34" charset="0"/>
                <a:sym typeface="Arial"/>
              </a:rPr>
              <a:t>صفات</a:t>
            </a:r>
            <a:endPar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17145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قد تكون هناك حاجة </a:t>
            </a:r>
            <a:r>
              <a:rPr lang="en-US" sz="1100" dirty="0" err="1">
                <a:solidFill>
                  <a:srgbClr val="000000"/>
                </a:solidFill>
                <a:effectLst/>
                <a:latin typeface="Calibri" panose="020F0502020204030204" pitchFamily="34" charset="0"/>
                <a:ea typeface="Helvetica Neue"/>
                <a:cs typeface="Calibri" panose="020F0502020204030204" pitchFamily="34" charset="0"/>
              </a:rPr>
              <a:t>إلى</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دور إيواء </a:t>
            </a:r>
            <a:r>
              <a:rPr lang="en-US" sz="1100" dirty="0" err="1">
                <a:solidFill>
                  <a:srgbClr val="000000"/>
                </a:solidFill>
                <a:effectLst/>
                <a:latin typeface="Calibri" panose="020F0502020204030204" pitchFamily="34" charset="0"/>
                <a:ea typeface="Helvetica Neue"/>
                <a:cs typeface="Calibri" panose="020F0502020204030204" pitchFamily="34" charset="0"/>
              </a:rPr>
              <a:t>مؤقتة</a:t>
            </a:r>
            <a:r>
              <a:rPr lang="en-US" sz="1100" dirty="0">
                <a:solidFill>
                  <a:srgbClr val="000000"/>
                </a:solidFill>
                <a:effectLst/>
                <a:latin typeface="Calibri" panose="020F0502020204030204" pitchFamily="34" charset="0"/>
                <a:ea typeface="Helvetica Neue"/>
                <a:cs typeface="Calibri" panose="020F0502020204030204" pitchFamily="34" charset="0"/>
              </a:rPr>
              <a:t> صغيرة الحجم توفر رعاية على </a:t>
            </a:r>
            <a:r>
              <a:rPr lang="en-US" sz="1100" dirty="0" err="1">
                <a:solidFill>
                  <a:srgbClr val="000000"/>
                </a:solidFill>
                <a:effectLst/>
                <a:latin typeface="Calibri" panose="020F0502020204030204" pitchFamily="34" charset="0"/>
                <a:ea typeface="Helvetica Neue"/>
                <a:cs typeface="Calibri" panose="020F0502020204030204" pitchFamily="34" charset="0"/>
              </a:rPr>
              <a:t>مدار</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٢٤ </a:t>
            </a:r>
            <a:r>
              <a:rPr lang="en-US" sz="1100" dirty="0" err="1">
                <a:solidFill>
                  <a:srgbClr val="000000"/>
                </a:solidFill>
                <a:effectLst/>
                <a:latin typeface="Calibri" panose="020F0502020204030204" pitchFamily="34" charset="0"/>
                <a:ea typeface="Helvetica Neue"/>
                <a:cs typeface="Calibri" panose="020F0502020204030204" pitchFamily="34" charset="0"/>
              </a:rPr>
              <a:t>ساعة</a:t>
            </a:r>
            <a:r>
              <a:rPr lang="en-US" sz="1100" dirty="0">
                <a:solidFill>
                  <a:srgbClr val="000000"/>
                </a:solidFill>
                <a:effectLst/>
                <a:latin typeface="Calibri" panose="020F0502020204030204" pitchFamily="34" charset="0"/>
                <a:ea typeface="Helvetica Neue"/>
                <a:cs typeface="Calibri" panose="020F0502020204030204" pitchFamily="34" charset="0"/>
              </a:rPr>
              <a:t> للأطفال ، وخاصة في الأماكن التي يوجد فيها</a:t>
            </a: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رعاية التبني مع أسرة غير بيولوجية غير قانونية وغير مقبولة ثقافيًا ،</a:t>
            </a: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لا يوجد أفراد أسرة ممتدة قادرون على رعاية الطفل أو أن ذلك ليس في </a:t>
            </a:r>
            <a:r>
              <a:rPr lang="en-US" sz="1100" dirty="0" err="1">
                <a:solidFill>
                  <a:srgbClr val="000000"/>
                </a:solidFill>
                <a:effectLst/>
                <a:latin typeface="Calibri" panose="020F0502020204030204" pitchFamily="34" charset="0"/>
                <a:ea typeface="Helvetica Neue"/>
                <a:cs typeface="Calibri" panose="020F0502020204030204" pitchFamily="34" charset="0"/>
              </a:rPr>
              <a:t>مصلحة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الطفل</a:t>
            </a:r>
            <a:r>
              <a:rPr lang="ar-SA" sz="1100" dirty="0">
                <a:solidFill>
                  <a:srgbClr val="000000"/>
                </a:solidFill>
                <a:effectLst/>
                <a:latin typeface="Calibri" panose="020F0502020204030204" pitchFamily="34" charset="0"/>
                <a:ea typeface="Helvetica Neue"/>
                <a:cs typeface="Calibri" panose="020F0502020204030204" pitchFamily="34" charset="0"/>
              </a:rPr>
              <a:t> الفضلى</a:t>
            </a:r>
            <a:r>
              <a:rPr lang="en-US" sz="1100" dirty="0">
                <a:solidFill>
                  <a:srgbClr val="000000"/>
                </a:solidFill>
                <a:effectLst/>
                <a:latin typeface="Calibri" panose="020F0502020204030204" pitchFamily="34" charset="0"/>
                <a:ea typeface="Helvetica Neue"/>
                <a:cs typeface="Calibri" panose="020F0502020204030204" pitchFamily="34" charset="0"/>
              </a:rPr>
              <a:t>.</a:t>
            </a:r>
          </a:p>
          <a:p>
            <a:pPr marL="171450" lvl="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قد تكون هناك حاجة أيضًا إلى رعاية مركزية في المواقف التالية: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في حالة عدم وجود إمكانية لإنشاء ومراقبة الرعاية الأسرية بشكل آمن كحل </a:t>
            </a:r>
            <a:r>
              <a:rPr lang="en-US" sz="1100" dirty="0" err="1">
                <a:solidFill>
                  <a:srgbClr val="000000"/>
                </a:solidFill>
                <a:effectLst/>
                <a:latin typeface="Calibri" panose="020F0502020204030204" pitchFamily="34" charset="0"/>
                <a:ea typeface="Helvetica Neue"/>
                <a:cs typeface="Calibri" panose="020F0502020204030204" pitchFamily="34" charset="0"/>
              </a:rPr>
              <a:t>فوري</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للأطفال</a:t>
            </a:r>
            <a:r>
              <a:rPr lang="ar-SA" sz="1100" dirty="0">
                <a:solidFill>
                  <a:srgbClr val="000000"/>
                </a:solidFill>
                <a:effectLst/>
                <a:latin typeface="Calibri" panose="020F0502020204030204" pitchFamily="34" charset="0"/>
                <a:ea typeface="Helvetica Neue"/>
                <a:cs typeface="Calibri" panose="020F0502020204030204" pitchFamily="34" charset="0"/>
              </a:rPr>
              <a:t> المنفصلين و</a:t>
            </a:r>
            <a:r>
              <a:rPr lang="en-US" sz="1100" dirty="0">
                <a:solidFill>
                  <a:srgbClr val="000000"/>
                </a:solidFill>
                <a:effectLst/>
                <a:latin typeface="Calibri" panose="020F0502020204030204" pitchFamily="34" charset="0"/>
                <a:ea typeface="Helvetica Neue"/>
                <a:cs typeface="Calibri" panose="020F0502020204030204" pitchFamily="34" charset="0"/>
              </a:rPr>
              <a:t> غير المصحوبين ، على سبيل المثال ، في حالات الطوارئ التي تظهر بسرعة كبيرة (في انتظار تطوير الخيارات القائمة على الأسرة / </a:t>
            </a:r>
            <a:r>
              <a:rPr lang="en-US" sz="1100" dirty="0" err="1">
                <a:solidFill>
                  <a:srgbClr val="000000"/>
                </a:solidFill>
                <a:effectLst/>
                <a:latin typeface="Calibri" panose="020F0502020204030204" pitchFamily="34" charset="0"/>
                <a:ea typeface="Helvetica Neue"/>
                <a:cs typeface="Calibri" panose="020F0502020204030204" pitchFamily="34" charset="0"/>
              </a:rPr>
              <a:t>المجتمع</a:t>
            </a:r>
            <a:r>
              <a:rPr lang="ar-SA" sz="1100" dirty="0">
                <a:solidFill>
                  <a:srgbClr val="000000"/>
                </a:solidFill>
                <a:effectLst/>
                <a:latin typeface="Calibri" panose="020F0502020204030204" pitchFamily="34" charset="0"/>
                <a:ea typeface="Helvetica Neue"/>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كوسيلة لضمان بقاء الأطفال في نفس المكان حيث توجد </a:t>
            </a:r>
            <a:r>
              <a:rPr lang="en-US" sz="1100" dirty="0" err="1">
                <a:solidFill>
                  <a:srgbClr val="000000"/>
                </a:solidFill>
                <a:effectLst/>
                <a:latin typeface="Calibri" panose="020F0502020204030204" pitchFamily="34" charset="0"/>
                <a:ea typeface="Helvetica Neue"/>
                <a:cs typeface="Calibri" panose="020F0502020204030204" pitchFamily="34" charset="0"/>
              </a:rPr>
              <a:t>إمكانية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لت</a:t>
            </a:r>
            <a:r>
              <a:rPr lang="ar-SA" sz="1100" dirty="0">
                <a:solidFill>
                  <a:srgbClr val="000000"/>
                </a:solidFill>
                <a:effectLst/>
                <a:latin typeface="Calibri" panose="020F0502020204030204" pitchFamily="34" charset="0"/>
                <a:ea typeface="Helvetica Neue"/>
                <a:cs typeface="Calibri" panose="020F0502020204030204" pitchFamily="34" charset="0"/>
              </a:rPr>
              <a:t>عقب</a:t>
            </a:r>
            <a:r>
              <a:rPr lang="en-US" sz="1100" dirty="0">
                <a:solidFill>
                  <a:srgbClr val="000000"/>
                </a:solidFill>
                <a:effectLst/>
                <a:latin typeface="Calibri" panose="020F0502020204030204" pitchFamily="34" charset="0"/>
                <a:ea typeface="Helvetica Neue"/>
                <a:cs typeface="Calibri" panose="020F0502020204030204" pitchFamily="34" charset="0"/>
              </a:rPr>
              <a:t> أفراد الأسرة بسرعة بهدف لم شمل (سريع) أو حيث يمكن للرعاية الأسرية أن تعيق </a:t>
            </a:r>
            <a:r>
              <a:rPr lang="en-US" sz="1100" dirty="0" err="1">
                <a:solidFill>
                  <a:srgbClr val="000000"/>
                </a:solidFill>
                <a:effectLst/>
                <a:latin typeface="Calibri" panose="020F0502020204030204" pitchFamily="34" charset="0"/>
                <a:ea typeface="Helvetica Neue"/>
                <a:cs typeface="Calibri" panose="020F0502020204030204" pitchFamily="34" charset="0"/>
              </a:rPr>
              <a:t>عملية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تعقب الأسرة و لم الشمل</a:t>
            </a:r>
            <a:endParaRPr lang="en-US" sz="1100" dirty="0">
              <a:latin typeface="Calibri" panose="020F0502020204030204" pitchFamily="34" charset="0"/>
              <a:ea typeface="Helvetica Neue"/>
              <a:cs typeface="Calibri" panose="020F0502020204030204" pitchFamily="34" charset="0"/>
            </a:endParaRP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عندما يكون السكان في حالة تنقل وتكون هناك حاجة إلى رعاية الأطفال على أساس مؤقت ، على سبيل المثال ، أثناء انتظار لم شملهم مع أفراد </a:t>
            </a:r>
            <a:r>
              <a:rPr lang="en-US" sz="1100" dirty="0" err="1">
                <a:solidFill>
                  <a:srgbClr val="000000"/>
                </a:solidFill>
                <a:effectLst/>
                <a:latin typeface="Calibri" panose="020F0502020204030204" pitchFamily="34" charset="0"/>
                <a:ea typeface="Helvetica Neue"/>
                <a:cs typeface="Calibri" panose="020F0502020204030204" pitchFamily="34" charset="0"/>
              </a:rPr>
              <a:t>الأسرة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a:t>
            </a:r>
            <a:r>
              <a:rPr lang="ar-SA" sz="1100" dirty="0">
                <a:solidFill>
                  <a:srgbClr val="000000"/>
                </a:solidFill>
                <a:effectLst/>
                <a:latin typeface="Calibri" panose="020F0502020204030204" pitchFamily="34" charset="0"/>
                <a:ea typeface="Helvetica Neue"/>
                <a:cs typeface="Calibri" panose="020F0502020204030204" pitchFamily="34" charset="0"/>
              </a:rPr>
              <a:t>في حال عدم</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توفر</a:t>
            </a:r>
            <a:r>
              <a:rPr lang="en-US" sz="1100" dirty="0">
                <a:solidFill>
                  <a:srgbClr val="000000"/>
                </a:solidFill>
                <a:effectLst/>
                <a:latin typeface="Calibri" panose="020F0502020204030204" pitchFamily="34" charset="0"/>
                <a:ea typeface="Helvetica Neue"/>
                <a:cs typeface="Calibri" panose="020F0502020204030204" pitchFamily="34" charset="0"/>
              </a:rPr>
              <a:t> الرعاية الأسرية.</a:t>
            </a:r>
          </a:p>
          <a:p>
            <a:pPr algn="r" rtl="1"/>
            <a:endParaRPr lang="en-US" sz="1100" dirty="0">
              <a:solidFill>
                <a:srgbClr val="000000"/>
              </a:solidFill>
              <a:effectLst/>
              <a:latin typeface="Calibri" panose="020F0502020204030204" pitchFamily="34" charset="0"/>
              <a:ea typeface="Helvetica Neue"/>
              <a:cs typeface="Calibri" panose="020F0502020204030204" pitchFamily="34" charset="0"/>
            </a:endParaRPr>
          </a:p>
          <a:p>
            <a:pPr algn="r" rtl="1"/>
            <a:r>
              <a:rPr lang="en-US" sz="1100" b="1" dirty="0">
                <a:solidFill>
                  <a:srgbClr val="000000"/>
                </a:solidFill>
                <a:latin typeface="Calibri" panose="020F0502020204030204" pitchFamily="34" charset="0"/>
                <a:ea typeface="Helvetica Neue"/>
                <a:cs typeface="Calibri" panose="020F0502020204030204" pitchFamily="34" charset="0"/>
              </a:rPr>
              <a:t>الاعتبارات</a:t>
            </a:r>
            <a:endParaRPr lang="en-US" sz="1100" b="1" dirty="0">
              <a:solidFill>
                <a:srgbClr val="000000"/>
              </a:solidFill>
              <a:effectLst/>
              <a:latin typeface="Calibri" panose="020F0502020204030204" pitchFamily="34" charset="0"/>
              <a:ea typeface="Helvetica Neue"/>
              <a:cs typeface="Calibri" panose="020F0502020204030204" pitchFamily="34" charset="0"/>
            </a:endParaRPr>
          </a:p>
          <a:p>
            <a:pPr marL="17145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أن يكون هذا الخيار مصحوبًا بأنشطة مناصرة لتحسين أنظمة الرعاية البديلة قصيرة ومتوسطة وطويلة الأمد وإنشاء أشكال أخرى مفضلة للرعاية مثل الرعاية الأسرية / المجتمعية.</a:t>
            </a:r>
          </a:p>
          <a:p>
            <a:pPr marL="17145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بذل كل جهد لتقليل "الثقافة المؤسسية" ولضمان جودة الرعاية من خلال توفير:</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628650" lvl="1"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نسب</a:t>
            </a:r>
            <a:r>
              <a:rPr lang="ar-SA" sz="1100" dirty="0">
                <a:solidFill>
                  <a:srgbClr val="000000"/>
                </a:solidFill>
                <a:effectLst/>
                <a:latin typeface="Calibri" panose="020F0502020204030204" pitchFamily="34" charset="0"/>
                <a:ea typeface="Helvetica Neue"/>
                <a:cs typeface="Calibri" panose="020F0502020204030204" pitchFamily="34" charset="0"/>
              </a:rPr>
              <a:t> مناسبة من</a:t>
            </a:r>
            <a:r>
              <a:rPr lang="en-US" sz="1100" dirty="0">
                <a:solidFill>
                  <a:srgbClr val="000000"/>
                </a:solidFill>
                <a:effectLst/>
                <a:latin typeface="Calibri" panose="020F0502020204030204" pitchFamily="34" charset="0"/>
                <a:ea typeface="Helvetica Neue"/>
                <a:cs typeface="Calibri" panose="020F0502020204030204" pitchFamily="34" charset="0"/>
              </a:rPr>
              <a:t> الموظفين / </a:t>
            </a:r>
            <a:r>
              <a:rPr lang="en-US" sz="1100" dirty="0" err="1">
                <a:solidFill>
                  <a:srgbClr val="000000"/>
                </a:solidFill>
                <a:effectLst/>
                <a:latin typeface="Calibri" panose="020F0502020204030204" pitchFamily="34" charset="0"/>
                <a:ea typeface="Helvetica Neue"/>
                <a:cs typeface="Calibri" panose="020F0502020204030204" pitchFamily="34" charset="0"/>
              </a:rPr>
              <a:t>الأطفال</a:t>
            </a:r>
            <a:r>
              <a:rPr lang="en-US" sz="1100" dirty="0">
                <a:solidFill>
                  <a:srgbClr val="000000"/>
                </a:solidFill>
                <a:effectLst/>
                <a:latin typeface="Calibri" panose="020F0502020204030204" pitchFamily="34" charset="0"/>
                <a:ea typeface="Helvetica Neue"/>
                <a:cs typeface="Calibri" panose="020F0502020204030204" pitchFamily="34" charset="0"/>
              </a:rPr>
              <a:t> </a:t>
            </a:r>
            <a:endParaRPr lang="ar-SA" sz="1100" dirty="0">
              <a:solidFill>
                <a:srgbClr val="000000"/>
              </a:solidFill>
              <a:effectLst/>
              <a:latin typeface="Calibri" panose="020F0502020204030204" pitchFamily="34" charset="0"/>
              <a:ea typeface="Helvetica Neue"/>
              <a:cs typeface="Calibri" panose="020F0502020204030204" pitchFamily="34" charset="0"/>
            </a:endParaRPr>
          </a:p>
          <a:p>
            <a:pPr marL="628650" lvl="1"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المرافق</a:t>
            </a:r>
            <a:r>
              <a:rPr lang="en-US" sz="1100" dirty="0">
                <a:solidFill>
                  <a:srgbClr val="000000"/>
                </a:solidFill>
                <a:effectLst/>
                <a:latin typeface="Calibri" panose="020F0502020204030204" pitchFamily="34" charset="0"/>
                <a:ea typeface="Helvetica Neue"/>
                <a:cs typeface="Calibri" panose="020F0502020204030204" pitchFamily="34" charset="0"/>
              </a:rPr>
              <a:t> أو المراكز التي يمكن الوصول إليها</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مركز متكامل في المجتمع / فرص للأطفال للاختلاط مع أفراد المجتمع</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قواعد السلوك</a:t>
            </a:r>
          </a:p>
          <a:p>
            <a:pPr marL="628650" lvl="1"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تدريب الموظفين</a:t>
            </a:r>
          </a:p>
          <a:p>
            <a:pPr marL="628650" lvl="1"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مواقع</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 آمنة</a:t>
            </a:r>
            <a:endParaRPr lang="en-US" sz="1100" dirty="0">
              <a:latin typeface="Calibri" panose="020F0502020204030204" pitchFamily="34" charset="0"/>
              <a:ea typeface="Helvetica Neue"/>
              <a:cs typeface="Calibri" panose="020F0502020204030204" pitchFamily="34" charset="0"/>
            </a:endParaRPr>
          </a:p>
          <a:p>
            <a:pPr marL="171450" lvl="0"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يجب</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أن</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تفي</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الرعاية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a:t>
            </a:r>
            <a:r>
              <a:rPr lang="ar-SA" sz="1100" dirty="0">
                <a:solidFill>
                  <a:srgbClr val="000000"/>
                </a:solidFill>
                <a:effectLst/>
                <a:latin typeface="Calibri" panose="020F0502020204030204" pitchFamily="34" charset="0"/>
                <a:ea typeface="Helvetica Neue"/>
                <a:cs typeface="Calibri" panose="020F0502020204030204" pitchFamily="34" charset="0"/>
              </a:rPr>
              <a:t>مؤقتة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ب</a:t>
            </a:r>
            <a:r>
              <a:rPr lang="ar-SA" sz="1100" dirty="0">
                <a:solidFill>
                  <a:srgbClr val="000000"/>
                </a:solidFill>
                <a:latin typeface="Calibri" panose="020F0502020204030204" pitchFamily="34" charset="0"/>
                <a:ea typeface="Helvetica Neue"/>
                <a:cs typeface="Calibri" panose="020F0502020204030204" pitchFamily="34" charset="0"/>
              </a:rPr>
              <a:t>ال</a:t>
            </a:r>
            <a:r>
              <a:rPr lang="en-US" sz="1100" dirty="0" err="1">
                <a:solidFill>
                  <a:srgbClr val="000000"/>
                </a:solidFill>
                <a:effectLst/>
                <a:latin typeface="Calibri" panose="020F0502020204030204" pitchFamily="34" charset="0"/>
                <a:ea typeface="Helvetica Neue"/>
                <a:cs typeface="Calibri" panose="020F0502020204030204" pitchFamily="34" charset="0"/>
              </a:rPr>
              <a:t>معايير</a:t>
            </a:r>
            <a:r>
              <a:rPr lang="ar-SA" sz="1100" dirty="0">
                <a:solidFill>
                  <a:srgbClr val="000000"/>
                </a:solidFill>
                <a:effectLst/>
                <a:latin typeface="Calibri" panose="020F0502020204030204" pitchFamily="34" charset="0"/>
                <a:ea typeface="Helvetica Neue"/>
                <a:cs typeface="Calibri" panose="020F0502020204030204" pitchFamily="34" charset="0"/>
              </a:rPr>
              <a:t> الدنيا </a:t>
            </a:r>
            <a:r>
              <a:rPr lang="ar-SA" sz="1100" dirty="0" err="1">
                <a:solidFill>
                  <a:srgbClr val="000000"/>
                </a:solidFill>
                <a:effectLst/>
                <a:latin typeface="Calibri" panose="020F0502020204030204" pitchFamily="34" charset="0"/>
                <a:ea typeface="Helvetica Neue"/>
                <a:cs typeface="Calibri" panose="020F0502020204030204" pitchFamily="34" charset="0"/>
              </a:rPr>
              <a:t>لل</a:t>
            </a:r>
            <a:r>
              <a:rPr lang="en-US" sz="1100" dirty="0" err="1">
                <a:solidFill>
                  <a:srgbClr val="000000"/>
                </a:solidFill>
                <a:effectLst/>
                <a:latin typeface="Calibri" panose="020F0502020204030204" pitchFamily="34" charset="0"/>
                <a:ea typeface="Helvetica Neue"/>
                <a:cs typeface="Calibri" panose="020F0502020204030204" pitchFamily="34" charset="0"/>
              </a:rPr>
              <a:t>رعاية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وأن</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يتم</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التخطيط</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لها</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بعناية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وتحديدها</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وإدارتها</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بشكل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جيد</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لتقليل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عوامل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الجذب</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التي</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قد</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تشجع</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على</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a:t>
            </a:r>
            <a:r>
              <a:rPr lang="ar-SA" sz="1100" dirty="0">
                <a:solidFill>
                  <a:srgbClr val="000000"/>
                </a:solidFill>
                <a:effectLst/>
                <a:latin typeface="Calibri" panose="020F0502020204030204" pitchFamily="34" charset="0"/>
                <a:ea typeface="Helvetica Neue"/>
                <a:cs typeface="Calibri" panose="020F0502020204030204" pitchFamily="34" charset="0"/>
              </a:rPr>
              <a:t>ان</a:t>
            </a:r>
            <a:r>
              <a:rPr lang="en-US" sz="1100" dirty="0" err="1">
                <a:solidFill>
                  <a:srgbClr val="000000"/>
                </a:solidFill>
                <a:effectLst/>
                <a:latin typeface="Calibri" panose="020F0502020204030204" pitchFamily="34" charset="0"/>
                <a:ea typeface="Helvetica Neue"/>
                <a:cs typeface="Calibri" panose="020F0502020204030204" pitchFamily="34" charset="0"/>
              </a:rPr>
              <a:t>فص</a:t>
            </a:r>
            <a:r>
              <a:rPr lang="ar-SA" sz="1100" dirty="0" err="1">
                <a:solidFill>
                  <a:srgbClr val="000000"/>
                </a:solidFill>
                <a:latin typeface="Calibri" panose="020F0502020204030204" pitchFamily="34" charset="0"/>
                <a:ea typeface="Helvetica Neue"/>
                <a:cs typeface="Calibri" panose="020F0502020204030204" pitchFamily="34" charset="0"/>
              </a:rPr>
              <a:t>ا</a:t>
            </a:r>
            <a:r>
              <a:rPr lang="en-US" sz="1100" dirty="0" err="1">
                <a:solidFill>
                  <a:srgbClr val="000000"/>
                </a:solidFill>
                <a:effectLst/>
                <a:latin typeface="Calibri" panose="020F0502020204030204" pitchFamily="34" charset="0"/>
                <a:ea typeface="Helvetica Neue"/>
                <a:cs typeface="Calibri" panose="020F0502020204030204" pitchFamily="34" charset="0"/>
              </a:rPr>
              <a:t>ل</a:t>
            </a:r>
            <a:r>
              <a:rPr lang="ar-SA" sz="1100" dirty="0">
                <a:solidFill>
                  <a:srgbClr val="000000"/>
                </a:solidFill>
                <a:latin typeface="Calibri" panose="020F0502020204030204" pitchFamily="34" charset="0"/>
                <a:ea typeface="Helvetica Neue"/>
                <a:cs typeface="Calibri" panose="020F0502020204030204" pitchFamily="34" charset="0"/>
              </a:rPr>
              <a:t>،</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أي</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إجراءات</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ال</a:t>
            </a:r>
            <a:r>
              <a:rPr lang="en-US" sz="1100" dirty="0" err="1">
                <a:solidFill>
                  <a:srgbClr val="000000"/>
                </a:solidFill>
                <a:effectLst/>
                <a:latin typeface="Calibri" panose="020F0502020204030204" pitchFamily="34" charset="0"/>
                <a:ea typeface="Helvetica Neue"/>
                <a:cs typeface="Calibri" panose="020F0502020204030204" pitchFamily="34" charset="0"/>
              </a:rPr>
              <a:t>حراسة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المتفق</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عليها</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والمنفذة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بصرامة</a:t>
            </a:r>
            <a:r>
              <a:rPr lang="en-US" sz="1100" dirty="0">
                <a:solidFill>
                  <a:srgbClr val="000000"/>
                </a:solidFill>
                <a:effectLst/>
                <a:latin typeface="Calibri" panose="020F0502020204030204" pitchFamily="34" charset="0"/>
                <a:ea typeface="Helvetica Neue"/>
                <a:cs typeface="Calibri" panose="020F0502020204030204" pitchFamily="34" charset="0"/>
              </a:rPr>
              <a:t>.</a:t>
            </a:r>
            <a:r>
              <a:rPr lang="en-US" sz="1100" dirty="0">
                <a:latin typeface="Calibri" panose="020F0502020204030204" pitchFamily="34" charset="0"/>
                <a:ea typeface="Helvetica Neue"/>
                <a:cs typeface="Calibri" panose="020F0502020204030204" pitchFamily="34" charset="0"/>
              </a:rPr>
              <a:t> </a:t>
            </a:r>
          </a:p>
          <a:p>
            <a:pPr marL="171450" lvl="0"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يجب</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إنشاء</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الرعاية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a:t>
            </a:r>
            <a:r>
              <a:rPr lang="ar-SA" sz="1100" dirty="0">
                <a:solidFill>
                  <a:srgbClr val="000000"/>
                </a:solidFill>
                <a:effectLst/>
                <a:latin typeface="Calibri" panose="020F0502020204030204" pitchFamily="34" charset="0"/>
                <a:ea typeface="Helvetica Neue"/>
                <a:cs typeface="Calibri" panose="020F0502020204030204" pitchFamily="34" charset="0"/>
              </a:rPr>
              <a:t>مؤقتة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لأقصر</a:t>
            </a:r>
            <a:r>
              <a:rPr lang="en-US" sz="1100" dirty="0">
                <a:solidFill>
                  <a:srgbClr val="000000"/>
                </a:solidFill>
                <a:effectLst/>
                <a:latin typeface="Calibri" panose="020F0502020204030204" pitchFamily="34" charset="0"/>
                <a:ea typeface="Helvetica Neue"/>
                <a:cs typeface="Calibri" panose="020F0502020204030204" pitchFamily="34" charset="0"/>
              </a:rPr>
              <a:t> وقت </a:t>
            </a:r>
            <a:r>
              <a:rPr lang="en-US" sz="1100" dirty="0" err="1">
                <a:solidFill>
                  <a:srgbClr val="000000"/>
                </a:solidFill>
                <a:effectLst/>
                <a:latin typeface="Calibri" panose="020F0502020204030204" pitchFamily="34" charset="0"/>
                <a:ea typeface="Helvetica Neue"/>
                <a:cs typeface="Calibri" panose="020F0502020204030204" pitchFamily="34" charset="0"/>
              </a:rPr>
              <a:t>ممكن</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توصي</a:t>
            </a:r>
            <a:r>
              <a:rPr lang="en-US" sz="1100" dirty="0">
                <a:solidFill>
                  <a:srgbClr val="000000"/>
                </a:solidFill>
                <a:effectLst/>
                <a:latin typeface="Calibri" panose="020F0502020204030204" pitchFamily="34" charset="0"/>
                <a:ea typeface="Helvetica Neue"/>
                <a:cs typeface="Calibri" panose="020F0502020204030204" pitchFamily="34" charset="0"/>
              </a:rPr>
              <a:t> مجموعة </a:t>
            </a:r>
            <a:r>
              <a:rPr lang="en-US" sz="1100" dirty="0" err="1">
                <a:solidFill>
                  <a:srgbClr val="000000"/>
                </a:solidFill>
                <a:effectLst/>
                <a:latin typeface="Calibri" panose="020F0502020204030204" pitchFamily="34" charset="0"/>
                <a:ea typeface="Helvetica Neue"/>
                <a:cs typeface="Calibri" panose="020F0502020204030204" pitchFamily="34" charset="0"/>
              </a:rPr>
              <a:t>أدوات</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الرعاية البديلة في حالات الطوارئ </a:t>
            </a:r>
            <a:r>
              <a:rPr lang="en-US" sz="1100" dirty="0" err="1">
                <a:solidFill>
                  <a:srgbClr val="000000"/>
                </a:solidFill>
                <a:effectLst/>
                <a:latin typeface="Calibri" panose="020F0502020204030204" pitchFamily="34" charset="0"/>
                <a:ea typeface="Helvetica Neue"/>
                <a:cs typeface="Calibri" panose="020F0502020204030204" pitchFamily="34" charset="0"/>
              </a:rPr>
              <a:t>بما</a:t>
            </a:r>
            <a:r>
              <a:rPr lang="en-US" sz="1100" dirty="0">
                <a:solidFill>
                  <a:srgbClr val="000000"/>
                </a:solidFill>
                <a:effectLst/>
                <a:latin typeface="Calibri" panose="020F0502020204030204" pitchFamily="34" charset="0"/>
                <a:ea typeface="Helvetica Neue"/>
                <a:cs typeface="Calibri" panose="020F0502020204030204" pitchFamily="34" charset="0"/>
              </a:rPr>
              <a:t> لا يزيد </a:t>
            </a:r>
            <a:r>
              <a:rPr lang="en-US" sz="1100" dirty="0" err="1">
                <a:solidFill>
                  <a:srgbClr val="000000"/>
                </a:solidFill>
                <a:effectLst/>
                <a:latin typeface="Calibri" panose="020F0502020204030204" pitchFamily="34" charset="0"/>
                <a:ea typeface="Helvetica Neue"/>
                <a:cs typeface="Calibri" panose="020F0502020204030204" pitchFamily="34" charset="0"/>
              </a:rPr>
              <a:t>عن</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١٢</a:t>
            </a:r>
            <a:r>
              <a:rPr lang="en-US" sz="1100" dirty="0">
                <a:solidFill>
                  <a:srgbClr val="000000"/>
                </a:solidFill>
                <a:effectLst/>
                <a:latin typeface="Calibri" panose="020F0502020204030204" pitchFamily="34" charset="0"/>
                <a:ea typeface="Helvetica Neue"/>
                <a:cs typeface="Calibri" panose="020F0502020204030204" pitchFamily="34" charset="0"/>
              </a:rPr>
              <a:t> أسبوعًا ما لم تكن هناك أسباب محددة تجعل ذلك أطول وأقل إن أمكن) ويكون هدفها هو لم شمل الأسرة أو رعاية بديلة </a:t>
            </a:r>
            <a:r>
              <a:rPr lang="en-US" sz="1100" dirty="0" err="1">
                <a:solidFill>
                  <a:srgbClr val="000000"/>
                </a:solidFill>
                <a:effectLst/>
                <a:latin typeface="Calibri" panose="020F0502020204030204" pitchFamily="34" charset="0"/>
                <a:ea typeface="Helvetica Neue"/>
                <a:cs typeface="Calibri" panose="020F0502020204030204" pitchFamily="34" charset="0"/>
              </a:rPr>
              <a:t>طويلة</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الأ</a:t>
            </a:r>
            <a:r>
              <a:rPr lang="ar-SA" sz="1100" dirty="0">
                <a:solidFill>
                  <a:srgbClr val="000000"/>
                </a:solidFill>
                <a:effectLst/>
                <a:latin typeface="Calibri" panose="020F0502020204030204" pitchFamily="34" charset="0"/>
                <a:ea typeface="Helvetica Neue"/>
                <a:cs typeface="Calibri" panose="020F0502020204030204" pitchFamily="34" charset="0"/>
              </a:rPr>
              <a:t>مد</a:t>
            </a:r>
            <a:r>
              <a:rPr lang="en-US" sz="1100" dirty="0">
                <a:solidFill>
                  <a:srgbClr val="000000"/>
                </a:solidFill>
                <a:effectLst/>
                <a:latin typeface="Calibri" panose="020F0502020204030204" pitchFamily="34" charset="0"/>
                <a:ea typeface="Helvetica Neue"/>
                <a:cs typeface="Calibri" panose="020F0502020204030204" pitchFamily="34" charset="0"/>
              </a:rPr>
              <a:t>.</a:t>
            </a:r>
            <a:endParaRPr lang="en-US" sz="1100" dirty="0">
              <a:latin typeface="Calibri" panose="020F0502020204030204" pitchFamily="34" charset="0"/>
              <a:ea typeface="Helvetica Neue"/>
              <a:cs typeface="Calibri" panose="020F0502020204030204" pitchFamily="34" charset="0"/>
            </a:endParaRPr>
          </a:p>
          <a:p>
            <a:pPr lvl="0" algn="r" rtl="1"/>
            <a:endParaRPr lang="en-US" sz="1100" b="1" dirty="0">
              <a:effectLst/>
              <a:latin typeface="Calibri" panose="020F0502020204030204" pitchFamily="34" charset="0"/>
              <a:ea typeface="Helvetica Neue"/>
              <a:cs typeface="Calibri" panose="020F0502020204030204" pitchFamily="34" charset="0"/>
            </a:endParaRPr>
          </a:p>
          <a:p>
            <a:pPr lvl="0" algn="r" rtl="1"/>
            <a:r>
              <a:rPr lang="ar-SA" sz="1100" b="1" dirty="0">
                <a:latin typeface="Calibri" panose="020F0502020204030204" pitchFamily="34" charset="0"/>
                <a:ea typeface="Helvetica Neue"/>
                <a:cs typeface="Calibri" panose="020F0502020204030204" pitchFamily="34" charset="0"/>
              </a:rPr>
              <a:t>ال</a:t>
            </a:r>
            <a:r>
              <a:rPr lang="en-US" sz="1100" b="1" dirty="0" err="1">
                <a:effectLst/>
                <a:latin typeface="Calibri" panose="020F0502020204030204" pitchFamily="34" charset="0"/>
                <a:ea typeface="Helvetica Neue"/>
                <a:cs typeface="Calibri" panose="020F0502020204030204" pitchFamily="34" charset="0"/>
              </a:rPr>
              <a:t>منازل</a:t>
            </a:r>
            <a:r>
              <a:rPr lang="en-US" sz="1100" b="1" dirty="0">
                <a:effectLst/>
                <a:latin typeface="Calibri" panose="020F0502020204030204" pitchFamily="34" charset="0"/>
                <a:ea typeface="Helvetica Neue"/>
                <a:cs typeface="Calibri" panose="020F0502020204030204" pitchFamily="34" charset="0"/>
              </a:rPr>
              <a:t> </a:t>
            </a:r>
            <a:r>
              <a:rPr lang="ar-SA" sz="1100" b="1" dirty="0">
                <a:latin typeface="Calibri" panose="020F0502020204030204" pitchFamily="34" charset="0"/>
                <a:ea typeface="Helvetica Neue"/>
                <a:cs typeface="Calibri" panose="020F0502020204030204" pitchFamily="34" charset="0"/>
              </a:rPr>
              <a:t>ال</a:t>
            </a:r>
            <a:r>
              <a:rPr lang="en-US" sz="1100" b="1" dirty="0" err="1">
                <a:effectLst/>
                <a:latin typeface="Calibri" panose="020F0502020204030204" pitchFamily="34" charset="0"/>
                <a:ea typeface="Helvetica Neue"/>
                <a:cs typeface="Calibri" panose="020F0502020204030204" pitchFamily="34" charset="0"/>
              </a:rPr>
              <a:t>آمنة</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البيوت الآمنة هي خيار </a:t>
            </a:r>
            <a:r>
              <a:rPr lang="en-US" sz="1100" dirty="0" err="1">
                <a:solidFill>
                  <a:srgbClr val="000000"/>
                </a:solidFill>
                <a:effectLst/>
                <a:latin typeface="Calibri" panose="020F0502020204030204" pitchFamily="34" charset="0"/>
                <a:ea typeface="Helvetica Neue"/>
                <a:cs typeface="Calibri" panose="020F0502020204030204" pitchFamily="34" charset="0"/>
              </a:rPr>
              <a:t>قصير</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الأ</a:t>
            </a:r>
            <a:r>
              <a:rPr lang="ar-SA" sz="1100" dirty="0">
                <a:solidFill>
                  <a:srgbClr val="000000"/>
                </a:solidFill>
                <a:effectLst/>
                <a:latin typeface="Calibri" panose="020F0502020204030204" pitchFamily="34" charset="0"/>
                <a:ea typeface="Helvetica Neue"/>
                <a:cs typeface="Calibri" panose="020F0502020204030204" pitchFamily="34" charset="0"/>
              </a:rPr>
              <a:t>مد</a:t>
            </a:r>
            <a:r>
              <a:rPr lang="en-US" sz="1100" dirty="0">
                <a:solidFill>
                  <a:srgbClr val="000000"/>
                </a:solidFill>
                <a:effectLst/>
                <a:latin typeface="Calibri" panose="020F0502020204030204" pitchFamily="34" charset="0"/>
                <a:ea typeface="Helvetica Neue"/>
                <a:cs typeface="Calibri" panose="020F0502020204030204" pitchFamily="34" charset="0"/>
              </a:rPr>
              <a:t> - يجب البحث عن ترتيب </a:t>
            </a:r>
            <a:r>
              <a:rPr lang="en-US" sz="1100" dirty="0" err="1">
                <a:solidFill>
                  <a:srgbClr val="000000"/>
                </a:solidFill>
                <a:effectLst/>
                <a:latin typeface="Calibri" panose="020F0502020204030204" pitchFamily="34" charset="0"/>
                <a:ea typeface="Helvetica Neue"/>
                <a:cs typeface="Calibri" panose="020F0502020204030204" pitchFamily="34" charset="0"/>
              </a:rPr>
              <a:t>طويل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الأ</a:t>
            </a:r>
            <a:r>
              <a:rPr lang="ar-SA" sz="1100" dirty="0">
                <a:solidFill>
                  <a:srgbClr val="000000"/>
                </a:solidFill>
                <a:effectLst/>
                <a:latin typeface="Calibri" panose="020F0502020204030204" pitchFamily="34" charset="0"/>
                <a:ea typeface="Helvetica Neue"/>
                <a:cs typeface="Calibri" panose="020F0502020204030204" pitchFamily="34" charset="0"/>
              </a:rPr>
              <a:t>مد</a:t>
            </a:r>
            <a:r>
              <a:rPr lang="en-US" sz="1100" dirty="0">
                <a:solidFill>
                  <a:srgbClr val="000000"/>
                </a:solidFill>
                <a:effectLst/>
                <a:latin typeface="Calibri" panose="020F0502020204030204" pitchFamily="34" charset="0"/>
                <a:ea typeface="Helvetica Neue"/>
                <a:cs typeface="Calibri" panose="020F0502020204030204" pitchFamily="34" charset="0"/>
              </a:rPr>
              <a:t> في أقرب وقت ممكن.</a:t>
            </a:r>
          </a:p>
          <a:p>
            <a:pPr marL="17145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أن تكون الإقامة في بيوت آمنة متاحة حيث يوجد خطر على الطفل / الأطفال إذا أصبح الموقع معروفًا (اختطاف ، </a:t>
            </a:r>
            <a:r>
              <a:rPr lang="ar-SA" sz="1100" dirty="0">
                <a:solidFill>
                  <a:srgbClr val="000000"/>
                </a:solidFill>
                <a:effectLst/>
                <a:latin typeface="Calibri" panose="020F0502020204030204" pitchFamily="34" charset="0"/>
                <a:ea typeface="Helvetica Neue"/>
                <a:cs typeface="Calibri" panose="020F0502020204030204" pitchFamily="34" charset="0"/>
              </a:rPr>
              <a:t>اتجار</a:t>
            </a:r>
            <a:r>
              <a:rPr lang="en-US" sz="1100" dirty="0">
                <a:solidFill>
                  <a:srgbClr val="000000"/>
                </a:solidFill>
                <a:effectLst/>
                <a:latin typeface="Calibri" panose="020F0502020204030204" pitchFamily="34" charset="0"/>
                <a:ea typeface="Helvetica Neue"/>
                <a:cs typeface="Calibri" panose="020F0502020204030204" pitchFamily="34" charset="0"/>
              </a:rPr>
              <a:t> ، </a:t>
            </a:r>
            <a:r>
              <a:rPr lang="en-US" sz="1100" dirty="0" err="1">
                <a:solidFill>
                  <a:srgbClr val="000000"/>
                </a:solidFill>
                <a:effectLst/>
                <a:latin typeface="Calibri" panose="020F0502020204030204" pitchFamily="34" charset="0"/>
                <a:ea typeface="Helvetica Neue"/>
                <a:cs typeface="Calibri" panose="020F0502020204030204" pitchFamily="34" charset="0"/>
              </a:rPr>
              <a:t>هجوم</a:t>
            </a:r>
            <a:r>
              <a:rPr lang="ar-SA" sz="1100" dirty="0">
                <a:solidFill>
                  <a:srgbClr val="000000"/>
                </a:solidFill>
                <a:latin typeface="Calibri" panose="020F0502020204030204" pitchFamily="34" charset="0"/>
                <a:ea typeface="Helvetica Neue"/>
                <a:cs typeface="Calibri" panose="020F0502020204030204" pitchFamily="34" charset="0"/>
              </a:rPr>
              <a:t>)</a:t>
            </a:r>
            <a:endParaRPr lang="en-US" sz="1100" dirty="0">
              <a:solidFill>
                <a:srgbClr val="000000"/>
              </a:solidFill>
              <a:effectLst/>
              <a:latin typeface="Calibri" panose="020F0502020204030204" pitchFamily="34" charset="0"/>
              <a:ea typeface="Helvetica Neue"/>
              <a:cs typeface="Calibri" panose="020F0502020204030204" pitchFamily="34" charset="0"/>
            </a:endParaRPr>
          </a:p>
          <a:p>
            <a:pPr marL="17145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Helvetica Neue"/>
                <a:cs typeface="Calibri" panose="020F0502020204030204" pitchFamily="34" charset="0"/>
              </a:rPr>
              <a:t>يجب توفير سكن </a:t>
            </a:r>
            <a:r>
              <a:rPr lang="en-US" sz="1100" dirty="0" err="1">
                <a:solidFill>
                  <a:srgbClr val="000000"/>
                </a:solidFill>
                <a:effectLst/>
                <a:latin typeface="Calibri" panose="020F0502020204030204" pitchFamily="34" charset="0"/>
                <a:ea typeface="Helvetica Neue"/>
                <a:cs typeface="Calibri" panose="020F0502020204030204" pitchFamily="34" charset="0"/>
              </a:rPr>
              <a:t>منفصل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لل</a:t>
            </a:r>
            <a:r>
              <a:rPr lang="ar-SA" sz="1100" dirty="0">
                <a:solidFill>
                  <a:srgbClr val="000000"/>
                </a:solidFill>
                <a:effectLst/>
                <a:latin typeface="Calibri" panose="020F0502020204030204" pitchFamily="34" charset="0"/>
                <a:ea typeface="Helvetica Neue"/>
                <a:cs typeface="Calibri" panose="020F0502020204030204" pitchFamily="34" charset="0"/>
              </a:rPr>
              <a:t>فتيان</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وال</a:t>
            </a:r>
            <a:r>
              <a:rPr lang="ar-SA" sz="1100" dirty="0">
                <a:solidFill>
                  <a:srgbClr val="000000"/>
                </a:solidFill>
                <a:effectLst/>
                <a:latin typeface="Calibri" panose="020F0502020204030204" pitchFamily="34" charset="0"/>
                <a:ea typeface="Helvetica Neue"/>
                <a:cs typeface="Calibri" panose="020F0502020204030204" pitchFamily="34" charset="0"/>
              </a:rPr>
              <a:t>فتيات</a:t>
            </a:r>
            <a:endParaRPr lang="en-US" sz="1100" dirty="0">
              <a:solidFill>
                <a:srgbClr val="000000"/>
              </a:solidFill>
              <a:effectLst/>
              <a:latin typeface="Calibri" panose="020F0502020204030204" pitchFamily="34" charset="0"/>
              <a:ea typeface="Helvetica Neue"/>
              <a:cs typeface="Calibri" panose="020F0502020204030204" pitchFamily="34" charset="0"/>
            </a:endParaRPr>
          </a:p>
          <a:p>
            <a:pPr marL="171450" indent="-171450" algn="r" rtl="1">
              <a:buFont typeface="Arial" panose="020B0604020202020204" pitchFamily="34" charset="0"/>
              <a:buChar char="•"/>
            </a:pPr>
            <a:r>
              <a:rPr lang="ar-SA" sz="1100" dirty="0" err="1">
                <a:solidFill>
                  <a:srgbClr val="000000"/>
                </a:solidFill>
                <a:effectLst/>
                <a:latin typeface="Calibri" panose="020F0502020204030204" pitchFamily="34" charset="0"/>
                <a:ea typeface="Helvetica Neue"/>
                <a:cs typeface="Calibri" panose="020F0502020204030204" pitchFamily="34" charset="0"/>
              </a:rPr>
              <a:t>ي</a:t>
            </a:r>
            <a:r>
              <a:rPr lang="en-US" sz="1100" dirty="0" err="1">
                <a:solidFill>
                  <a:srgbClr val="000000"/>
                </a:solidFill>
                <a:effectLst/>
                <a:latin typeface="Calibri" panose="020F0502020204030204" pitchFamily="34" charset="0"/>
                <a:ea typeface="Helvetica Neue"/>
                <a:cs typeface="Calibri" panose="020F0502020204030204" pitchFamily="34" charset="0"/>
              </a:rPr>
              <a:t>جب</a:t>
            </a:r>
            <a:r>
              <a:rPr lang="en-US" sz="1100" dirty="0">
                <a:solidFill>
                  <a:srgbClr val="000000"/>
                </a:solidFill>
                <a:effectLst/>
                <a:latin typeface="Calibri" panose="020F0502020204030204" pitchFamily="34" charset="0"/>
                <a:ea typeface="Helvetica Neue"/>
                <a:cs typeface="Calibri" panose="020F0502020204030204" pitchFamily="34" charset="0"/>
              </a:rPr>
              <a:t> أن تكون البيوت تعمل على </a:t>
            </a:r>
            <a:r>
              <a:rPr lang="en-US" sz="1100" dirty="0" err="1">
                <a:solidFill>
                  <a:srgbClr val="000000"/>
                </a:solidFill>
                <a:effectLst/>
                <a:latin typeface="Calibri" panose="020F0502020204030204" pitchFamily="34" charset="0"/>
                <a:ea typeface="Helvetica Neue"/>
                <a:cs typeface="Calibri" panose="020F0502020204030204" pitchFamily="34" charset="0"/>
              </a:rPr>
              <a:t>مدار</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٢٤</a:t>
            </a:r>
            <a:r>
              <a:rPr lang="en-US" sz="1100" dirty="0">
                <a:solidFill>
                  <a:srgbClr val="000000"/>
                </a:solidFill>
                <a:effectLst/>
                <a:latin typeface="Calibri" panose="020F0502020204030204" pitchFamily="34" charset="0"/>
                <a:ea typeface="Helvetica Neue"/>
                <a:cs typeface="Calibri" panose="020F0502020204030204" pitchFamily="34" charset="0"/>
              </a:rPr>
              <a:t> ساعة في اليوم</a:t>
            </a:r>
          </a:p>
          <a:p>
            <a:pPr marL="171450"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يجب</a:t>
            </a:r>
            <a:r>
              <a:rPr lang="en-US" sz="1100" dirty="0">
                <a:solidFill>
                  <a:srgbClr val="000000"/>
                </a:solidFill>
                <a:effectLst/>
                <a:latin typeface="Calibri" panose="020F0502020204030204" pitchFamily="34" charset="0"/>
                <a:ea typeface="Helvetica Neue"/>
                <a:cs typeface="Calibri" panose="020F0502020204030204" pitchFamily="34" charset="0"/>
              </a:rPr>
              <a:t> أن تكون بروتوكولات الطوارئ في مكانها الصحيح</a:t>
            </a:r>
          </a:p>
          <a:p>
            <a:pPr marL="171450"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Helvetica Neue"/>
                <a:cs typeface="Calibri" panose="020F0502020204030204" pitchFamily="34" charset="0"/>
              </a:rPr>
              <a:t>يجب</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أن</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latin typeface="Calibri" panose="020F0502020204030204" pitchFamily="34" charset="0"/>
                <a:ea typeface="Helvetica Neue"/>
                <a:cs typeface="Calibri" panose="020F0502020204030204" pitchFamily="34" charset="0"/>
              </a:rPr>
              <a:t>يٌبرز</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تدريب</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المو</a:t>
            </a:r>
            <a:r>
              <a:rPr lang="ar-SA" sz="1100" dirty="0">
                <a:solidFill>
                  <a:srgbClr val="000000"/>
                </a:solidFill>
                <a:latin typeface="Calibri" panose="020F0502020204030204" pitchFamily="34" charset="0"/>
                <a:ea typeface="Helvetica Neue"/>
                <a:cs typeface="Calibri" panose="020F0502020204030204" pitchFamily="34" charset="0"/>
              </a:rPr>
              <a:t>ظفين</a:t>
            </a:r>
            <a:r>
              <a:rPr lang="en-US" sz="1100" dirty="0">
                <a:solidFill>
                  <a:srgbClr val="000000"/>
                </a:solidFill>
                <a:effectLst/>
                <a:latin typeface="Calibri" panose="020F0502020204030204" pitchFamily="34" charset="0"/>
                <a:ea typeface="Helvetica Neue"/>
                <a:cs typeface="Calibri" panose="020F0502020204030204" pitchFamily="34" charset="0"/>
              </a:rPr>
              <a:t> أهمية السرية التامة.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96F39D08-26F1-8081-9A6C-C4292E57E25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3F7CDFD6-30F1-BF25-FAC4-5165D1FADD8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8D9D2D6C-BD02-2FA8-702D-59CEA4F740D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C4778EB1-713A-39E2-E967-16003F2C988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BDDE29AF-9369-A9AC-6C6A-1B921FC5C980}"/>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BF244630-6E37-E700-547C-654B135AC033}"/>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26D15D8F-4505-5FB6-0964-10BE410F2B3D}"/>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0FE422F5-5E1E-9457-E581-C630C982C0D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00BDF6B-17A4-3173-E2B9-FB1F2D3089A3}"/>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6027F372-5710-E232-FC93-31ED1D8953BA}"/>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7C9392B3-7CB9-BEF8-B26F-466764647ECC}"/>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F52F05A8-AF6B-93F9-E5BA-DA6CB6595996}"/>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AABF5A09-40DA-1A92-3E35-542A5143EEA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3E48B204-AFB7-F0E2-8925-8CC723517F5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E6BE25EA-81C6-D499-7F22-F41C637AFB8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3768A209-08C5-9A29-5180-CA3ADB6F7BD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B8D91650-839E-1CED-34CC-D34E777E0C49}"/>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2BD7BAF-4593-944A-6C8E-DE27B2D7B36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98386862"/>
      </p:ext>
    </p:extLst>
  </p:cSld>
  <p:clrMapOvr>
    <a:masterClrMapping/>
  </p:clrMapOvr>
  <p:extLst>
    <p:ext uri="{6950BFC3-D8DA-4A85-94F7-54DA5524770B}">
      <p188:commentRel xmlns:p188="http://schemas.microsoft.com/office/powerpoint/2018/8/main" r:id="rId2"/>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58;p19">
            <a:extLst>
              <a:ext uri="{FF2B5EF4-FFF2-40B4-BE49-F238E27FC236}">
                <a16:creationId xmlns:a16="http://schemas.microsoft.com/office/drawing/2014/main" id="{D57A3F8E-53AC-742B-EC45-B818E3AD0E24}"/>
              </a:ext>
            </a:extLst>
          </p:cNvPr>
          <p:cNvSpPr txBox="1"/>
          <p:nvPr/>
        </p:nvSpPr>
        <p:spPr>
          <a:xfrm>
            <a:off x="982986" y="1442229"/>
            <a:ext cx="1709414" cy="1722547"/>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الحماية</a:t>
            </a:r>
          </a:p>
          <a:p>
            <a:pPr marL="171450" marR="0" lvl="0" indent="-171450" algn="r" rtl="1">
              <a:lnSpc>
                <a:spcPct val="107000"/>
              </a:lnSpc>
              <a:spcBef>
                <a:spcPts val="0"/>
              </a:spcBef>
              <a:spcAft>
                <a:spcPts val="0"/>
              </a:spcAft>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في ظروف محددة كما هو موضح أعلاه ، يمكن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أن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تكون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مراكز</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الرعاية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a:t>
            </a:r>
            <a:r>
              <a:rPr lang="ar-SA"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ؤقتة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وسيلة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مهمة لتوفير الرعاية والحماية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وتسهيل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تعقب الأسرة و لم الشمل للأطفال المنفصلين و غير المصحوبين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حالات الطوارئ على المدى القصير.</a:t>
            </a:r>
          </a:p>
        </p:txBody>
      </p:sp>
      <p:sp>
        <p:nvSpPr>
          <p:cNvPr id="4" name="Google Shape;258;p19">
            <a:extLst>
              <a:ext uri="{FF2B5EF4-FFF2-40B4-BE49-F238E27FC236}">
                <a16:creationId xmlns:a16="http://schemas.microsoft.com/office/drawing/2014/main" id="{D54E4601-168B-B7E2-201E-119242582958}"/>
              </a:ext>
            </a:extLst>
          </p:cNvPr>
          <p:cNvSpPr txBox="1"/>
          <p:nvPr/>
        </p:nvSpPr>
        <p:spPr>
          <a:xfrm>
            <a:off x="2794000" y="1442229"/>
            <a:ext cx="3443026" cy="381767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الخطر</a:t>
            </a:r>
          </a:p>
          <a:p>
            <a:pPr algn="r" rtl="1">
              <a:lnSpc>
                <a:spcPct val="107000"/>
              </a:lnSpc>
              <a:spcAft>
                <a:spcPts val="800"/>
              </a:spcAft>
            </a:pPr>
            <a:r>
              <a:rPr lang="en-US" sz="1100" dirty="0">
                <a:solidFill>
                  <a:srgbClr val="000000"/>
                </a:solidFill>
                <a:effectLst/>
                <a:latin typeface="Calibri" panose="020F0502020204030204" pitchFamily="34" charset="0"/>
                <a:ea typeface="Helvetica Neue"/>
                <a:cs typeface="Calibri" panose="020F0502020204030204" pitchFamily="34" charset="0"/>
              </a:rPr>
              <a:t>في حين أن بعض المخاطر المرتبطة بالرعاية السكنية قد تكون </a:t>
            </a:r>
            <a:r>
              <a:rPr lang="en-US" sz="1100" dirty="0" err="1">
                <a:solidFill>
                  <a:srgbClr val="000000"/>
                </a:solidFill>
                <a:effectLst/>
                <a:latin typeface="Calibri" panose="020F0502020204030204" pitchFamily="34" charset="0"/>
                <a:ea typeface="Helvetica Neue"/>
                <a:cs typeface="Calibri" panose="020F0502020204030204" pitchFamily="34" charset="0"/>
              </a:rPr>
              <a:t>أقل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تخوفاً</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من </a:t>
            </a:r>
            <a:r>
              <a:rPr lang="en-US" sz="1100" dirty="0" err="1">
                <a:solidFill>
                  <a:srgbClr val="000000"/>
                </a:solidFill>
                <a:effectLst/>
                <a:latin typeface="Calibri" panose="020F0502020204030204" pitchFamily="34" charset="0"/>
                <a:ea typeface="Helvetica Neue"/>
                <a:cs typeface="Calibri" panose="020F0502020204030204" pitchFamily="34" charset="0"/>
              </a:rPr>
              <a:t>مراكز</a:t>
            </a:r>
            <a:r>
              <a:rPr lang="en-US" sz="1100" dirty="0">
                <a:solidFill>
                  <a:srgbClr val="000000"/>
                </a:solidFill>
                <a:effectLst/>
                <a:latin typeface="Calibri" panose="020F0502020204030204" pitchFamily="34" charset="0"/>
                <a:ea typeface="Helvetica Neue"/>
                <a:cs typeface="Calibri" panose="020F0502020204030204" pitchFamily="34" charset="0"/>
              </a:rPr>
              <a:t> الرعاية المؤقتة الأصغر ، إلا أن المخاطر التالية المرتبطة بالرعاية السكنية يمكن أن </a:t>
            </a:r>
            <a:r>
              <a:rPr lang="en-US" sz="1100" dirty="0" err="1">
                <a:solidFill>
                  <a:srgbClr val="000000"/>
                </a:solidFill>
                <a:effectLst/>
                <a:latin typeface="Calibri" panose="020F0502020204030204" pitchFamily="34" charset="0"/>
                <a:ea typeface="Helvetica Neue"/>
                <a:cs typeface="Calibri" panose="020F0502020204030204" pitchFamily="34" charset="0"/>
              </a:rPr>
              <a:t>تظل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latin typeface="Calibri" panose="020F0502020204030204" pitchFamily="34" charset="0"/>
                <a:ea typeface="Helvetica Neue"/>
                <a:cs typeface="Calibri" panose="020F0502020204030204" pitchFamily="34" charset="0"/>
              </a:rPr>
              <a:t>تنطبق</a:t>
            </a:r>
            <a:r>
              <a:rPr lang="en-US" sz="1100" dirty="0">
                <a:solidFill>
                  <a:srgbClr val="000000"/>
                </a:solidFill>
                <a:effectLst/>
                <a:latin typeface="Calibri" panose="020F0502020204030204" pitchFamily="34" charset="0"/>
                <a:ea typeface="Helvetica Neue"/>
                <a:cs typeface="Calibri" panose="020F0502020204030204" pitchFamily="34" charset="0"/>
              </a:rPr>
              <a:t> ، خاصةً في حالة نقص المراقبة والتنظيم المستقلين.</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r" rtl="1">
              <a:lnSpc>
                <a:spcPct val="107000"/>
              </a:lnSpc>
              <a:buFont typeface="Symbol" panose="05050102010706020507" pitchFamily="18" charset="2"/>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التنمر والاعتداء الجنسي بين الأطفال (خاصة إذا لم يتم توفير الرعاية والإشراف </a:t>
            </a:r>
            <a:r>
              <a:rPr lang="en-US" sz="1100" dirty="0" err="1">
                <a:solidFill>
                  <a:srgbClr val="000000"/>
                </a:solidFill>
                <a:effectLst/>
                <a:latin typeface="Calibri" panose="020F0502020204030204" pitchFamily="34" charset="0"/>
                <a:ea typeface="Helvetica Neue"/>
                <a:cs typeface="Calibri" panose="020F0502020204030204" pitchFamily="34" charset="0"/>
              </a:rPr>
              <a:t>بشكل</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en-US" sz="1100" dirty="0" err="1">
                <a:solidFill>
                  <a:srgbClr val="000000"/>
                </a:solidFill>
                <a:effectLst/>
                <a:latin typeface="Calibri" panose="020F0502020204030204" pitchFamily="34" charset="0"/>
                <a:ea typeface="Helvetica Neue"/>
                <a:cs typeface="Calibri" panose="020F0502020204030204" pitchFamily="34" charset="0"/>
              </a:rPr>
              <a:t>كافٍ</a:t>
            </a:r>
            <a:r>
              <a:rPr lang="ar-SA" sz="1100" dirty="0">
                <a:solidFill>
                  <a:srgbClr val="000000"/>
                </a:solidFill>
                <a:effectLst/>
                <a:latin typeface="Calibri" panose="020F0502020204030204" pitchFamily="34" charset="0"/>
                <a:ea typeface="Helvetica Neue"/>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r" rtl="1">
              <a:lnSpc>
                <a:spcPct val="107000"/>
              </a:lnSpc>
              <a:buFont typeface="Symbol" panose="05050102010706020507" pitchFamily="18" charset="2"/>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خلق انفصال عائلي من خلال تشجيع الأسر المتعثرة على التخلي عن أطفالها حيث يُنظر إلى </a:t>
            </a:r>
            <a:r>
              <a:rPr lang="en-US" sz="1100" dirty="0" err="1">
                <a:solidFill>
                  <a:srgbClr val="000000"/>
                </a:solidFill>
                <a:effectLst/>
                <a:latin typeface="Calibri" panose="020F0502020204030204" pitchFamily="34" charset="0"/>
                <a:ea typeface="Helvetica Neue"/>
                <a:cs typeface="Calibri" panose="020F0502020204030204" pitchFamily="34" charset="0"/>
              </a:rPr>
              <a:t>أطفالهم</a:t>
            </a:r>
            <a:r>
              <a:rPr lang="en-US"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effectLst/>
                <a:latin typeface="Calibri" panose="020F0502020204030204" pitchFamily="34" charset="0"/>
                <a:ea typeface="Helvetica Neue"/>
                <a:cs typeface="Calibri" panose="020F0502020204030204" pitchFamily="34" charset="0"/>
              </a:rPr>
              <a:t> </a:t>
            </a:r>
            <a:r>
              <a:rPr lang="ar-SA" sz="1100" dirty="0">
                <a:solidFill>
                  <a:srgbClr val="000000"/>
                </a:solidFill>
                <a:latin typeface="Calibri" panose="020F0502020204030204" pitchFamily="34" charset="0"/>
                <a:ea typeface="Helvetica Neue"/>
                <a:cs typeface="Calibri" panose="020F0502020204030204" pitchFamily="34" charset="0"/>
              </a:rPr>
              <a:t>أنهم </a:t>
            </a:r>
            <a:r>
              <a:rPr lang="en-US" sz="1100" dirty="0" err="1">
                <a:solidFill>
                  <a:srgbClr val="000000"/>
                </a:solidFill>
                <a:effectLst/>
                <a:latin typeface="Calibri" panose="020F0502020204030204" pitchFamily="34" charset="0"/>
                <a:ea typeface="Helvetica Neue"/>
                <a:cs typeface="Calibri" panose="020F0502020204030204" pitchFamily="34" charset="0"/>
              </a:rPr>
              <a:t>سيكونون</a:t>
            </a:r>
            <a:r>
              <a:rPr lang="en-US" sz="1100" dirty="0">
                <a:solidFill>
                  <a:srgbClr val="000000"/>
                </a:solidFill>
                <a:effectLst/>
                <a:latin typeface="Calibri" panose="020F0502020204030204" pitchFamily="34" charset="0"/>
                <a:ea typeface="Helvetica Neue"/>
                <a:cs typeface="Calibri" panose="020F0502020204030204" pitchFamily="34" charset="0"/>
              </a:rPr>
              <a:t> في وضع أفضل</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r" rtl="1">
              <a:lnSpc>
                <a:spcPct val="107000"/>
              </a:lnSpc>
              <a:buFont typeface="Symbol" panose="05050102010706020507" pitchFamily="18" charset="2"/>
              <a:buChar char=""/>
            </a:pPr>
            <a:r>
              <a:rPr lang="en-US" sz="1100" dirty="0">
                <a:solidFill>
                  <a:srgbClr val="000000"/>
                </a:solidFill>
                <a:effectLst/>
                <a:latin typeface="Calibri" panose="020F0502020204030204" pitchFamily="34" charset="0"/>
                <a:ea typeface="Helvetica Neue"/>
                <a:cs typeface="Calibri" panose="020F0502020204030204" pitchFamily="34" charset="0"/>
              </a:rPr>
              <a:t>الإهمال وزيادة التعرض للإساءة بما في ذلك الاعتداء الجنسي</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فرص محدودة للاندماج المحلي خاصة إذا كانوا يعيشون بعيدًا عن مجتمعهم المحلي</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طبيعة الباب الدوار ، أي احتمال كبير لإعادة قبوله</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لا تدعم الرعاية السكنية ، لا سيما في المؤسسات الكبيرة ، نمو الطفل الصحي ؛ إن الحرمان من مقدم رعاية ثابت له آثار كبيرة محتملة على نمو دماغ الأطفال في الرعاية المؤسسية</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يمكن تعريض الأطفال للخطر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خلال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جذب </a:t>
            </a:r>
            <a:r>
              <a:rPr lang="en-US" sz="1100" dirty="0" err="1">
                <a:effectLst/>
                <a:latin typeface="Calibri" panose="020F0502020204030204" pitchFamily="34" charset="0"/>
                <a:ea typeface="Calibri" panose="020F0502020204030204" pitchFamily="34" charset="0"/>
                <a:cs typeface="Calibri" panose="020F0502020204030204" pitchFamily="34" charset="0"/>
              </a:rPr>
              <a:t>أي</a:t>
            </a:r>
            <a:r>
              <a:rPr lang="en-US" sz="1100" dirty="0">
                <a:effectLst/>
                <a:latin typeface="Calibri" panose="020F0502020204030204" pitchFamily="34" charset="0"/>
                <a:ea typeface="Calibri" panose="020F0502020204030204" pitchFamily="34" charset="0"/>
                <a:cs typeface="Calibri" panose="020F0502020204030204" pitchFamily="34" charset="0"/>
              </a:rPr>
              <a:t> شخص يرغب في استهداف الفئات الضعيفة</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الاتجار المنظم ، على سبيل المثال ، للتبني</a:t>
            </a:r>
          </a:p>
        </p:txBody>
      </p:sp>
      <p:sp>
        <p:nvSpPr>
          <p:cNvPr id="6" name="Hexagon 5">
            <a:extLst>
              <a:ext uri="{FF2B5EF4-FFF2-40B4-BE49-F238E27FC236}">
                <a16:creationId xmlns:a16="http://schemas.microsoft.com/office/drawing/2014/main" id="{0BF23926-F55F-6E11-6C0F-C6F90E552B8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5000AB3C-2E71-CB1B-FAF4-08F196F5E89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40C341DE-6119-15F4-07FC-B2CF37D2E7C3}"/>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297C0D9D-895C-E763-F361-1BA081A40A2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4A1BE9C-8FCE-D032-AE5D-C037F101AB3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6C63558-5681-67FB-BC0D-D28E10273923}"/>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D4B4FFE-9191-41FB-4D83-58C692FA14A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D9278001-FDE1-E0B3-6340-1263BD3833B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4C3CC84-658A-3657-5477-D77868B505F3}"/>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E5E33565-CA30-AFF3-2F73-C91C3D6029FE}"/>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839B24A-E453-64A8-3A80-0B1AC3E2F4D8}"/>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C1D0EFA-D29E-9AB4-D4ED-84AB2171364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8689C07B-E4DE-DF45-5C2E-F3087C81297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22DAC18-6FB7-23F0-2358-2B1DC8B5CC97}"/>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6174EBA-429C-E20B-181D-39B49BC2E42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B818412-5157-9051-F4B9-4DA74E46429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A922C64E-E8B9-0A8C-43BA-A45686EC0C1A}"/>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6C017952-A1BE-88F0-A287-01BD9E669F0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4" name="Group 23">
            <a:extLst>
              <a:ext uri="{FF2B5EF4-FFF2-40B4-BE49-F238E27FC236}">
                <a16:creationId xmlns:a16="http://schemas.microsoft.com/office/drawing/2014/main" id="{89870BFA-6D94-B309-31B3-6EAACF81DDF2}"/>
              </a:ext>
            </a:extLst>
          </p:cNvPr>
          <p:cNvGrpSpPr/>
          <p:nvPr/>
        </p:nvGrpSpPr>
        <p:grpSpPr>
          <a:xfrm>
            <a:off x="1220570" y="533937"/>
            <a:ext cx="677504" cy="583480"/>
            <a:chOff x="4416926" y="1952645"/>
            <a:chExt cx="1178615" cy="1015047"/>
          </a:xfrm>
          <a:solidFill>
            <a:schemeClr val="accent2">
              <a:lumMod val="20000"/>
              <a:lumOff val="80000"/>
            </a:schemeClr>
          </a:solidFill>
        </p:grpSpPr>
        <p:sp>
          <p:nvSpPr>
            <p:cNvPr id="25" name="Rectangle: Rounded Corners 24">
              <a:extLst>
                <a:ext uri="{FF2B5EF4-FFF2-40B4-BE49-F238E27FC236}">
                  <a16:creationId xmlns:a16="http://schemas.microsoft.com/office/drawing/2014/main" id="{01E0F417-9B5C-4F29-7E51-EAA8D3F1DB5C}"/>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6" name="Rectangle: Rounded Corners 25">
              <a:extLst>
                <a:ext uri="{FF2B5EF4-FFF2-40B4-BE49-F238E27FC236}">
                  <a16:creationId xmlns:a16="http://schemas.microsoft.com/office/drawing/2014/main" id="{D4EE1848-1281-5F3F-C0FF-465A4F7D5523}"/>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7" name="Rectangle: Rounded Corners 26">
              <a:extLst>
                <a:ext uri="{FF2B5EF4-FFF2-40B4-BE49-F238E27FC236}">
                  <a16:creationId xmlns:a16="http://schemas.microsoft.com/office/drawing/2014/main" id="{5CDAED4E-758A-B449-41D8-3D9175A25CCB}"/>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8" name="Flowchart: Manual Input 27">
              <a:extLst>
                <a:ext uri="{FF2B5EF4-FFF2-40B4-BE49-F238E27FC236}">
                  <a16:creationId xmlns:a16="http://schemas.microsoft.com/office/drawing/2014/main" id="{89F99650-6BFE-1D7D-06A3-B62589485920}"/>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9" name="Rectangle: Rounded Corners 28">
              <a:extLst>
                <a:ext uri="{FF2B5EF4-FFF2-40B4-BE49-F238E27FC236}">
                  <a16:creationId xmlns:a16="http://schemas.microsoft.com/office/drawing/2014/main" id="{F6B8F9EC-5A87-A56F-6524-3C6BBF645059}"/>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0" name="Rectangle: Rounded Corners 29">
              <a:extLst>
                <a:ext uri="{FF2B5EF4-FFF2-40B4-BE49-F238E27FC236}">
                  <a16:creationId xmlns:a16="http://schemas.microsoft.com/office/drawing/2014/main" id="{56620E9B-260B-8DC0-2654-491570652E67}"/>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1" name="Rectangle: Rounded Corners 30">
              <a:extLst>
                <a:ext uri="{FF2B5EF4-FFF2-40B4-BE49-F238E27FC236}">
                  <a16:creationId xmlns:a16="http://schemas.microsoft.com/office/drawing/2014/main" id="{F6D7A859-A4B2-9DE9-8E13-206BA881FDCB}"/>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2" name="Flowchart: Manual Input 31">
              <a:extLst>
                <a:ext uri="{FF2B5EF4-FFF2-40B4-BE49-F238E27FC236}">
                  <a16:creationId xmlns:a16="http://schemas.microsoft.com/office/drawing/2014/main" id="{6AD0FC8B-1F1A-5A9F-0EEF-2113AA1B4FCE}"/>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3" name="Round Same Side Corner Rectangle 21">
              <a:extLst>
                <a:ext uri="{FF2B5EF4-FFF2-40B4-BE49-F238E27FC236}">
                  <a16:creationId xmlns:a16="http://schemas.microsoft.com/office/drawing/2014/main" id="{15C7525F-467C-0937-F61C-61E32B165D0F}"/>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Oval 33">
              <a:extLst>
                <a:ext uri="{FF2B5EF4-FFF2-40B4-BE49-F238E27FC236}">
                  <a16:creationId xmlns:a16="http://schemas.microsoft.com/office/drawing/2014/main" id="{2B225D34-6740-7980-55B4-A4CE722F54BC}"/>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Rectangle 34">
              <a:extLst>
                <a:ext uri="{FF2B5EF4-FFF2-40B4-BE49-F238E27FC236}">
                  <a16:creationId xmlns:a16="http://schemas.microsoft.com/office/drawing/2014/main" id="{E75467D8-57F2-25BF-96E9-CFF2E749B7F1}"/>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6" name="Rectangle 35">
              <a:extLst>
                <a:ext uri="{FF2B5EF4-FFF2-40B4-BE49-F238E27FC236}">
                  <a16:creationId xmlns:a16="http://schemas.microsoft.com/office/drawing/2014/main" id="{E54AB3E7-BA0A-9055-29D1-CD140F47CBE3}"/>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37" name="Group 36">
            <a:extLst>
              <a:ext uri="{FF2B5EF4-FFF2-40B4-BE49-F238E27FC236}">
                <a16:creationId xmlns:a16="http://schemas.microsoft.com/office/drawing/2014/main" id="{FF2F1B1D-3D5B-7B7E-A1BF-CD6A301927B9}"/>
              </a:ext>
            </a:extLst>
          </p:cNvPr>
          <p:cNvGrpSpPr/>
          <p:nvPr/>
        </p:nvGrpSpPr>
        <p:grpSpPr>
          <a:xfrm>
            <a:off x="3302000" y="534915"/>
            <a:ext cx="582444" cy="721847"/>
            <a:chOff x="3302000" y="3820045"/>
            <a:chExt cx="582444" cy="721847"/>
          </a:xfrm>
        </p:grpSpPr>
        <p:grpSp>
          <p:nvGrpSpPr>
            <p:cNvPr id="38" name="Group 37">
              <a:extLst>
                <a:ext uri="{FF2B5EF4-FFF2-40B4-BE49-F238E27FC236}">
                  <a16:creationId xmlns:a16="http://schemas.microsoft.com/office/drawing/2014/main" id="{F9B92BB3-20F1-F675-311D-F5DDCC11DCCA}"/>
                </a:ext>
              </a:extLst>
            </p:cNvPr>
            <p:cNvGrpSpPr/>
            <p:nvPr/>
          </p:nvGrpSpPr>
          <p:grpSpPr>
            <a:xfrm>
              <a:off x="3738131" y="4049988"/>
              <a:ext cx="146313" cy="325236"/>
              <a:chOff x="1638375" y="3971467"/>
              <a:chExt cx="146313" cy="325236"/>
            </a:xfrm>
          </p:grpSpPr>
          <p:sp>
            <p:nvSpPr>
              <p:cNvPr id="40" name="Round Same Side Corner Rectangle 21">
                <a:extLst>
                  <a:ext uri="{FF2B5EF4-FFF2-40B4-BE49-F238E27FC236}">
                    <a16:creationId xmlns:a16="http://schemas.microsoft.com/office/drawing/2014/main" id="{233C8E3B-2CF4-8B31-394A-3D38C936A693}"/>
                  </a:ext>
                </a:extLst>
              </p:cNvPr>
              <p:cNvSpPr/>
              <p:nvPr/>
            </p:nvSpPr>
            <p:spPr>
              <a:xfrm>
                <a:off x="1639448" y="4142910"/>
                <a:ext cx="144669" cy="153793"/>
              </a:xfrm>
              <a:prstGeom prst="round2SameRect">
                <a:avLst>
                  <a:gd name="adj1" fmla="val 50000"/>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Oval 40">
                <a:extLst>
                  <a:ext uri="{FF2B5EF4-FFF2-40B4-BE49-F238E27FC236}">
                    <a16:creationId xmlns:a16="http://schemas.microsoft.com/office/drawing/2014/main" id="{1ED74E4B-F039-0723-7BDB-FCF06ECD0CEC}"/>
                  </a:ext>
                </a:extLst>
              </p:cNvPr>
              <p:cNvSpPr/>
              <p:nvPr/>
            </p:nvSpPr>
            <p:spPr>
              <a:xfrm>
                <a:off x="1638375" y="3971467"/>
                <a:ext cx="146313" cy="146313"/>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9" name="Freeform: Shape 38">
              <a:extLst>
                <a:ext uri="{FF2B5EF4-FFF2-40B4-BE49-F238E27FC236}">
                  <a16:creationId xmlns:a16="http://schemas.microsoft.com/office/drawing/2014/main" id="{E883C399-4665-975E-96E4-9D312241F848}"/>
                </a:ext>
              </a:extLst>
            </p:cNvPr>
            <p:cNvSpPr/>
            <p:nvPr/>
          </p:nvSpPr>
          <p:spPr>
            <a:xfrm>
              <a:off x="3302000" y="3820045"/>
              <a:ext cx="348089" cy="721847"/>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Tree>
    <p:extLst>
      <p:ext uri="{BB962C8B-B14F-4D97-AF65-F5344CB8AC3E}">
        <p14:creationId xmlns:p14="http://schemas.microsoft.com/office/powerpoint/2010/main" val="23149605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279948"/>
          </a:xfrm>
          <a:prstGeom prst="rect">
            <a:avLst/>
          </a:prstGeom>
          <a:noFill/>
        </p:spPr>
        <p:txBody>
          <a:bodyPr wrap="square" rtlCol="0">
            <a:spAutoFit/>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ar-SA" sz="1200" b="1" dirty="0">
                <a:solidFill>
                  <a:schemeClr val="tx1"/>
                </a:solidFill>
                <a:effectLst/>
              </a:rPr>
              <a:t>منازل جماعية</a:t>
            </a:r>
            <a:r>
              <a:rPr lang="en-GB" sz="1200" b="1" dirty="0">
                <a:solidFill>
                  <a:schemeClr val="tx1"/>
                </a:solidFill>
                <a:effectLst/>
              </a:rPr>
              <a:t> </a:t>
            </a:r>
            <a:r>
              <a:rPr lang="en-GB" sz="1200" b="1" dirty="0" err="1">
                <a:solidFill>
                  <a:schemeClr val="tx1"/>
                </a:solidFill>
                <a:effectLst/>
              </a:rPr>
              <a:t>صغيرة</a:t>
            </a:r>
            <a:endParaRPr lang="en-GB" sz="1200" b="1" dirty="0">
              <a:solidFill>
                <a:schemeClr val="tx1"/>
              </a:solidFill>
              <a:effectLst/>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982985" y="1182876"/>
            <a:ext cx="5254041" cy="6432170"/>
          </a:xfrm>
          <a:prstGeom prst="rect">
            <a:avLst/>
          </a:prstGeom>
          <a:noFill/>
          <a:ln>
            <a:noFill/>
          </a:ln>
        </p:spPr>
        <p:txBody>
          <a:bodyPr spcFirstLastPara="1" wrap="square" lIns="91425" tIns="45700" rIns="91425" bIns="45700" anchor="t" anchorCtr="0">
            <a:spAutoFit/>
          </a:bodyPr>
          <a:lstStyle/>
          <a:p>
            <a:pPr algn="r" rtl="1">
              <a:lnSpc>
                <a:spcPct val="107000"/>
              </a:lnSpc>
            </a:pPr>
            <a:r>
              <a:rPr lang="ar-SA" sz="1100" b="1" dirty="0">
                <a:ea typeface="Calibri" panose="020F0502020204030204" pitchFamily="34" charset="0"/>
                <a:cs typeface="Calibri" panose="020F0502020204030204" pitchFamily="34" charset="0"/>
              </a:rPr>
              <a:t>ال</a:t>
            </a:r>
            <a:r>
              <a:rPr lang="en-US" sz="1100" b="1" dirty="0" err="1">
                <a:effectLst/>
                <a:ea typeface="Calibri" panose="020F0502020204030204" pitchFamily="34" charset="0"/>
                <a:cs typeface="Calibri" panose="020F0502020204030204" pitchFamily="34" charset="0"/>
              </a:rPr>
              <a:t>صفات</a:t>
            </a:r>
            <a:endParaRPr lang="en-US" sz="1100" b="1" dirty="0">
              <a:effectLst/>
              <a:ea typeface="Calibri" panose="020F0502020204030204" pitchFamily="34" charset="0"/>
              <a:cs typeface="Calibri" panose="020F0502020204030204" pitchFamily="34" charset="0"/>
            </a:endParaRPr>
          </a:p>
          <a:p>
            <a:pPr marL="171450" indent="-171450" algn="r" rtl="1">
              <a:lnSpc>
                <a:spcPct val="107000"/>
              </a:lnSpc>
              <a:buFont typeface="Arial" panose="020B0604020202020204" pitchFamily="34" charset="0"/>
              <a:buChar char="•"/>
            </a:pPr>
            <a:r>
              <a:rPr lang="en-US" sz="1100" dirty="0" err="1">
                <a:effectLst/>
                <a:ea typeface="Calibri" panose="020F0502020204030204" pitchFamily="34" charset="0"/>
                <a:cs typeface="Calibri" panose="020F0502020204030204" pitchFamily="34" charset="0"/>
              </a:rPr>
              <a:t>قد</a:t>
            </a:r>
            <a:r>
              <a:rPr lang="en-US" sz="1100" dirty="0">
                <a:effectLst/>
                <a:ea typeface="Calibri" panose="020F0502020204030204" pitchFamily="34" charset="0"/>
                <a:cs typeface="Calibri" panose="020F0502020204030204" pitchFamily="34" charset="0"/>
              </a:rPr>
              <a:t> </a:t>
            </a:r>
            <a:r>
              <a:rPr lang="ar-SA" sz="1100" dirty="0" err="1">
                <a:effectLst/>
                <a:ea typeface="Calibri" panose="020F0502020204030204" pitchFamily="34" charset="0"/>
                <a:cs typeface="Calibri" panose="020F0502020204030204" pitchFamily="34" charset="0"/>
              </a:rPr>
              <a:t>ت</a:t>
            </a:r>
            <a:r>
              <a:rPr lang="en-US" sz="1100" dirty="0" err="1">
                <a:effectLst/>
                <a:ea typeface="Calibri" panose="020F0502020204030204" pitchFamily="34" charset="0"/>
                <a:cs typeface="Calibri" panose="020F0502020204030204" pitchFamily="34" charset="0"/>
              </a:rPr>
              <a:t>كون</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هذ</a:t>
            </a:r>
            <a:r>
              <a:rPr lang="ar-SA" sz="1100" dirty="0">
                <a:effectLst/>
                <a:ea typeface="Calibri" panose="020F0502020204030204" pitchFamily="34" charset="0"/>
                <a:cs typeface="Calibri" panose="020F0502020204030204" pitchFamily="34" charset="0"/>
              </a:rPr>
              <a:t>ه</a:t>
            </a:r>
            <a:r>
              <a:rPr lang="en-US" sz="1100" dirty="0">
                <a:effectLst/>
                <a:ea typeface="Calibri" panose="020F0502020204030204" pitchFamily="34" charset="0"/>
                <a:cs typeface="Calibri" panose="020F0502020204030204" pitchFamily="34" charset="0"/>
              </a:rPr>
              <a:t> دور رعاية جماعية أو منازل سكنية لمجموعة صغيرة ، </a:t>
            </a:r>
            <a:r>
              <a:rPr lang="en-US" sz="1100" dirty="0" err="1">
                <a:effectLst/>
                <a:ea typeface="Calibri" panose="020F0502020204030204" pitchFamily="34" charset="0"/>
                <a:cs typeface="Calibri" panose="020F0502020204030204" pitchFamily="34" charset="0"/>
              </a:rPr>
              <a:t>حيث</a:t>
            </a:r>
            <a:r>
              <a:rPr lang="ar-SA" sz="1100" dirty="0">
                <a:effectLst/>
                <a:ea typeface="Calibri" panose="020F0502020204030204" pitchFamily="34" charset="0"/>
                <a:cs typeface="Calibri" panose="020F0502020204030204" pitchFamily="34" charset="0"/>
              </a:rPr>
              <a:t> </a:t>
            </a:r>
            <a:endParaRPr lang="en-US" sz="1100" dirty="0">
              <a:effectLst/>
              <a:ea typeface="Calibri" panose="020F0502020204030204" pitchFamily="34" charset="0"/>
              <a:cs typeface="Calibri" panose="020F0502020204030204" pitchFamily="34" charset="0"/>
            </a:endParaRPr>
          </a:p>
          <a:p>
            <a:pPr marL="628650" lvl="1" indent="-171450" algn="r" rtl="1">
              <a:lnSpc>
                <a:spcPct val="107000"/>
              </a:lnSpc>
              <a:buFont typeface="Arial" panose="020B0604020202020204" pitchFamily="34" charset="0"/>
              <a:buChar char="•"/>
            </a:pPr>
            <a:r>
              <a:rPr lang="ar-SA" sz="1100" dirty="0">
                <a:ea typeface="Calibri" panose="020F0502020204030204" pitchFamily="34" charset="0"/>
                <a:cs typeface="Calibri" panose="020F0502020204030204" pitchFamily="34" charset="0"/>
              </a:rPr>
              <a:t>تشمل </a:t>
            </a:r>
            <a:r>
              <a:rPr lang="en-US" sz="1100" dirty="0" err="1">
                <a:effectLst/>
                <a:ea typeface="Calibri" panose="020F0502020204030204" pitchFamily="34" charset="0"/>
                <a:cs typeface="Calibri" panose="020F0502020204030204" pitchFamily="34" charset="0"/>
              </a:rPr>
              <a:t>مجموعات</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من</a:t>
            </a:r>
            <a:r>
              <a:rPr lang="ar-SA" sz="1100" dirty="0">
                <a:effectLst/>
                <a:ea typeface="Calibri" panose="020F0502020204030204" pitchFamily="34" charset="0"/>
                <a:cs typeface="Calibri" panose="020F0502020204030204" pitchFamily="34" charset="0"/>
              </a:rPr>
              <a:t> ٦-٨ </a:t>
            </a:r>
            <a:r>
              <a:rPr lang="en-US" sz="1100" dirty="0" err="1">
                <a:effectLst/>
                <a:ea typeface="Calibri" panose="020F0502020204030204" pitchFamily="34" charset="0"/>
                <a:cs typeface="Calibri" panose="020F0502020204030204" pitchFamily="34" charset="0"/>
              </a:rPr>
              <a:t>أطفال</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من</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مختلف</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الأعمار</a:t>
            </a:r>
            <a:endParaRPr lang="en-US" sz="1100" dirty="0">
              <a:effectLst/>
              <a:ea typeface="Calibri" panose="020F0502020204030204" pitchFamily="34" charset="0"/>
              <a:cs typeface="Calibri" panose="020F0502020204030204" pitchFamily="34" charset="0"/>
            </a:endParaRPr>
          </a:p>
          <a:p>
            <a:pPr marL="628650" lvl="1" indent="-171450" algn="r" rtl="1">
              <a:lnSpc>
                <a:spcPct val="107000"/>
              </a:lnSpc>
              <a:buFont typeface="Arial" panose="020B0604020202020204" pitchFamily="34" charset="0"/>
              <a:buChar char="•"/>
            </a:pPr>
            <a:r>
              <a:rPr lang="en-US" sz="1100" dirty="0" err="1">
                <a:effectLst/>
                <a:ea typeface="Calibri" panose="020F0502020204030204" pitchFamily="34" charset="0"/>
                <a:cs typeface="Calibri" panose="020F0502020204030204" pitchFamily="34" charset="0"/>
              </a:rPr>
              <a:t>يتم</a:t>
            </a:r>
            <a:r>
              <a:rPr lang="en-US" sz="1100" dirty="0">
                <a:effectLst/>
                <a:ea typeface="Calibri" panose="020F0502020204030204" pitchFamily="34" charset="0"/>
                <a:cs typeface="Calibri" panose="020F0502020204030204" pitchFamily="34" charset="0"/>
              </a:rPr>
              <a:t> الاعتناء بها من قبل مقدمي </a:t>
            </a:r>
            <a:r>
              <a:rPr lang="en-US" sz="1100" dirty="0" err="1">
                <a:effectLst/>
                <a:ea typeface="Calibri" panose="020F0502020204030204" pitchFamily="34" charset="0"/>
                <a:cs typeface="Calibri" panose="020F0502020204030204" pitchFamily="34" charset="0"/>
              </a:rPr>
              <a:t>الرعاية</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a:t>
            </a:r>
            <a:r>
              <a:rPr lang="ar-SA" sz="1100" dirty="0">
                <a:effectLst/>
                <a:ea typeface="Calibri" panose="020F0502020204030204" pitchFamily="34" charset="0"/>
                <a:cs typeface="Calibri" panose="020F0502020204030204" pitchFamily="34" charset="0"/>
              </a:rPr>
              <a:t>لثابتين</a:t>
            </a:r>
            <a:endParaRPr lang="en-US" sz="1100" dirty="0">
              <a:effectLst/>
              <a:ea typeface="Calibri" panose="020F0502020204030204" pitchFamily="34" charset="0"/>
              <a:cs typeface="Calibri" panose="020F0502020204030204" pitchFamily="34"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داخل مجتمع الطفل ، و</a:t>
            </a: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في مساكن مماثلة لتلك الموجودة في المجتمع المحيط.</a:t>
            </a:r>
          </a:p>
          <a:p>
            <a:pPr marL="171450"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تم تصميم هذا الترتيب ليعكس ، قدر الإمكان ، ديناميكية الأسرة وتزويد الأطفال بالرعاية والاهتمام الكافيين.</a:t>
            </a:r>
            <a:endParaRPr lang="en-US" sz="1100" dirty="0">
              <a:effectLst/>
              <a:ea typeface="Calibri" panose="020F0502020204030204" pitchFamily="34" charset="0"/>
              <a:cs typeface="Times New Roman" panose="02020603050405020304" pitchFamily="18" charset="0"/>
            </a:endParaRPr>
          </a:p>
          <a:p>
            <a:pPr algn="r" rtl="1">
              <a:lnSpc>
                <a:spcPct val="107000"/>
              </a:lnSpc>
            </a:pPr>
            <a:endParaRPr lang="en-US" sz="1100" dirty="0">
              <a:effectLst/>
              <a:ea typeface="Calibri" panose="020F0502020204030204" pitchFamily="34" charset="0"/>
              <a:cs typeface="Calibri" panose="020F0502020204030204" pitchFamily="34" charset="0"/>
            </a:endParaRPr>
          </a:p>
          <a:p>
            <a:pPr algn="r" rtl="1">
              <a:lnSpc>
                <a:spcPct val="107000"/>
              </a:lnSpc>
            </a:pPr>
            <a:r>
              <a:rPr lang="en-US" sz="1100" b="1" dirty="0">
                <a:ea typeface="Calibri" panose="020F0502020204030204" pitchFamily="34" charset="0"/>
                <a:cs typeface="Calibri" panose="020F0502020204030204" pitchFamily="34" charset="0"/>
              </a:rPr>
              <a:t>الاعتبارات</a:t>
            </a:r>
            <a:endParaRPr lang="en-US" sz="1100" b="1" dirty="0">
              <a:effectLst/>
              <a:ea typeface="Calibri" panose="020F0502020204030204" pitchFamily="34" charset="0"/>
              <a:cs typeface="Calibri" panose="020F0502020204030204" pitchFamily="34" charset="0"/>
            </a:endParaRPr>
          </a:p>
          <a:p>
            <a:pPr marL="171450"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يمكن استخدام منازل المجموعات الصغيرة كرعاية مؤقتة </a:t>
            </a:r>
            <a:r>
              <a:rPr lang="en-US" sz="1100" dirty="0" err="1">
                <a:effectLst/>
                <a:ea typeface="Calibri" panose="020F0502020204030204" pitchFamily="34" charset="0"/>
                <a:cs typeface="Calibri" panose="020F0502020204030204" pitchFamily="34" charset="0"/>
              </a:rPr>
              <a:t>وطويلة</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الأ</a:t>
            </a:r>
            <a:r>
              <a:rPr lang="ar-SA" sz="1100" dirty="0">
                <a:effectLst/>
                <a:ea typeface="Calibri" panose="020F0502020204030204" pitchFamily="34" charset="0"/>
                <a:cs typeface="Calibri" panose="020F0502020204030204" pitchFamily="34" charset="0"/>
              </a:rPr>
              <a:t>مد</a:t>
            </a:r>
            <a:r>
              <a:rPr lang="en-US" sz="1100" dirty="0">
                <a:effectLst/>
                <a:ea typeface="Calibri" panose="020F0502020204030204" pitchFamily="34" charset="0"/>
                <a:cs typeface="Calibri" panose="020F0502020204030204" pitchFamily="34" charset="0"/>
              </a:rPr>
              <a:t> للشباب</a:t>
            </a: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الذين لا يريدون أن ينضموا إلى أسرة ،</a:t>
            </a: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حيث </a:t>
            </a:r>
            <a:r>
              <a:rPr lang="en-US" sz="1100" dirty="0" err="1">
                <a:effectLst/>
                <a:ea typeface="Calibri" panose="020F0502020204030204" pitchFamily="34" charset="0"/>
                <a:cs typeface="Calibri" panose="020F0502020204030204" pitchFamily="34" charset="0"/>
              </a:rPr>
              <a:t>لا</a:t>
            </a:r>
            <a:r>
              <a:rPr lang="en-US" sz="1100" dirty="0">
                <a:effectLst/>
                <a:ea typeface="Calibri" panose="020F0502020204030204" pitchFamily="34" charset="0"/>
                <a:cs typeface="Calibri" panose="020F0502020204030204" pitchFamily="34" charset="0"/>
              </a:rPr>
              <a:t> </a:t>
            </a:r>
            <a:r>
              <a:rPr lang="ar-SA" sz="1100" dirty="0" err="1">
                <a:effectLst/>
                <a:ea typeface="Calibri" panose="020F0502020204030204" pitchFamily="34" charset="0"/>
                <a:cs typeface="Calibri" panose="020F0502020204030204" pitchFamily="34" charset="0"/>
              </a:rPr>
              <a:t>ت</a:t>
            </a:r>
            <a:r>
              <a:rPr lang="en-US" sz="1100" dirty="0" err="1">
                <a:effectLst/>
                <a:ea typeface="Calibri" panose="020F0502020204030204" pitchFamily="34" charset="0"/>
                <a:cs typeface="Calibri" panose="020F0502020204030204" pitchFamily="34" charset="0"/>
              </a:rPr>
              <a:t>توفر</a:t>
            </a:r>
            <a:r>
              <a:rPr lang="ar-SA" sz="1100" dirty="0">
                <a:effectLst/>
                <a:ea typeface="Calibri" panose="020F0502020204030204" pitchFamily="34" charset="0"/>
                <a:cs typeface="Calibri" panose="020F0502020204030204" pitchFamily="34" charset="0"/>
              </a:rPr>
              <a:t> رعاية</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عائلي</a:t>
            </a:r>
            <a:r>
              <a:rPr lang="ar-SA" sz="1100" dirty="0" err="1">
                <a:effectLst/>
                <a:ea typeface="Calibri" panose="020F0502020204030204" pitchFamily="34" charset="0"/>
                <a:cs typeface="Calibri" panose="020F0502020204030204" pitchFamily="34" charset="0"/>
              </a:rPr>
              <a:t>ة</a:t>
            </a:r>
            <a:r>
              <a:rPr lang="en-US" sz="1100" dirty="0">
                <a:effectLst/>
                <a:ea typeface="Calibri" panose="020F0502020204030204" pitchFamily="34" charset="0"/>
                <a:cs typeface="Calibri" panose="020F0502020204030204" pitchFamily="34" charset="0"/>
              </a:rPr>
              <a:t> أو</a:t>
            </a: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الذين يحتاجون إلى دعم متخصص قبل أن يتمكنوا من إعادة الاندماج مع أسرهم أو مجتمعهم.</a:t>
            </a:r>
          </a:p>
          <a:p>
            <a:pPr marL="171450"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يجب تنظيم مرافق الرعاية من خلال قادة المجتمع و / أو المنظمات المحلية بالتعاون مع العاملين في رعاية الأطفال من أجل ضمان أن يتم تقديم الرعاية وفقًا للمعايير الثقافية ، وتوفر مستوى معيشة مماثل لمستوى العائلات الأخرى في المجتمع.</a:t>
            </a:r>
            <a:endParaRPr lang="en-US" sz="1100" dirty="0">
              <a:effectLst/>
              <a:ea typeface="Calibri" panose="020F0502020204030204" pitchFamily="34" charset="0"/>
              <a:cs typeface="Times New Roman" panose="02020603050405020304" pitchFamily="18" charset="0"/>
            </a:endParaRPr>
          </a:p>
          <a:p>
            <a:pPr marL="171450"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تجمعات الأطفال:</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يجب تنظيم الأطفال في مجموعات صغيرة تشبه الأسرة </a:t>
            </a:r>
            <a:r>
              <a:rPr lang="en-US" sz="1100" dirty="0" err="1">
                <a:effectLst/>
                <a:ea typeface="Calibri" panose="020F0502020204030204" pitchFamily="34" charset="0"/>
                <a:cs typeface="Calibri" panose="020F0502020204030204" pitchFamily="34" charset="0"/>
              </a:rPr>
              <a:t>من</a:t>
            </a:r>
            <a:r>
              <a:rPr lang="en-US" sz="1100" dirty="0">
                <a:effectLst/>
                <a:ea typeface="Calibri" panose="020F0502020204030204" pitchFamily="34" charset="0"/>
                <a:cs typeface="Calibri" panose="020F0502020204030204" pitchFamily="34" charset="0"/>
              </a:rPr>
              <a:t> </a:t>
            </a:r>
            <a:r>
              <a:rPr lang="ar-SA" sz="1100" dirty="0">
                <a:effectLst/>
                <a:ea typeface="Calibri" panose="020F0502020204030204" pitchFamily="34" charset="0"/>
                <a:cs typeface="Calibri" panose="020F0502020204030204" pitchFamily="34" charset="0"/>
              </a:rPr>
              <a:t>٦-٨</a:t>
            </a:r>
            <a:r>
              <a:rPr lang="en-US" sz="1100" dirty="0">
                <a:effectLst/>
                <a:ea typeface="Calibri" panose="020F0502020204030204" pitchFamily="34" charset="0"/>
                <a:cs typeface="Calibri" panose="020F0502020204030204" pitchFamily="34" charset="0"/>
              </a:rPr>
              <a:t> أطفال. يفضل وجود المزيد </a:t>
            </a:r>
            <a:r>
              <a:rPr lang="en-US" sz="1100" dirty="0" err="1">
                <a:effectLst/>
                <a:ea typeface="Calibri" panose="020F0502020204030204" pitchFamily="34" charset="0"/>
                <a:cs typeface="Calibri" panose="020F0502020204030204" pitchFamily="34" charset="0"/>
              </a:rPr>
              <a:t>من</a:t>
            </a:r>
            <a:r>
              <a:rPr lang="en-US" sz="1100" dirty="0">
                <a:effectLst/>
                <a:ea typeface="Calibri" panose="020F0502020204030204" pitchFamily="34" charset="0"/>
                <a:cs typeface="Calibri" panose="020F0502020204030204" pitchFamily="34" charset="0"/>
              </a:rPr>
              <a:t> </a:t>
            </a:r>
            <a:r>
              <a:rPr lang="ar-SA" sz="1100" dirty="0">
                <a:ea typeface="Calibri" panose="020F0502020204030204" pitchFamily="34" charset="0"/>
                <a:cs typeface="Calibri" panose="020F0502020204030204" pitchFamily="34" charset="0"/>
              </a:rPr>
              <a:t>مراكز الإيواء</a:t>
            </a:r>
            <a:r>
              <a:rPr lang="en-US" sz="1100" dirty="0">
                <a:effectLst/>
                <a:ea typeface="Calibri" panose="020F0502020204030204" pitchFamily="34" charset="0"/>
                <a:cs typeface="Calibri" panose="020F0502020204030204" pitchFamily="34" charset="0"/>
              </a:rPr>
              <a:t> / المنازل لعدد أقل من الأطفال بدلاً من بناء واحد كبير.</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يجب إبقاء الأشقاء والأصدقاء المقربين معًا.</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err="1">
                <a:effectLst/>
                <a:ea typeface="Calibri" panose="020F0502020204030204" pitchFamily="34" charset="0"/>
                <a:cs typeface="Calibri" panose="020F0502020204030204" pitchFamily="34" charset="0"/>
              </a:rPr>
              <a:t>لتسهيل</a:t>
            </a:r>
            <a:r>
              <a:rPr lang="en-US" sz="1100" dirty="0">
                <a:effectLst/>
                <a:ea typeface="Calibri" panose="020F0502020204030204" pitchFamily="34" charset="0"/>
                <a:cs typeface="Calibri" panose="020F0502020204030204" pitchFamily="34" charset="0"/>
              </a:rPr>
              <a:t> </a:t>
            </a:r>
            <a:r>
              <a:rPr lang="ar-SA" sz="1100" dirty="0">
                <a:ea typeface="Calibri" panose="020F0502020204030204" pitchFamily="34" charset="0"/>
                <a:cs typeface="Calibri" panose="020F0502020204030204" pitchFamily="34" charset="0"/>
              </a:rPr>
              <a:t>تعقب الأسر</a:t>
            </a:r>
            <a:r>
              <a:rPr lang="en-US" sz="1100" dirty="0">
                <a:effectLst/>
                <a:ea typeface="Calibri" panose="020F0502020204030204" pitchFamily="34" charset="0"/>
                <a:cs typeface="Calibri" panose="020F0502020204030204" pitchFamily="34" charset="0"/>
              </a:rPr>
              <a:t> ولم شملهم ، ينبغي تجميع الأطفال مع أطفال آخرين من مجتمعهم.</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يجب النظر في تحديد الأطفال الذين يجب استيعابهم في مأوى / منزل واحد وما إذا كانت مجموعات معينة من الأطفال بحاجة إلى الفصل في مناطق أخرى. قد يكون هذا هو الحال بالنسبة للأطفال الذين أطلق سراحهم من قبل القوات / الجماعات المسلحة على سبيل المثال.</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على الرغم من أن المراهقين والمراهقات قد يكونون جزءًا من نفس المجموعة ، يجب أن يناموا في أماكن منفصلة (بما في </a:t>
            </a:r>
            <a:r>
              <a:rPr lang="en-US" sz="1100" dirty="0" err="1">
                <a:effectLst/>
                <a:ea typeface="Calibri" panose="020F0502020204030204" pitchFamily="34" charset="0"/>
                <a:cs typeface="Calibri" panose="020F0502020204030204" pitchFamily="34" charset="0"/>
              </a:rPr>
              <a:t>ذلك</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الأشقاء</a:t>
            </a:r>
            <a:r>
              <a:rPr lang="ar-SA" sz="1100" dirty="0">
                <a:ea typeface="Calibri" panose="020F0502020204030204" pitchFamily="34" charset="0"/>
                <a:cs typeface="Calibri" panose="020F0502020204030204" pitchFamily="34" charset="0"/>
              </a:rPr>
              <a:t>)</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ضمن مجموعة الأطفال ، من الناحية المثالية ، يجب أن يكون هناك مزيج من الأعمار والجنس والقدرات بحيث تكون المجموعة مثل الأسرة. يمكن للأطفال الأكبر سنًا المساعدة في رعاية الأطفال الأصغر سنًا أو الأقل قدرة واللعب معهم. يجب إعطاء الأولوية للرضع (خاصة أولئك الذين تقل أعمارهم عن ثلاث سنوات) للرعاية بالتبني ، ويجب عدم فصلهم عن الأشقاء الأكبر سنًا.</a:t>
            </a:r>
            <a:endParaRPr lang="en-US" sz="1100" dirty="0">
              <a:ea typeface="Calibri" panose="020F0502020204030204" pitchFamily="34" charset="0"/>
              <a:cs typeface="Times New Roman" panose="02020603050405020304" pitchFamily="18" charset="0"/>
            </a:endParaRPr>
          </a:p>
          <a:p>
            <a:pPr marL="628650" lvl="1" indent="-171450" algn="r" rtl="1">
              <a:lnSpc>
                <a:spcPct val="107000"/>
              </a:lnSpc>
              <a:buFont typeface="Arial" panose="020B0604020202020204" pitchFamily="34" charset="0"/>
              <a:buChar char="•"/>
            </a:pPr>
            <a:r>
              <a:rPr lang="en-US" sz="1100" dirty="0">
                <a:effectLst/>
                <a:ea typeface="Calibri" panose="020F0502020204030204" pitchFamily="34" charset="0"/>
                <a:cs typeface="Calibri" panose="020F0502020204030204" pitchFamily="34" charset="0"/>
              </a:rPr>
              <a:t>يجب إحالة الأطفال المصابين بأمراض مزمنة أو شديدة العدوى أو إعاقات شديدة أو سلوك مضطرب بشدة إلى أماكن رعاية متخصصة أو رعاية سكنية أو مرافق طبية / حجر صحي حسب الاقتضاء للحصول على الاهتمام المناسب. حيثما أمكن ، يجب أن </a:t>
            </a:r>
            <a:r>
              <a:rPr lang="en-US" sz="1100" dirty="0" err="1">
                <a:effectLst/>
                <a:ea typeface="Calibri" panose="020F0502020204030204" pitchFamily="34" charset="0"/>
                <a:cs typeface="Calibri" panose="020F0502020204030204" pitchFamily="34" charset="0"/>
              </a:rPr>
              <a:t>يكون</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الأطفال</a:t>
            </a:r>
            <a:r>
              <a:rPr lang="ar-SA" sz="1100" dirty="0">
                <a:effectLst/>
                <a:ea typeface="Calibri" panose="020F0502020204030204" pitchFamily="34" charset="0"/>
                <a:cs typeface="Calibri" panose="020F0502020204030204" pitchFamily="34" charset="0"/>
              </a:rPr>
              <a:t> من</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ذوي</a:t>
            </a:r>
            <a:r>
              <a:rPr lang="en-US" sz="1100" dirty="0">
                <a:effectLst/>
                <a:ea typeface="Calibri" panose="020F0502020204030204" pitchFamily="34" charset="0"/>
                <a:cs typeface="Calibri" panose="020F0502020204030204" pitchFamily="34" charset="0"/>
              </a:rPr>
              <a:t> </a:t>
            </a:r>
            <a:r>
              <a:rPr lang="en-US" sz="1100" dirty="0" err="1">
                <a:effectLst/>
                <a:ea typeface="Calibri" panose="020F0502020204030204" pitchFamily="34" charset="0"/>
                <a:cs typeface="Calibri" panose="020F0502020204030204" pitchFamily="34" charset="0"/>
              </a:rPr>
              <a:t>ال</a:t>
            </a:r>
            <a:r>
              <a:rPr lang="ar-SA" sz="1100" dirty="0">
                <a:effectLst/>
                <a:ea typeface="Calibri" panose="020F0502020204030204" pitchFamily="34" charset="0"/>
                <a:cs typeface="Calibri" panose="020F0502020204030204" pitchFamily="34" charset="0"/>
              </a:rPr>
              <a:t>احتياجات الخاصة</a:t>
            </a:r>
            <a:r>
              <a:rPr lang="en-US" sz="1100" dirty="0">
                <a:effectLst/>
                <a:ea typeface="Calibri" panose="020F0502020204030204" pitchFamily="34" charset="0"/>
                <a:cs typeface="Calibri" panose="020F0502020204030204" pitchFamily="34" charset="0"/>
              </a:rPr>
              <a:t> مع أطفال أصحاء في رعاية أسرية أو رعاية جماعية صغيرة.</a:t>
            </a:r>
            <a:endParaRPr lang="en-US" sz="1100" dirty="0">
              <a:effectLst/>
              <a:ea typeface="Calibri" panose="020F0502020204030204" pitchFamily="34" charset="0"/>
              <a:cs typeface="Times New Roman" panose="02020603050405020304" pitchFamily="18" charset="0"/>
            </a:endParaRPr>
          </a:p>
        </p:txBody>
      </p:sp>
      <p:sp>
        <p:nvSpPr>
          <p:cNvPr id="3" name="Hexagon 2">
            <a:extLst>
              <a:ext uri="{FF2B5EF4-FFF2-40B4-BE49-F238E27FC236}">
                <a16:creationId xmlns:a16="http://schemas.microsoft.com/office/drawing/2014/main" id="{60216BA7-B3EE-AC36-1318-68C8E8CCE627}"/>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1B57F113-99D6-B5FB-EB43-9A3FC936BE4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F0195F2D-F1BB-AAA1-1AC2-B481A64B014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122F27AE-385A-5112-2E5E-BFD2E0FC03B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EA05AD30-EDCD-BDBB-3E12-D3D15618431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D29CCFCE-87D0-718A-5E45-9C2784F7965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CE297697-1552-368D-0D7F-E58FBC38B13B}"/>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48BF840F-C038-4B04-F904-308C51A6549E}"/>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477B1933-6CC1-7576-55FB-61C4DCDC57A1}"/>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0F3AD5E2-FE16-D207-8BB2-6356843D0F23}"/>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51075712-5888-6C00-D540-C26C39A24151}"/>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38FB7A48-6B67-3422-5FC7-F54C7447EC02}"/>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14FAB0BD-6DAE-4521-F7C6-7FE02ED8696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624F558-9C19-4034-B7D0-ABB020B7ABD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5143C04-E49E-E64A-1417-241B5ABB1236}"/>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EEBF2DE-91EF-FA83-56E6-3815E4F39A4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51C9B85C-379B-DC00-836C-183082E553C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15AB8B75-6839-B36B-E5AD-BB72F4587BF7}"/>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0120510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58;p19">
            <a:extLst>
              <a:ext uri="{FF2B5EF4-FFF2-40B4-BE49-F238E27FC236}">
                <a16:creationId xmlns:a16="http://schemas.microsoft.com/office/drawing/2014/main" id="{449A6946-C9C0-8C23-5AA1-D6A47F769829}"/>
              </a:ext>
            </a:extLst>
          </p:cNvPr>
          <p:cNvSpPr txBox="1"/>
          <p:nvPr/>
        </p:nvSpPr>
        <p:spPr>
          <a:xfrm>
            <a:off x="982986" y="1625489"/>
            <a:ext cx="1709414" cy="1722547"/>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الحماية</a:t>
            </a:r>
          </a:p>
          <a:p>
            <a:pPr marL="171450" lvl="0" indent="-171450" algn="r" rtl="1">
              <a:lnSpc>
                <a:spcPct val="107000"/>
              </a:lnSpc>
              <a:buClr>
                <a:srgbClr val="000000"/>
              </a:buClr>
              <a:buSzPct val="100000"/>
              <a:buFont typeface="Arial" panose="020B0604020202020204" pitchFamily="34" charset="0"/>
              <a:buChar char="•"/>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عندما لا يمكن تنظيم الرعاية الأسرية مع الدعم والمراقبة المناسبين على الفور أو لا ينصح بها ، فإن وضع الطفل في رعاية مجموعة صغيرة هو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الأفضل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ب</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شكل أكبر من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استخدام</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المؤسسات الكبيرة أو دور الأيتام.</a:t>
            </a:r>
          </a:p>
        </p:txBody>
      </p:sp>
      <p:sp>
        <p:nvSpPr>
          <p:cNvPr id="4" name="Google Shape;258;p19">
            <a:extLst>
              <a:ext uri="{FF2B5EF4-FFF2-40B4-BE49-F238E27FC236}">
                <a16:creationId xmlns:a16="http://schemas.microsoft.com/office/drawing/2014/main" id="{7ED8930D-BE04-5719-67C4-5E2CE73FD7F1}"/>
              </a:ext>
            </a:extLst>
          </p:cNvPr>
          <p:cNvSpPr txBox="1"/>
          <p:nvPr/>
        </p:nvSpPr>
        <p:spPr>
          <a:xfrm>
            <a:off x="2794000" y="1625489"/>
            <a:ext cx="3443026" cy="381767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1" i="0" u="none" strike="noStrike" cap="none" dirty="0">
                <a:solidFill>
                  <a:srgbClr val="000000"/>
                </a:solidFill>
                <a:latin typeface="Calibri" panose="020F0502020204030204" pitchFamily="34" charset="0"/>
                <a:ea typeface="Arial"/>
                <a:cs typeface="Calibri" panose="020F0502020204030204" pitchFamily="34" charset="0"/>
                <a:sym typeface="Arial"/>
              </a:rPr>
              <a:t>عوامل الخطر</a:t>
            </a:r>
          </a:p>
          <a:p>
            <a:pPr algn="r" rtl="1">
              <a:lnSpc>
                <a:spcPct val="107000"/>
              </a:lnSpc>
              <a:spcAft>
                <a:spcPts val="800"/>
              </a:spcAft>
            </a:pPr>
            <a:r>
              <a:rPr lang="en-US" sz="1100" dirty="0">
                <a:effectLst/>
                <a:latin typeface="Calibri" panose="020F0502020204030204" pitchFamily="34" charset="0"/>
                <a:ea typeface="Calibri" panose="020F0502020204030204" pitchFamily="34" charset="0"/>
                <a:cs typeface="Calibri" panose="020F0502020204030204" pitchFamily="34" charset="0"/>
              </a:rPr>
              <a:t>في حين أن بعض المخاطر المرتبطة بالرعاية السكنية قد تكون </a:t>
            </a:r>
            <a:r>
              <a:rPr lang="en-US" sz="1100" dirty="0" err="1">
                <a:effectLst/>
                <a:latin typeface="Calibri" panose="020F0502020204030204" pitchFamily="34" charset="0"/>
                <a:ea typeface="Calibri" panose="020F0502020204030204" pitchFamily="34" charset="0"/>
                <a:cs typeface="Calibri" panose="020F0502020204030204" pitchFamily="34" charset="0"/>
              </a:rPr>
              <a:t>أقل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تخوفاً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من </a:t>
            </a:r>
            <a:r>
              <a:rPr lang="en-US" sz="1100" dirty="0" err="1">
                <a:effectLst/>
                <a:latin typeface="Calibri" panose="020F0502020204030204" pitchFamily="34" charset="0"/>
                <a:ea typeface="Calibri" panose="020F0502020204030204" pitchFamily="34" charset="0"/>
                <a:cs typeface="Calibri" panose="020F0502020204030204" pitchFamily="34" charset="0"/>
              </a:rPr>
              <a:t>منازل</a:t>
            </a:r>
            <a:r>
              <a:rPr lang="en-US" sz="1100" dirty="0">
                <a:effectLst/>
                <a:latin typeface="Calibri" panose="020F0502020204030204" pitchFamily="34" charset="0"/>
                <a:ea typeface="Calibri" panose="020F0502020204030204" pitchFamily="34" charset="0"/>
                <a:cs typeface="Calibri" panose="020F0502020204030204" pitchFamily="34" charset="0"/>
              </a:rPr>
              <a:t> المجموعات الصغيرة ، فإن المخاطر التالية المرتبطة بالرعاية السكنية يمكن أن تنطبق في جميع البيئات اعتمادًا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نماذج</a:t>
            </a:r>
            <a:r>
              <a:rPr lang="en-US" sz="1100" dirty="0">
                <a:effectLst/>
                <a:latin typeface="Calibri" panose="020F0502020204030204" pitchFamily="34" charset="0"/>
                <a:ea typeface="Calibri" panose="020F0502020204030204" pitchFamily="34" charset="0"/>
                <a:cs typeface="Calibri" panose="020F0502020204030204" pitchFamily="34" charset="0"/>
              </a:rPr>
              <a:t> ، خاصةً في حالة الافتقار إلى المراقبة والتنظيم المستقلين.</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التنمر والاعتداء الجنسي بين الأطفال (خاصة إذا لم يتم توفير الرعاية والإشراف بشكل كافٍ)</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خلق انفصال عائلي من خلال تشجيع الأسر المتعثرة على التخلي عن أطفالها حيث يُنظر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أطفالهم</a:t>
            </a:r>
            <a:r>
              <a:rPr lang="ar-SA" sz="1100" dirty="0">
                <a:effectLst/>
                <a:latin typeface="Calibri" panose="020F0502020204030204" pitchFamily="34" charset="0"/>
                <a:ea typeface="Calibri" panose="020F0502020204030204" pitchFamily="34" charset="0"/>
                <a:cs typeface="Calibri" panose="020F0502020204030204" pitchFamily="34" charset="0"/>
              </a:rPr>
              <a:t> بأنهم</a:t>
            </a:r>
            <a:r>
              <a:rPr lang="en-US" sz="1100" dirty="0">
                <a:effectLst/>
                <a:latin typeface="Calibri" panose="020F0502020204030204" pitchFamily="34" charset="0"/>
                <a:ea typeface="Calibri" panose="020F0502020204030204" pitchFamily="34" charset="0"/>
                <a:cs typeface="Calibri" panose="020F0502020204030204" pitchFamily="34" charset="0"/>
              </a:rPr>
              <a:t> سيكونون في وضع أفضل</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فرص محدودة للاندماج المحلي خاصة إذا كانوا يعيشون بعيدًا عن مجتمعهم المحلي</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طبيعة الباب الدوار ، أي احتمال كبير لإعادة قبوله</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لا تدعم الرعاية السكنية ، لا سيما في المؤسسات الكبيرة ، نمو الطفل الصحي ؛ إن الحرمان من مقدم رعاية ثابت له آثار كبيرة محتملة على نمو دماغ الأطفال في الرعاية المؤسسية</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يمكن تعريض الأطفال للخطر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خلال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جذب </a:t>
            </a:r>
            <a:r>
              <a:rPr lang="en-US" sz="1100" dirty="0" err="1">
                <a:effectLst/>
                <a:latin typeface="Calibri" panose="020F0502020204030204" pitchFamily="34" charset="0"/>
                <a:ea typeface="Calibri" panose="020F0502020204030204" pitchFamily="34" charset="0"/>
                <a:cs typeface="Calibri" panose="020F0502020204030204" pitchFamily="34" charset="0"/>
              </a:rPr>
              <a:t>أي</a:t>
            </a:r>
            <a:r>
              <a:rPr lang="en-US" sz="1100" dirty="0">
                <a:effectLst/>
                <a:latin typeface="Calibri" panose="020F0502020204030204" pitchFamily="34" charset="0"/>
                <a:ea typeface="Calibri" panose="020F0502020204030204" pitchFamily="34" charset="0"/>
                <a:cs typeface="Calibri" panose="020F0502020204030204" pitchFamily="34" charset="0"/>
              </a:rPr>
              <a:t> شخص يرغب في استهداف الفئات الضعيفة</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الاتجار المنظم ، على سبيل المثال ، للتبني</a:t>
            </a:r>
          </a:p>
          <a:p>
            <a:pPr marL="342900" lvl="0" indent="-342900" algn="r" rtl="1">
              <a:lnSpc>
                <a:spcPct val="107000"/>
              </a:lnSpc>
              <a:buFont typeface="Symbol" panose="05050102010706020507" pitchFamily="18" charset="2"/>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الإهمال وزيادة التعرض للإساءة بما في ذلك الاعتداء الجنسي</a:t>
            </a:r>
          </a:p>
        </p:txBody>
      </p:sp>
      <p:sp>
        <p:nvSpPr>
          <p:cNvPr id="7" name="Hexagon 6">
            <a:extLst>
              <a:ext uri="{FF2B5EF4-FFF2-40B4-BE49-F238E27FC236}">
                <a16:creationId xmlns:a16="http://schemas.microsoft.com/office/drawing/2014/main" id="{506165EC-5877-73E7-05B6-048538270FA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527F0A32-7630-98FE-EC37-193ACD84AF0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4C5FAE6-5580-2A56-288D-15D2C54A6E12}"/>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6FA3CE9-BBB3-D9EC-9BFA-2C675943D27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BBC21E9C-ED90-1664-28C9-6F0B3781B1D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D63C1D57-0A15-96A7-7D31-E9DAD4527E44}"/>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7803E8D5-2A2C-DBDA-A1F4-BB3855B7255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A5298754-7FDB-5933-D00F-4660DDFD193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6174AA7A-6167-CA7D-8EA3-CBA8A576858F}"/>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59E6B4B6-B171-9F5F-09A4-145A61569749}"/>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D95C395-50DD-C372-F58D-5596B7D5668D}"/>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504BA9EB-EA7C-C9AB-A413-B93173E1E0C6}"/>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01A1EDA-0FB3-B750-4FF1-2F0B80329763}"/>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F437AE2E-61CC-E351-0CED-9563AAB15AC7}"/>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AB13C976-0AB4-4CC0-C4F2-29DCADF9EBC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AF35AE6-23B7-BC29-13A0-F2786B02053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80C0D110-7CAA-C28E-6FC8-7DEC767AB30A}"/>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AB4FDC98-B73D-014A-5C85-B5AB2EEB73DF}"/>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5" name="Group 24">
            <a:extLst>
              <a:ext uri="{FF2B5EF4-FFF2-40B4-BE49-F238E27FC236}">
                <a16:creationId xmlns:a16="http://schemas.microsoft.com/office/drawing/2014/main" id="{739AD01F-3B23-986A-6C53-F393B53F2107}"/>
              </a:ext>
            </a:extLst>
          </p:cNvPr>
          <p:cNvGrpSpPr/>
          <p:nvPr/>
        </p:nvGrpSpPr>
        <p:grpSpPr>
          <a:xfrm>
            <a:off x="1220570" y="638187"/>
            <a:ext cx="677504" cy="583480"/>
            <a:chOff x="4416926" y="1952645"/>
            <a:chExt cx="1178615" cy="1015047"/>
          </a:xfrm>
          <a:solidFill>
            <a:schemeClr val="accent2">
              <a:lumMod val="20000"/>
              <a:lumOff val="80000"/>
            </a:schemeClr>
          </a:solidFill>
        </p:grpSpPr>
        <p:sp>
          <p:nvSpPr>
            <p:cNvPr id="26" name="Rectangle: Rounded Corners 25">
              <a:extLst>
                <a:ext uri="{FF2B5EF4-FFF2-40B4-BE49-F238E27FC236}">
                  <a16:creationId xmlns:a16="http://schemas.microsoft.com/office/drawing/2014/main" id="{0F53DDC8-AB7B-6530-4980-B2B9D3CE2282}"/>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7" name="Rectangle: Rounded Corners 26">
              <a:extLst>
                <a:ext uri="{FF2B5EF4-FFF2-40B4-BE49-F238E27FC236}">
                  <a16:creationId xmlns:a16="http://schemas.microsoft.com/office/drawing/2014/main" id="{1D25980C-BE0C-6305-FEEF-B2F0B486FB4D}"/>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8" name="Rectangle: Rounded Corners 27">
              <a:extLst>
                <a:ext uri="{FF2B5EF4-FFF2-40B4-BE49-F238E27FC236}">
                  <a16:creationId xmlns:a16="http://schemas.microsoft.com/office/drawing/2014/main" id="{7BB8081E-0BF3-787E-FA62-855D62576B63}"/>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9" name="Flowchart: Manual Input 28">
              <a:extLst>
                <a:ext uri="{FF2B5EF4-FFF2-40B4-BE49-F238E27FC236}">
                  <a16:creationId xmlns:a16="http://schemas.microsoft.com/office/drawing/2014/main" id="{BB0253C1-5731-8347-A422-1CC1FDCB44EB}"/>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0" name="Rectangle: Rounded Corners 29">
              <a:extLst>
                <a:ext uri="{FF2B5EF4-FFF2-40B4-BE49-F238E27FC236}">
                  <a16:creationId xmlns:a16="http://schemas.microsoft.com/office/drawing/2014/main" id="{EEBAF5D1-481E-9A22-BEC7-A502FE5200B3}"/>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1" name="Rectangle: Rounded Corners 30">
              <a:extLst>
                <a:ext uri="{FF2B5EF4-FFF2-40B4-BE49-F238E27FC236}">
                  <a16:creationId xmlns:a16="http://schemas.microsoft.com/office/drawing/2014/main" id="{5A3422A5-3F51-9CA8-A246-35A17E67DB42}"/>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2" name="Rectangle: Rounded Corners 31">
              <a:extLst>
                <a:ext uri="{FF2B5EF4-FFF2-40B4-BE49-F238E27FC236}">
                  <a16:creationId xmlns:a16="http://schemas.microsoft.com/office/drawing/2014/main" id="{33C256D1-418E-C807-E653-C3A457039479}"/>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3" name="Flowchart: Manual Input 32">
              <a:extLst>
                <a:ext uri="{FF2B5EF4-FFF2-40B4-BE49-F238E27FC236}">
                  <a16:creationId xmlns:a16="http://schemas.microsoft.com/office/drawing/2014/main" id="{0B6D60DA-AA61-38D0-577C-43381DA82F0A}"/>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4" name="Round Same Side Corner Rectangle 21">
              <a:extLst>
                <a:ext uri="{FF2B5EF4-FFF2-40B4-BE49-F238E27FC236}">
                  <a16:creationId xmlns:a16="http://schemas.microsoft.com/office/drawing/2014/main" id="{A62C56BD-68E4-B949-98DB-1A6BB07F5E78}"/>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Oval 34">
              <a:extLst>
                <a:ext uri="{FF2B5EF4-FFF2-40B4-BE49-F238E27FC236}">
                  <a16:creationId xmlns:a16="http://schemas.microsoft.com/office/drawing/2014/main" id="{5151DAA2-90BF-A1E3-6834-92B0138DD33D}"/>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Rectangle 35">
              <a:extLst>
                <a:ext uri="{FF2B5EF4-FFF2-40B4-BE49-F238E27FC236}">
                  <a16:creationId xmlns:a16="http://schemas.microsoft.com/office/drawing/2014/main" id="{3672F257-085E-8370-4678-587D3A756F6D}"/>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7" name="Rectangle 36">
              <a:extLst>
                <a:ext uri="{FF2B5EF4-FFF2-40B4-BE49-F238E27FC236}">
                  <a16:creationId xmlns:a16="http://schemas.microsoft.com/office/drawing/2014/main" id="{E2D36B7A-C76C-6976-5076-66AE8C6055F1}"/>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38" name="Group 37">
            <a:extLst>
              <a:ext uri="{FF2B5EF4-FFF2-40B4-BE49-F238E27FC236}">
                <a16:creationId xmlns:a16="http://schemas.microsoft.com/office/drawing/2014/main" id="{220B9C31-B4AC-1AF8-09E4-A7479432A65C}"/>
              </a:ext>
            </a:extLst>
          </p:cNvPr>
          <p:cNvGrpSpPr/>
          <p:nvPr/>
        </p:nvGrpSpPr>
        <p:grpSpPr>
          <a:xfrm>
            <a:off x="3302000" y="639165"/>
            <a:ext cx="582444" cy="721847"/>
            <a:chOff x="3302000" y="3820045"/>
            <a:chExt cx="582444" cy="721847"/>
          </a:xfrm>
        </p:grpSpPr>
        <p:grpSp>
          <p:nvGrpSpPr>
            <p:cNvPr id="39" name="Group 38">
              <a:extLst>
                <a:ext uri="{FF2B5EF4-FFF2-40B4-BE49-F238E27FC236}">
                  <a16:creationId xmlns:a16="http://schemas.microsoft.com/office/drawing/2014/main" id="{D9E00512-495B-50A1-BDDF-DD5D08CA014E}"/>
                </a:ext>
              </a:extLst>
            </p:cNvPr>
            <p:cNvGrpSpPr/>
            <p:nvPr/>
          </p:nvGrpSpPr>
          <p:grpSpPr>
            <a:xfrm>
              <a:off x="3738131" y="4049988"/>
              <a:ext cx="146313" cy="325236"/>
              <a:chOff x="1638375" y="3971467"/>
              <a:chExt cx="146313" cy="325236"/>
            </a:xfrm>
          </p:grpSpPr>
          <p:sp>
            <p:nvSpPr>
              <p:cNvPr id="41" name="Round Same Side Corner Rectangle 21">
                <a:extLst>
                  <a:ext uri="{FF2B5EF4-FFF2-40B4-BE49-F238E27FC236}">
                    <a16:creationId xmlns:a16="http://schemas.microsoft.com/office/drawing/2014/main" id="{8AAAD7FF-2087-127C-F4C5-974FDE00B742}"/>
                  </a:ext>
                </a:extLst>
              </p:cNvPr>
              <p:cNvSpPr/>
              <p:nvPr/>
            </p:nvSpPr>
            <p:spPr>
              <a:xfrm>
                <a:off x="1639448" y="4142910"/>
                <a:ext cx="144669" cy="153793"/>
              </a:xfrm>
              <a:prstGeom prst="round2SameRect">
                <a:avLst>
                  <a:gd name="adj1" fmla="val 50000"/>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Oval 41">
                <a:extLst>
                  <a:ext uri="{FF2B5EF4-FFF2-40B4-BE49-F238E27FC236}">
                    <a16:creationId xmlns:a16="http://schemas.microsoft.com/office/drawing/2014/main" id="{8400BB19-AC03-0A20-84CD-9F534B98DC52}"/>
                  </a:ext>
                </a:extLst>
              </p:cNvPr>
              <p:cNvSpPr/>
              <p:nvPr/>
            </p:nvSpPr>
            <p:spPr>
              <a:xfrm>
                <a:off x="1638375" y="3971467"/>
                <a:ext cx="146313" cy="146313"/>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40" name="Freeform: Shape 39">
              <a:extLst>
                <a:ext uri="{FF2B5EF4-FFF2-40B4-BE49-F238E27FC236}">
                  <a16:creationId xmlns:a16="http://schemas.microsoft.com/office/drawing/2014/main" id="{883E9A1B-3E79-855A-544B-D58EFE3E56B8}"/>
                </a:ext>
              </a:extLst>
            </p:cNvPr>
            <p:cNvSpPr/>
            <p:nvPr/>
          </p:nvSpPr>
          <p:spPr>
            <a:xfrm>
              <a:off x="3302000" y="3820045"/>
              <a:ext cx="348089" cy="721847"/>
            </a:xfrm>
            <a:custGeom>
              <a:avLst/>
              <a:gdLst>
                <a:gd name="connsiteX0" fmla="*/ 264160 w 985520"/>
                <a:gd name="connsiteY0" fmla="*/ 0 h 1778000"/>
                <a:gd name="connsiteX1" fmla="*/ 873760 w 985520"/>
                <a:gd name="connsiteY1" fmla="*/ 0 h 1778000"/>
                <a:gd name="connsiteX2" fmla="*/ 528320 w 985520"/>
                <a:gd name="connsiteY2" fmla="*/ 701040 h 1778000"/>
                <a:gd name="connsiteX3" fmla="*/ 985520 w 985520"/>
                <a:gd name="connsiteY3" fmla="*/ 701040 h 1778000"/>
                <a:gd name="connsiteX4" fmla="*/ 406400 w 985520"/>
                <a:gd name="connsiteY4" fmla="*/ 1778000 h 1778000"/>
                <a:gd name="connsiteX5" fmla="*/ 426720 w 985520"/>
                <a:gd name="connsiteY5" fmla="*/ 1005840 h 1778000"/>
                <a:gd name="connsiteX6" fmla="*/ 0 w 985520"/>
                <a:gd name="connsiteY6" fmla="*/ 1005840 h 1778000"/>
                <a:gd name="connsiteX7" fmla="*/ 264160 w 985520"/>
                <a:gd name="connsiteY7" fmla="*/ 0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85520" h="177800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Tree>
    <p:extLst>
      <p:ext uri="{BB962C8B-B14F-4D97-AF65-F5344CB8AC3E}">
        <p14:creationId xmlns:p14="http://schemas.microsoft.com/office/powerpoint/2010/main" val="38633117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نقاط التعلم الأساسية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11113"/>
            <a:ext cx="4637303" cy="1722547"/>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أن يعتمد نوع الرعاية البديلة المقدمة على التقييم الفردي ومصالح الطفل الفضلى</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الرعاية الأسرية والمجتمعية داخل مجتمع الطفل هي الخيار الأول</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ينبغي أن يأخذ توفير الرعاية البديلة بعين الاعتبار السياق والثقافة ؛ يجب أن تتوفر مجموعة من خيارات الرعاية لتلبية الاحتياجات المتنوعة للأطفال</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المراقبة المنتظمة والقدرة على الاستجابة للمخاوف أمران أساسيان للأطفال في جميع أنواع الرعاية البديلة</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06252"/>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4336418"/>
            <a:ext cx="5254042" cy="4578982"/>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813150"/>
            <a:ext cx="4637302" cy="369332"/>
          </a:xfrm>
          <a:prstGeom prst="rect">
            <a:avLst/>
          </a:prstGeom>
          <a:noFill/>
        </p:spPr>
        <p:txBody>
          <a:bodyPr wrap="square" rtlCol="0">
            <a:spAutoFit/>
          </a:bodyPr>
          <a:lstStyle/>
          <a:p>
            <a:pPr algn="r" rtl="1"/>
            <a:r>
              <a:rPr lang="en-CA" b="1" spc="300" dirty="0" err="1">
                <a:solidFill>
                  <a:schemeClr val="tx1"/>
                </a:solidFill>
                <a:latin typeface="Calibri" panose="020F0502020204030204" pitchFamily="34" charset="0"/>
                <a:cs typeface="Calibri" panose="020F0502020204030204" pitchFamily="34" charset="0"/>
              </a:rPr>
              <a:t>ملاحظات</a:t>
            </a:r>
            <a:r>
              <a:rPr lang="en-CA" b="1" spc="300" dirty="0">
                <a:solidFill>
                  <a:schemeClr val="tx1"/>
                </a:solidFill>
                <a:latin typeface="Calibri" panose="020F0502020204030204" pitchFamily="34" charset="0"/>
                <a:cs typeface="Calibri" panose="020F0502020204030204" pitchFamily="34" charset="0"/>
              </a:rPr>
              <a:t> </a:t>
            </a:r>
            <a:r>
              <a:rPr lang="ar-SA" b="1" spc="300" dirty="0">
                <a:solidFill>
                  <a:schemeClr val="tx1"/>
                </a:solidFill>
                <a:latin typeface="Calibri" panose="020F0502020204030204" pitchFamily="34" charset="0"/>
                <a:cs typeface="Calibri" panose="020F0502020204030204" pitchFamily="34" charset="0"/>
              </a:rPr>
              <a:t>الجلسة</a:t>
            </a:r>
            <a:endParaRPr lang="en-CA"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0605DD45-06D5-ABFA-EB2D-33AD39B0169F}"/>
              </a:ext>
            </a:extLst>
          </p:cNvPr>
          <p:cNvSpPr/>
          <p:nvPr/>
        </p:nvSpPr>
        <p:spPr>
          <a:xfrm>
            <a:off x="1072579" y="245555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56;p19">
            <a:extLst>
              <a:ext uri="{FF2B5EF4-FFF2-40B4-BE49-F238E27FC236}">
                <a16:creationId xmlns:a16="http://schemas.microsoft.com/office/drawing/2014/main" id="{E46ECAD5-92F5-371E-6B91-1CDD8A01645C}"/>
              </a:ext>
            </a:extLst>
          </p:cNvPr>
          <p:cNvSpPr/>
          <p:nvPr/>
        </p:nvSpPr>
        <p:spPr>
          <a:xfrm>
            <a:off x="1072579" y="3045541"/>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Hexagon 4">
            <a:extLst>
              <a:ext uri="{FF2B5EF4-FFF2-40B4-BE49-F238E27FC236}">
                <a16:creationId xmlns:a16="http://schemas.microsoft.com/office/drawing/2014/main" id="{3B7B832D-8B02-9E65-CEF9-7A4E9FBA878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D18B91B6-7C80-E89B-6BEC-7BC25D832EE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51952C72-6115-64B9-624C-FC60257DE7F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7BCE22D-26DD-2F71-7B0E-27A9AD00FD7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1EC1948A-441F-D826-BF2C-9623C1AE87A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14E8275-0543-0544-19D9-4C6EFEEAC8C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6561BB5-6FE0-7E04-178C-920310191E4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39CD1D51-4AB4-2D32-B66F-9378A4C6B3E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5872FAD-232B-ED91-B419-E6755CA7307B}"/>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899E7D8-4287-6234-171B-D527156A62B9}"/>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98C4841-F6EA-739B-9AEE-02D7EE8E71D1}"/>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A61DFCE9-F71D-2882-7526-0A3C15A887D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C42E5AD5-1910-237B-98F7-99A91C619E0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428589C3-4A06-5859-7165-49DFC3B6422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AC39533F-0006-5040-FB5D-FB0E2D7667F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FA23B79E-981A-C906-A11B-62A224E1AD8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FE8D0E2D-990D-BCEF-1F01-FEE1E0C3C72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3C83A28F-D1EB-957D-4FE2-F720EF1B56B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873363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375F835B-A659-F76E-E502-FA3B2B611958}"/>
              </a:ext>
            </a:extLst>
          </p:cNvPr>
          <p:cNvSpPr txBox="1"/>
          <p:nvPr/>
        </p:nvSpPr>
        <p:spPr>
          <a:xfrm>
            <a:off x="1446319" y="1186085"/>
            <a:ext cx="4665478" cy="276999"/>
          </a:xfrm>
          <a:prstGeom prst="rect">
            <a:avLst/>
          </a:prstGeom>
          <a:noFill/>
        </p:spPr>
        <p:txBody>
          <a:bodyPr wrap="square" rtlCol="0">
            <a:spAutoFit/>
          </a:bodyPr>
          <a:lstStyle/>
          <a:p>
            <a:pPr algn="r"/>
            <a:r>
              <a:rPr lang="ar-SA" sz="1200" b="1" spc="300" dirty="0">
                <a:solidFill>
                  <a:schemeClr val="tx1"/>
                </a:solidFill>
                <a:latin typeface="Calibri" panose="020F0502020204030204" pitchFamily="34" charset="0"/>
                <a:cs typeface="Calibri" panose="020F0502020204030204" pitchFamily="34" charset="0"/>
              </a:rPr>
              <a:t>هدف الوحدة</a:t>
            </a:r>
            <a:endParaRPr lang="en-CA" sz="1200" b="1" spc="300" dirty="0">
              <a:solidFill>
                <a:schemeClr val="tx1"/>
              </a:solidFill>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070620" cy="261610"/>
          </a:xfrm>
          <a:prstGeom prst="rect">
            <a:avLst/>
          </a:prstGeom>
          <a:noFill/>
        </p:spPr>
        <p:txBody>
          <a:bodyPr wrap="square">
            <a:spAutoFit/>
          </a:bodyPr>
          <a:lstStyle/>
          <a:p>
            <a:pPr marL="0" marR="0" lvl="0" indent="0" algn="ctr" rtl="0">
              <a:spcBef>
                <a:spcPts val="0"/>
              </a:spcBef>
              <a:spcAft>
                <a:spcPts val="1800"/>
              </a:spcAft>
              <a:buNone/>
            </a:pPr>
            <a:r>
              <a:rPr lang="ar-SA" sz="1100" b="1" spc="300" dirty="0">
                <a:solidFill>
                  <a:schemeClr val="bg1"/>
                </a:solidFill>
                <a:highlight>
                  <a:srgbClr val="8D607A"/>
                </a:highlight>
                <a:latin typeface="Calibri"/>
                <a:ea typeface="Calibri"/>
                <a:cs typeface="Calibri"/>
                <a:sym typeface="Calibri"/>
              </a:rPr>
              <a:t>ا</a:t>
            </a:r>
            <a:r>
              <a:rPr lang="ar-SA" sz="11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فتتاح الوحدة</a:t>
            </a:r>
            <a:endParaRPr lang="en-US" sz="11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endParaRPr>
          </a:p>
        </p:txBody>
      </p:sp>
      <p:sp>
        <p:nvSpPr>
          <p:cNvPr id="18" name="TextBox 17">
            <a:extLst>
              <a:ext uri="{FF2B5EF4-FFF2-40B4-BE49-F238E27FC236}">
                <a16:creationId xmlns:a16="http://schemas.microsoft.com/office/drawing/2014/main" id="{C6DEA057-25C3-363A-3303-F5D1B0E5296D}"/>
              </a:ext>
            </a:extLst>
          </p:cNvPr>
          <p:cNvSpPr txBox="1"/>
          <p:nvPr/>
        </p:nvSpPr>
        <p:spPr>
          <a:xfrm>
            <a:off x="996287" y="1599327"/>
            <a:ext cx="5254042" cy="430887"/>
          </a:xfrm>
          <a:prstGeom prst="rect">
            <a:avLst/>
          </a:prstGeom>
          <a:noFill/>
        </p:spPr>
        <p:txBody>
          <a:bodyPr wrap="square" rtlCol="0">
            <a:spAutoFit/>
          </a:bodyPr>
          <a:lstStyle/>
          <a:p>
            <a:pPr marL="0" marR="0" lvl="0" indent="0" algn="r" rtl="1">
              <a:spcBef>
                <a:spcPts val="0"/>
              </a:spcBef>
              <a:spcAft>
                <a:spcPts val="0"/>
              </a:spcAft>
              <a:buNone/>
            </a:pPr>
            <a:r>
              <a:rPr lang="en-US" sz="1100" dirty="0">
                <a:solidFill>
                  <a:schemeClr val="tx1"/>
                </a:solidFill>
                <a:latin typeface="+mn-lt"/>
                <a:ea typeface="Arial"/>
                <a:cs typeface="Arial"/>
                <a:sym typeface="Arial"/>
              </a:rPr>
              <a:t>لتزويد المشاركين بالمعرفة والمهارات المتعمقة المطلوبة </a:t>
            </a:r>
            <a:r>
              <a:rPr lang="en-US" sz="1100" dirty="0" err="1">
                <a:solidFill>
                  <a:schemeClr val="tx1"/>
                </a:solidFill>
                <a:latin typeface="+mn-lt"/>
                <a:ea typeface="Arial"/>
                <a:cs typeface="Arial"/>
                <a:sym typeface="Arial"/>
              </a:rPr>
              <a:t>لدعم</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الأطفال</a:t>
            </a:r>
            <a:r>
              <a:rPr lang="ar-SA" sz="1100" dirty="0">
                <a:solidFill>
                  <a:schemeClr val="tx1"/>
                </a:solidFill>
                <a:latin typeface="+mn-lt"/>
                <a:ea typeface="Arial"/>
                <a:cs typeface="Arial"/>
                <a:sym typeface="Arial"/>
              </a:rPr>
              <a:t> المنفصلين و</a:t>
            </a:r>
            <a:r>
              <a:rPr lang="en-US" sz="1100" dirty="0">
                <a:solidFill>
                  <a:schemeClr val="tx1"/>
                </a:solidFill>
                <a:latin typeface="+mn-lt"/>
                <a:ea typeface="Arial"/>
                <a:cs typeface="Arial"/>
                <a:sym typeface="Arial"/>
              </a:rPr>
              <a:t> غير </a:t>
            </a:r>
            <a:r>
              <a:rPr lang="en-US" sz="1100" dirty="0" err="1">
                <a:solidFill>
                  <a:schemeClr val="tx1"/>
                </a:solidFill>
                <a:latin typeface="+mn-lt"/>
                <a:ea typeface="Arial"/>
                <a:cs typeface="Arial"/>
                <a:sym typeface="Arial"/>
              </a:rPr>
              <a:t>المصحوبين</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من</a:t>
            </a:r>
            <a:r>
              <a:rPr lang="en-US" sz="1100" dirty="0">
                <a:solidFill>
                  <a:schemeClr val="tx1"/>
                </a:solidFill>
                <a:latin typeface="+mn-lt"/>
                <a:ea typeface="Arial"/>
                <a:cs typeface="Arial"/>
                <a:sym typeface="Arial"/>
              </a:rPr>
              <a:t> خلال </a:t>
            </a:r>
            <a:r>
              <a:rPr lang="en-US" sz="1100" dirty="0" err="1">
                <a:solidFill>
                  <a:schemeClr val="tx1"/>
                </a:solidFill>
                <a:latin typeface="+mn-lt"/>
                <a:ea typeface="Arial"/>
                <a:cs typeface="Arial"/>
                <a:sym typeface="Arial"/>
              </a:rPr>
              <a:t>إدارة</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الحال</a:t>
            </a:r>
            <a:r>
              <a:rPr lang="ar-SA" sz="1100" dirty="0" err="1">
                <a:solidFill>
                  <a:schemeClr val="tx1"/>
                </a:solidFill>
                <a:latin typeface="+mn-lt"/>
                <a:ea typeface="Arial"/>
                <a:cs typeface="Arial"/>
                <a:sym typeface="Arial"/>
              </a:rPr>
              <a:t>ة</a:t>
            </a:r>
            <a:r>
              <a:rPr lang="en-US" sz="1100" dirty="0">
                <a:solidFill>
                  <a:schemeClr val="tx1"/>
                </a:solidFill>
                <a:latin typeface="+mn-lt"/>
                <a:ea typeface="Arial"/>
                <a:cs typeface="Arial"/>
                <a:sym typeface="Arial"/>
              </a:rPr>
              <a:t> والرعاية البديلة و / </a:t>
            </a:r>
            <a:r>
              <a:rPr lang="en-US" sz="1100" dirty="0" err="1">
                <a:solidFill>
                  <a:schemeClr val="tx1"/>
                </a:solidFill>
                <a:latin typeface="+mn-lt"/>
                <a:ea typeface="Arial"/>
                <a:cs typeface="Arial"/>
                <a:sym typeface="Arial"/>
              </a:rPr>
              <a:t>أو</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ت</a:t>
            </a:r>
            <a:r>
              <a:rPr lang="ar-SA" sz="1100" dirty="0">
                <a:ea typeface="Arial"/>
                <a:cs typeface="Arial"/>
                <a:sym typeface="Arial"/>
              </a:rPr>
              <a:t>عقب</a:t>
            </a:r>
            <a:r>
              <a:rPr lang="en-US" sz="1100" dirty="0">
                <a:solidFill>
                  <a:schemeClr val="tx1"/>
                </a:solidFill>
                <a:latin typeface="+mn-lt"/>
                <a:ea typeface="Arial"/>
                <a:cs typeface="Arial"/>
                <a:sym typeface="Arial"/>
              </a:rPr>
              <a:t> الأسرة.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2380020"/>
            <a:ext cx="5254042" cy="276999"/>
          </a:xfrm>
          <a:prstGeom prst="rect">
            <a:avLst/>
          </a:prstGeom>
          <a:noFill/>
        </p:spPr>
        <p:txBody>
          <a:bodyPr wrap="square" rtlCol="0">
            <a:spAutoFit/>
          </a:bodyPr>
          <a:lstStyle/>
          <a:p>
            <a:pPr algn="r" rtl="1"/>
            <a:r>
              <a:rPr lang="ar-SA" sz="1200" b="1" spc="300" dirty="0">
                <a:latin typeface="Calibri" panose="020F0502020204030204" pitchFamily="34" charset="0"/>
                <a:cs typeface="Calibri" panose="020F0502020204030204" pitchFamily="34" charset="0"/>
              </a:rPr>
              <a:t>أهداف التعلم</a:t>
            </a:r>
            <a:endParaRPr lang="en-CA" sz="1200" b="1" spc="300" dirty="0">
              <a:solidFill>
                <a:schemeClr val="tx1"/>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9C123385-9A1D-F5A2-D61C-512B690D32B5}"/>
              </a:ext>
            </a:extLst>
          </p:cNvPr>
          <p:cNvSpPr txBox="1"/>
          <p:nvPr/>
        </p:nvSpPr>
        <p:spPr>
          <a:xfrm>
            <a:off x="1675087" y="2864794"/>
            <a:ext cx="4575242" cy="261610"/>
          </a:xfrm>
          <a:prstGeom prst="rect">
            <a:avLst/>
          </a:prstGeom>
          <a:noFill/>
        </p:spPr>
        <p:txBody>
          <a:bodyPr wrap="square" rtlCol="0">
            <a:spAutoFit/>
          </a:bodyPr>
          <a:lstStyle/>
          <a:p>
            <a:pPr marL="0" marR="0" lvl="0" indent="0" algn="r" rtl="1">
              <a:spcBef>
                <a:spcPts val="0"/>
              </a:spcBef>
              <a:spcAft>
                <a:spcPts val="0"/>
              </a:spcAft>
              <a:buNone/>
            </a:pPr>
            <a:r>
              <a:rPr lang="en-US" sz="1100" dirty="0">
                <a:solidFill>
                  <a:schemeClr val="tx1"/>
                </a:solidFill>
                <a:latin typeface="+mn-lt"/>
                <a:ea typeface="Arial"/>
                <a:cs typeface="Arial"/>
                <a:sym typeface="Arial"/>
              </a:rPr>
              <a:t>وصف الاعتبارات الخاصة </a:t>
            </a:r>
            <a:r>
              <a:rPr lang="en-US" sz="1100" dirty="0" err="1">
                <a:solidFill>
                  <a:schemeClr val="tx1"/>
                </a:solidFill>
                <a:latin typeface="+mn-lt"/>
                <a:ea typeface="Arial"/>
                <a:cs typeface="Arial"/>
                <a:sym typeface="Arial"/>
              </a:rPr>
              <a:t>للأطفال</a:t>
            </a:r>
            <a:r>
              <a:rPr lang="en-US" sz="1100" dirty="0">
                <a:solidFill>
                  <a:schemeClr val="tx1"/>
                </a:solidFill>
                <a:latin typeface="+mn-lt"/>
                <a:ea typeface="Arial"/>
                <a:cs typeface="Arial"/>
                <a:sym typeface="Arial"/>
              </a:rPr>
              <a:t> </a:t>
            </a:r>
            <a:r>
              <a:rPr lang="ar-SA" sz="1100" dirty="0">
                <a:solidFill>
                  <a:schemeClr val="tx1"/>
                </a:solidFill>
                <a:latin typeface="+mn-lt"/>
                <a:ea typeface="Arial"/>
                <a:cs typeface="Arial"/>
                <a:sym typeface="Arial"/>
              </a:rPr>
              <a:t>المنفصلين و</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غير</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المصحوبين</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طوال</a:t>
            </a:r>
            <a:r>
              <a:rPr lang="en-US" sz="1100" dirty="0">
                <a:solidFill>
                  <a:schemeClr val="tx1"/>
                </a:solidFill>
                <a:latin typeface="+mn-lt"/>
                <a:ea typeface="Arial"/>
                <a:cs typeface="Arial"/>
                <a:sym typeface="Arial"/>
              </a:rPr>
              <a:t> دورة إدارة الحالة.</a:t>
            </a:r>
          </a:p>
        </p:txBody>
      </p:sp>
      <p:sp>
        <p:nvSpPr>
          <p:cNvPr id="3" name="TextBox 2">
            <a:extLst>
              <a:ext uri="{FF2B5EF4-FFF2-40B4-BE49-F238E27FC236}">
                <a16:creationId xmlns:a16="http://schemas.microsoft.com/office/drawing/2014/main" id="{A0F55873-C223-01AF-7EF6-42E0DF46C035}"/>
              </a:ext>
            </a:extLst>
          </p:cNvPr>
          <p:cNvSpPr txBox="1"/>
          <p:nvPr/>
        </p:nvSpPr>
        <p:spPr>
          <a:xfrm>
            <a:off x="1675087" y="3637597"/>
            <a:ext cx="4575242" cy="430887"/>
          </a:xfrm>
          <a:prstGeom prst="rect">
            <a:avLst/>
          </a:prstGeom>
          <a:noFill/>
        </p:spPr>
        <p:txBody>
          <a:bodyPr wrap="square" rtlCol="0">
            <a:spAutoFit/>
          </a:bodyPr>
          <a:lstStyle/>
          <a:p>
            <a:pPr marL="0" marR="0" lvl="0" indent="0" algn="r" rtl="1">
              <a:spcBef>
                <a:spcPts val="0"/>
              </a:spcBef>
              <a:spcAft>
                <a:spcPts val="0"/>
              </a:spcAft>
              <a:buNone/>
            </a:pPr>
            <a:r>
              <a:rPr lang="en-US" sz="1100" dirty="0" err="1">
                <a:solidFill>
                  <a:schemeClr val="tx1"/>
                </a:solidFill>
                <a:latin typeface="+mn-lt"/>
                <a:ea typeface="Arial"/>
                <a:cs typeface="Arial"/>
                <a:sym typeface="Arial"/>
              </a:rPr>
              <a:t>شرح</a:t>
            </a:r>
            <a:r>
              <a:rPr lang="en-US" sz="1100" dirty="0">
                <a:solidFill>
                  <a:schemeClr val="tx1"/>
                </a:solidFill>
                <a:latin typeface="+mn-lt"/>
                <a:ea typeface="Arial"/>
                <a:cs typeface="Arial"/>
                <a:sym typeface="Arial"/>
              </a:rPr>
              <a:t> لماذا قد تكون هناك حاجة </a:t>
            </a:r>
            <a:r>
              <a:rPr lang="en-US" sz="1100" dirty="0" err="1">
                <a:solidFill>
                  <a:schemeClr val="tx1"/>
                </a:solidFill>
                <a:latin typeface="+mn-lt"/>
                <a:ea typeface="Arial"/>
                <a:cs typeface="Arial"/>
                <a:sym typeface="Arial"/>
              </a:rPr>
              <a:t>إلى</a:t>
            </a:r>
            <a:r>
              <a:rPr lang="en-US" sz="1100" dirty="0">
                <a:solidFill>
                  <a:schemeClr val="tx1"/>
                </a:solidFill>
                <a:latin typeface="+mn-lt"/>
                <a:ea typeface="Arial"/>
                <a:cs typeface="Arial"/>
                <a:sym typeface="Arial"/>
              </a:rPr>
              <a:t> </a:t>
            </a:r>
            <a:r>
              <a:rPr lang="ar-SA" sz="1100" dirty="0">
                <a:solidFill>
                  <a:schemeClr val="tx1"/>
                </a:solidFill>
                <a:latin typeface="+mn-lt"/>
                <a:ea typeface="Arial"/>
                <a:cs typeface="Arial"/>
                <a:sym typeface="Arial"/>
              </a:rPr>
              <a:t>ال</a:t>
            </a:r>
            <a:r>
              <a:rPr lang="en-US" sz="1100" dirty="0" err="1">
                <a:solidFill>
                  <a:schemeClr val="tx1"/>
                </a:solidFill>
                <a:latin typeface="+mn-lt"/>
                <a:ea typeface="Arial"/>
                <a:cs typeface="Arial"/>
                <a:sym typeface="Arial"/>
              </a:rPr>
              <a:t>رعاية</a:t>
            </a:r>
            <a:r>
              <a:rPr lang="en-US" sz="1100" dirty="0">
                <a:solidFill>
                  <a:schemeClr val="tx1"/>
                </a:solidFill>
                <a:latin typeface="+mn-lt"/>
                <a:ea typeface="Arial"/>
                <a:cs typeface="Arial"/>
                <a:sym typeface="Arial"/>
              </a:rPr>
              <a:t> </a:t>
            </a:r>
            <a:r>
              <a:rPr lang="ar-SA" sz="1100" dirty="0">
                <a:ea typeface="Arial"/>
                <a:cs typeface="Arial"/>
                <a:sym typeface="Arial"/>
              </a:rPr>
              <a:t>ال</a:t>
            </a:r>
            <a:r>
              <a:rPr lang="en-US" sz="1100" dirty="0" err="1">
                <a:solidFill>
                  <a:schemeClr val="tx1"/>
                </a:solidFill>
                <a:latin typeface="+mn-lt"/>
                <a:ea typeface="Arial"/>
                <a:cs typeface="Arial"/>
                <a:sym typeface="Arial"/>
              </a:rPr>
              <a:t>بديلة</a:t>
            </a:r>
            <a:r>
              <a:rPr lang="en-US" sz="1100" dirty="0">
                <a:solidFill>
                  <a:schemeClr val="tx1"/>
                </a:solidFill>
                <a:latin typeface="+mn-lt"/>
                <a:ea typeface="Arial"/>
                <a:cs typeface="Arial"/>
                <a:sym typeface="Arial"/>
              </a:rPr>
              <a:t> في الأزمات الإنسانية وخيارات الرعاية الأكثر ملاءمة.</a:t>
            </a:r>
          </a:p>
        </p:txBody>
      </p:sp>
      <p:sp>
        <p:nvSpPr>
          <p:cNvPr id="4" name="TextBox 3">
            <a:extLst>
              <a:ext uri="{FF2B5EF4-FFF2-40B4-BE49-F238E27FC236}">
                <a16:creationId xmlns:a16="http://schemas.microsoft.com/office/drawing/2014/main" id="{26493B30-1C91-2F6A-DC88-C26C58DE2D75}"/>
              </a:ext>
            </a:extLst>
          </p:cNvPr>
          <p:cNvSpPr txBox="1"/>
          <p:nvPr/>
        </p:nvSpPr>
        <p:spPr>
          <a:xfrm>
            <a:off x="1675087" y="4387175"/>
            <a:ext cx="4575242" cy="261610"/>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mn-lt"/>
                <a:ea typeface="Arial"/>
                <a:cs typeface="Arial"/>
                <a:sym typeface="Arial"/>
              </a:rPr>
              <a:t>و</a:t>
            </a:r>
            <a:r>
              <a:rPr lang="en-US" sz="1100" dirty="0" err="1">
                <a:solidFill>
                  <a:schemeClr val="tx1"/>
                </a:solidFill>
                <a:latin typeface="+mn-lt"/>
                <a:ea typeface="Arial"/>
                <a:cs typeface="Arial"/>
                <a:sym typeface="Arial"/>
              </a:rPr>
              <a:t>صف</a:t>
            </a:r>
            <a:r>
              <a:rPr lang="en-US" sz="1100" dirty="0">
                <a:solidFill>
                  <a:schemeClr val="tx1"/>
                </a:solidFill>
                <a:latin typeface="+mn-lt"/>
                <a:ea typeface="Arial"/>
                <a:cs typeface="Arial"/>
                <a:sym typeface="Arial"/>
              </a:rPr>
              <a:t> الخطوات المتبعة </a:t>
            </a:r>
            <a:r>
              <a:rPr lang="en-US" sz="1100" dirty="0" err="1">
                <a:solidFill>
                  <a:schemeClr val="tx1"/>
                </a:solidFill>
                <a:latin typeface="+mn-lt"/>
                <a:ea typeface="Arial"/>
                <a:cs typeface="Arial"/>
                <a:sym typeface="Arial"/>
              </a:rPr>
              <a:t>في</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ت</a:t>
            </a:r>
            <a:r>
              <a:rPr lang="ar-SA" sz="1100" dirty="0">
                <a:ea typeface="Arial"/>
                <a:cs typeface="Arial"/>
                <a:sym typeface="Arial"/>
              </a:rPr>
              <a:t>عقب</a:t>
            </a:r>
            <a:r>
              <a:rPr lang="en-US" sz="1100" dirty="0">
                <a:solidFill>
                  <a:schemeClr val="tx1"/>
                </a:solidFill>
                <a:latin typeface="+mn-lt"/>
                <a:ea typeface="Arial"/>
                <a:cs typeface="Arial"/>
                <a:sym typeface="Arial"/>
              </a:rPr>
              <a:t> الأسرة والإجراءات الأساسية وأفضل الممارسات في كل خطوة</a:t>
            </a:r>
          </a:p>
        </p:txBody>
      </p:sp>
      <p:grpSp>
        <p:nvGrpSpPr>
          <p:cNvPr id="12" name="Google Shape;149;p12">
            <a:extLst>
              <a:ext uri="{FF2B5EF4-FFF2-40B4-BE49-F238E27FC236}">
                <a16:creationId xmlns:a16="http://schemas.microsoft.com/office/drawing/2014/main" id="{876E270B-85D9-1D09-8D81-FA5874228B11}"/>
              </a:ext>
            </a:extLst>
          </p:cNvPr>
          <p:cNvGrpSpPr/>
          <p:nvPr/>
        </p:nvGrpSpPr>
        <p:grpSpPr>
          <a:xfrm>
            <a:off x="1020268" y="2882972"/>
            <a:ext cx="559955" cy="387333"/>
            <a:chOff x="6878053" y="1156317"/>
            <a:chExt cx="1431178" cy="1039513"/>
          </a:xfrm>
          <a:solidFill>
            <a:schemeClr val="accent2">
              <a:lumMod val="75000"/>
            </a:schemeClr>
          </a:solidFill>
        </p:grpSpPr>
        <p:grpSp>
          <p:nvGrpSpPr>
            <p:cNvPr id="13" name="Google Shape;150;p12">
              <a:extLst>
                <a:ext uri="{FF2B5EF4-FFF2-40B4-BE49-F238E27FC236}">
                  <a16:creationId xmlns:a16="http://schemas.microsoft.com/office/drawing/2014/main" id="{5312FFAF-FB39-C573-FD4A-241C32B85E10}"/>
                </a:ext>
              </a:extLst>
            </p:cNvPr>
            <p:cNvGrpSpPr/>
            <p:nvPr/>
          </p:nvGrpSpPr>
          <p:grpSpPr>
            <a:xfrm>
              <a:off x="7672978" y="1156317"/>
              <a:ext cx="412941" cy="436880"/>
              <a:chOff x="243840" y="1676400"/>
              <a:chExt cx="701040" cy="741680"/>
            </a:xfrm>
            <a:grpFill/>
          </p:grpSpPr>
          <p:sp>
            <p:nvSpPr>
              <p:cNvPr id="16" name="Google Shape;151;p12">
                <a:extLst>
                  <a:ext uri="{FF2B5EF4-FFF2-40B4-BE49-F238E27FC236}">
                    <a16:creationId xmlns:a16="http://schemas.microsoft.com/office/drawing/2014/main" id="{2304F31F-2E4E-0FEB-DA8E-1D6872B73F91}"/>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0" name="Google Shape;152;p12">
                <a:extLst>
                  <a:ext uri="{FF2B5EF4-FFF2-40B4-BE49-F238E27FC236}">
                    <a16:creationId xmlns:a16="http://schemas.microsoft.com/office/drawing/2014/main" id="{04402056-23C3-4867-D45A-B1465742E3AE}"/>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grpSp>
        <p:sp>
          <p:nvSpPr>
            <p:cNvPr id="14" name="Google Shape;153;p12">
              <a:extLst>
                <a:ext uri="{FF2B5EF4-FFF2-40B4-BE49-F238E27FC236}">
                  <a16:creationId xmlns:a16="http://schemas.microsoft.com/office/drawing/2014/main" id="{9BE77EA4-42E2-48DA-0E6B-88C1C5F58F99}"/>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5" name="Google Shape;154;p12">
              <a:extLst>
                <a:ext uri="{FF2B5EF4-FFF2-40B4-BE49-F238E27FC236}">
                  <a16:creationId xmlns:a16="http://schemas.microsoft.com/office/drawing/2014/main" id="{E3ADD346-678E-AF4E-190C-C800FD5D3F3F}"/>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grpSp>
      <p:grpSp>
        <p:nvGrpSpPr>
          <p:cNvPr id="21" name="Google Shape;149;p12">
            <a:extLst>
              <a:ext uri="{FF2B5EF4-FFF2-40B4-BE49-F238E27FC236}">
                <a16:creationId xmlns:a16="http://schemas.microsoft.com/office/drawing/2014/main" id="{1F14098E-9A4C-CD4B-A50A-10B2CED7814D}"/>
              </a:ext>
            </a:extLst>
          </p:cNvPr>
          <p:cNvGrpSpPr/>
          <p:nvPr/>
        </p:nvGrpSpPr>
        <p:grpSpPr>
          <a:xfrm>
            <a:off x="1020268" y="3637597"/>
            <a:ext cx="559955" cy="387333"/>
            <a:chOff x="6878053" y="1156317"/>
            <a:chExt cx="1431178" cy="1039513"/>
          </a:xfrm>
          <a:solidFill>
            <a:schemeClr val="accent2">
              <a:lumMod val="75000"/>
            </a:schemeClr>
          </a:solidFill>
        </p:grpSpPr>
        <p:grpSp>
          <p:nvGrpSpPr>
            <p:cNvPr id="22" name="Google Shape;150;p12">
              <a:extLst>
                <a:ext uri="{FF2B5EF4-FFF2-40B4-BE49-F238E27FC236}">
                  <a16:creationId xmlns:a16="http://schemas.microsoft.com/office/drawing/2014/main" id="{7AB1E578-2F26-D2E9-B89B-DB62D2E6703A}"/>
                </a:ext>
              </a:extLst>
            </p:cNvPr>
            <p:cNvGrpSpPr/>
            <p:nvPr/>
          </p:nvGrpSpPr>
          <p:grpSpPr>
            <a:xfrm>
              <a:off x="7672978" y="1156317"/>
              <a:ext cx="412941" cy="436880"/>
              <a:chOff x="243840" y="1676400"/>
              <a:chExt cx="701040" cy="741680"/>
            </a:xfrm>
            <a:grpFill/>
          </p:grpSpPr>
          <p:sp>
            <p:nvSpPr>
              <p:cNvPr id="25" name="Google Shape;151;p12">
                <a:extLst>
                  <a:ext uri="{FF2B5EF4-FFF2-40B4-BE49-F238E27FC236}">
                    <a16:creationId xmlns:a16="http://schemas.microsoft.com/office/drawing/2014/main" id="{CABA4911-6B66-78F6-E998-61050D20BBCA}"/>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6" name="Google Shape;152;p12">
                <a:extLst>
                  <a:ext uri="{FF2B5EF4-FFF2-40B4-BE49-F238E27FC236}">
                    <a16:creationId xmlns:a16="http://schemas.microsoft.com/office/drawing/2014/main" id="{CCA0A2D7-303A-ADCC-0FB3-4022C56686D6}"/>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grpSp>
        <p:sp>
          <p:nvSpPr>
            <p:cNvPr id="23" name="Google Shape;153;p12">
              <a:extLst>
                <a:ext uri="{FF2B5EF4-FFF2-40B4-BE49-F238E27FC236}">
                  <a16:creationId xmlns:a16="http://schemas.microsoft.com/office/drawing/2014/main" id="{CFB4201C-8B1A-5EE8-FD03-CEF3CF6BE40C}"/>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4" name="Google Shape;154;p12">
              <a:extLst>
                <a:ext uri="{FF2B5EF4-FFF2-40B4-BE49-F238E27FC236}">
                  <a16:creationId xmlns:a16="http://schemas.microsoft.com/office/drawing/2014/main" id="{2D0E36DC-1F74-0B3A-603F-8AD97EF58B59}"/>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grpSp>
      <p:grpSp>
        <p:nvGrpSpPr>
          <p:cNvPr id="27" name="Google Shape;149;p12">
            <a:extLst>
              <a:ext uri="{FF2B5EF4-FFF2-40B4-BE49-F238E27FC236}">
                <a16:creationId xmlns:a16="http://schemas.microsoft.com/office/drawing/2014/main" id="{AC34CDB6-470D-6FFD-EE29-63C7892D5377}"/>
              </a:ext>
            </a:extLst>
          </p:cNvPr>
          <p:cNvGrpSpPr/>
          <p:nvPr/>
        </p:nvGrpSpPr>
        <p:grpSpPr>
          <a:xfrm>
            <a:off x="1020268" y="4428799"/>
            <a:ext cx="559955" cy="387333"/>
            <a:chOff x="6878053" y="1156317"/>
            <a:chExt cx="1431178" cy="1039513"/>
          </a:xfrm>
          <a:solidFill>
            <a:schemeClr val="accent2">
              <a:lumMod val="75000"/>
            </a:schemeClr>
          </a:solidFill>
        </p:grpSpPr>
        <p:grpSp>
          <p:nvGrpSpPr>
            <p:cNvPr id="28" name="Google Shape;150;p12">
              <a:extLst>
                <a:ext uri="{FF2B5EF4-FFF2-40B4-BE49-F238E27FC236}">
                  <a16:creationId xmlns:a16="http://schemas.microsoft.com/office/drawing/2014/main" id="{D9400002-A72D-2CBD-6D97-64BA817B7DA4}"/>
                </a:ext>
              </a:extLst>
            </p:cNvPr>
            <p:cNvGrpSpPr/>
            <p:nvPr/>
          </p:nvGrpSpPr>
          <p:grpSpPr>
            <a:xfrm>
              <a:off x="7672978" y="1156317"/>
              <a:ext cx="412941" cy="436880"/>
              <a:chOff x="243840" y="1676400"/>
              <a:chExt cx="701040" cy="741680"/>
            </a:xfrm>
            <a:grpFill/>
          </p:grpSpPr>
          <p:sp>
            <p:nvSpPr>
              <p:cNvPr id="31" name="Google Shape;151;p12">
                <a:extLst>
                  <a:ext uri="{FF2B5EF4-FFF2-40B4-BE49-F238E27FC236}">
                    <a16:creationId xmlns:a16="http://schemas.microsoft.com/office/drawing/2014/main" id="{2712E1EC-63DC-C4C4-9DB1-F8677F1FAABC}"/>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2" name="Google Shape;152;p12">
                <a:extLst>
                  <a:ext uri="{FF2B5EF4-FFF2-40B4-BE49-F238E27FC236}">
                    <a16:creationId xmlns:a16="http://schemas.microsoft.com/office/drawing/2014/main" id="{CAF2609A-5688-8065-BE45-A6B5A78E4E10}"/>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grpSp>
        <p:sp>
          <p:nvSpPr>
            <p:cNvPr id="29" name="Google Shape;153;p12">
              <a:extLst>
                <a:ext uri="{FF2B5EF4-FFF2-40B4-BE49-F238E27FC236}">
                  <a16:creationId xmlns:a16="http://schemas.microsoft.com/office/drawing/2014/main" id="{9B79947F-CA0C-CC57-2A13-0006ABC4CB07}"/>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0" name="Google Shape;154;p12">
              <a:extLst>
                <a:ext uri="{FF2B5EF4-FFF2-40B4-BE49-F238E27FC236}">
                  <a16:creationId xmlns:a16="http://schemas.microsoft.com/office/drawing/2014/main" id="{6D97DBA0-4AB6-74F9-7F60-F70D6C7800FE}"/>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grpSp>
      <p:sp>
        <p:nvSpPr>
          <p:cNvPr id="5" name="Hexagon 4">
            <a:extLst>
              <a:ext uri="{FF2B5EF4-FFF2-40B4-BE49-F238E27FC236}">
                <a16:creationId xmlns:a16="http://schemas.microsoft.com/office/drawing/2014/main" id="{B1F4CFCC-E804-627C-7A10-A468AD2FEF8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49BF2F4-9A37-ACE9-048C-3019782A5CB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CFA955E9-DC95-4D00-1AF7-4BEC793D1072}"/>
              </a:ext>
            </a:extLst>
          </p:cNvPr>
          <p:cNvSpPr/>
          <p:nvPr/>
        </p:nvSpPr>
        <p:spPr>
          <a:xfrm rot="1782986">
            <a:off x="286724" y="122680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DF6B196A-BF2C-1AA9-EAC4-EA471DFA6F1F}"/>
              </a:ext>
            </a:extLst>
          </p:cNvPr>
          <p:cNvSpPr/>
          <p:nvPr/>
        </p:nvSpPr>
        <p:spPr>
          <a:xfrm rot="1782986">
            <a:off x="286724" y="168964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5A1C4D5-5AAB-92AC-73A9-DF97CA5F7519}"/>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4D4F581-2C34-9899-90E4-C137C059CB01}"/>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FBC87DCF-2455-E9E9-F7CD-F91580706F0D}"/>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7D9908EB-DD62-975F-B431-71ED2FE4F2A1}"/>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DCC5908E-AC50-502F-8241-2B16E59DB24E}"/>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7849BDFD-9DF9-523E-3BE1-AE1C60BC0298}"/>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D5B6F2F4-59AC-8407-9557-70B60FEA178C}"/>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E9D22D64-83C7-8F10-4AC2-F81E2562317E}"/>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83436B01-539D-2466-01A5-85B0290C531A}"/>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D6D5B2B1-65BD-DB87-3DC1-1E38120505A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A7C5D079-D469-C132-A2F4-13890C95A545}"/>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Hexagon 50">
            <a:extLst>
              <a:ext uri="{FF2B5EF4-FFF2-40B4-BE49-F238E27FC236}">
                <a16:creationId xmlns:a16="http://schemas.microsoft.com/office/drawing/2014/main" id="{5740B304-D51F-431D-B5CD-5C5B15820E7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Hexagon 51">
            <a:extLst>
              <a:ext uri="{FF2B5EF4-FFF2-40B4-BE49-F238E27FC236}">
                <a16:creationId xmlns:a16="http://schemas.microsoft.com/office/drawing/2014/main" id="{22ED0717-3ACF-48AD-D1AD-33BAEFE0172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Hexagon 52">
            <a:extLst>
              <a:ext uri="{FF2B5EF4-FFF2-40B4-BE49-F238E27FC236}">
                <a16:creationId xmlns:a16="http://schemas.microsoft.com/office/drawing/2014/main" id="{A1822CA9-156B-669A-277D-14BFF03E4247}"/>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2386537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54042"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٣.٤</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تأسيس</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الرعاية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المجتمع</a:t>
            </a:r>
            <a:r>
              <a:rPr lang="ar-SA"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ية</a:t>
            </a:r>
            <a:endPar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endParaRP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07777"/>
          </a:xfrm>
          <a:prstGeom prst="rect">
            <a:avLst/>
          </a:prstGeom>
          <a:noFill/>
        </p:spPr>
        <p:txBody>
          <a:bodyPr wrap="square" rtlCol="0">
            <a:spAutoFit/>
          </a:bodyPr>
          <a:lstStyle/>
          <a:p>
            <a:pPr algn="r" rtl="1"/>
            <a:r>
              <a:rPr lang="en-CA" sz="14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178391"/>
            <a:ext cx="4529568" cy="600164"/>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الإجراءات والتدابير اللازمة لإنشاء ودعم خيارات الرعاية المجتمعية عندما لا تكون متوفرة.</a:t>
            </a: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عناصر خطة الحالة المطلوبة لدعم مواضع الرعاية </a:t>
            </a:r>
            <a:r>
              <a:rPr lang="en-US" sz="1100" dirty="0" err="1">
                <a:solidFill>
                  <a:schemeClr val="tx1"/>
                </a:solidFill>
                <a:latin typeface="Calibri" panose="020F0502020204030204" pitchFamily="34" charset="0"/>
                <a:ea typeface="Arial"/>
                <a:cs typeface="Calibri" panose="020F0502020204030204" pitchFamily="34" charset="0"/>
                <a:sym typeface="Arial"/>
              </a:rPr>
              <a:t>المجتمعية</a:t>
            </a:r>
            <a:r>
              <a:rPr lang="en-US" sz="1100" dirty="0">
                <a:solidFill>
                  <a:schemeClr val="tx1"/>
                </a:solidFill>
                <a:latin typeface="+mn-lt"/>
                <a:ea typeface="Arial"/>
                <a:cs typeface="Arial"/>
                <a:sym typeface="Arial"/>
              </a:rPr>
              <a:t>.</a:t>
            </a:r>
          </a:p>
        </p:txBody>
      </p:sp>
      <p:grpSp>
        <p:nvGrpSpPr>
          <p:cNvPr id="4" name="Google Shape;194;p14">
            <a:extLst>
              <a:ext uri="{FF2B5EF4-FFF2-40B4-BE49-F238E27FC236}">
                <a16:creationId xmlns:a16="http://schemas.microsoft.com/office/drawing/2014/main" id="{E2FD9632-486F-C824-C257-371DD695A965}"/>
              </a:ext>
            </a:extLst>
          </p:cNvPr>
          <p:cNvGrpSpPr/>
          <p:nvPr/>
        </p:nvGrpSpPr>
        <p:grpSpPr>
          <a:xfrm>
            <a:off x="1153785" y="2207558"/>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E9EB07AE-F007-AFD0-19EE-1CFB63323E27}"/>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C081A621-AC63-F4DF-1238-9E55A7C5F32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7" name="Google Shape;194;p14">
            <a:extLst>
              <a:ext uri="{FF2B5EF4-FFF2-40B4-BE49-F238E27FC236}">
                <a16:creationId xmlns:a16="http://schemas.microsoft.com/office/drawing/2014/main" id="{F2F8BA38-5C39-C82A-3F66-574594260EB6}"/>
              </a:ext>
            </a:extLst>
          </p:cNvPr>
          <p:cNvGrpSpPr/>
          <p:nvPr/>
        </p:nvGrpSpPr>
        <p:grpSpPr>
          <a:xfrm>
            <a:off x="1153785" y="2725479"/>
            <a:ext cx="332115" cy="351369"/>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3E39CFAA-C1AF-32D9-7A5F-C0F4937D63A8}"/>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9A2A3707-D54C-CAF0-8C59-8332151D83CC}"/>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0" name="Hexagon 9">
            <a:extLst>
              <a:ext uri="{FF2B5EF4-FFF2-40B4-BE49-F238E27FC236}">
                <a16:creationId xmlns:a16="http://schemas.microsoft.com/office/drawing/2014/main" id="{9CF22E27-B3DA-7546-4909-C6E14EFD0AE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349E724-DE2A-1727-1DD2-CAF74F985D8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D883F656-3392-18A1-57D9-0789345B5B21}"/>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B3F9B011-3B8E-555E-9236-21CF988548B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484B406A-B0EA-F97E-7A00-97DC53EC446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62453F05-0BDC-3678-D0C4-55E62DB81B03}"/>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D7F87BE-9C5C-1BC0-7C91-411A7B3C3E4A}"/>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6E08FCF-DAE1-CB79-E076-BB01946BFF23}"/>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75511D8-EC3D-DB2C-08B3-BCFA1B4ED620}"/>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07E0876-5835-9F94-EE8C-BED97EBEA610}"/>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38E78609-9CD6-3BD0-1C24-2843331BB624}"/>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F40BEA97-59E4-E557-9620-4AF18B3BC1AF}"/>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379E950B-343B-A309-3677-B11DC8F8855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B94854B9-A2AC-A762-AB30-1AAC7E676F2B}"/>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B515DBA1-4FD9-EB30-F57B-4D832C923EE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028591B7-8AE1-260B-2B0B-EC02059A858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F6A1F1E9-7CF6-E95E-0FB9-7F2EC220521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83AA4567-41DE-6448-827B-313A81C6E88B}"/>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TextBox 55">
            <a:extLst>
              <a:ext uri="{FF2B5EF4-FFF2-40B4-BE49-F238E27FC236}">
                <a16:creationId xmlns:a16="http://schemas.microsoft.com/office/drawing/2014/main" id="{727F7587-A047-92E2-B203-D57E3FC48E36}"/>
              </a:ext>
            </a:extLst>
          </p:cNvPr>
          <p:cNvSpPr txBox="1"/>
          <p:nvPr/>
        </p:nvSpPr>
        <p:spPr>
          <a:xfrm>
            <a:off x="982985" y="3616540"/>
            <a:ext cx="5254041" cy="584775"/>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معايير الأهلية الأساسية لتقييم البالغين الراغبين في تربية الأطفال أو </a:t>
            </a:r>
            <a:r>
              <a:rPr lang="ar-SA" sz="1600" b="1" spc="300" dirty="0">
                <a:latin typeface="Calibri" panose="020F0502020204030204" pitchFamily="34" charset="0"/>
                <a:cs typeface="Calibri" panose="020F0502020204030204" pitchFamily="34" charset="0"/>
              </a:rPr>
              <a:t>إرشادهم</a:t>
            </a:r>
            <a:r>
              <a:rPr lang="ar-SA" sz="1600" b="1" spc="300" dirty="0">
                <a:solidFill>
                  <a:schemeClr val="tx1"/>
                </a:solidFill>
                <a:latin typeface="Calibri" panose="020F0502020204030204" pitchFamily="34" charset="0"/>
                <a:cs typeface="Calibri" panose="020F0502020204030204" pitchFamily="34" charset="0"/>
              </a:rPr>
              <a:t> (نموذج)</a:t>
            </a:r>
            <a:endParaRPr lang="en-US" sz="1600" b="1" spc="300" dirty="0">
              <a:solidFill>
                <a:schemeClr val="tx1"/>
              </a:solidFill>
              <a:latin typeface="Calibri" panose="020F0502020204030204" pitchFamily="34" charset="0"/>
              <a:cs typeface="Calibri" panose="020F0502020204030204" pitchFamily="34" charset="0"/>
            </a:endParaRPr>
          </a:p>
        </p:txBody>
      </p:sp>
      <p:sp>
        <p:nvSpPr>
          <p:cNvPr id="57" name="Google Shape;258;p19">
            <a:extLst>
              <a:ext uri="{FF2B5EF4-FFF2-40B4-BE49-F238E27FC236}">
                <a16:creationId xmlns:a16="http://schemas.microsoft.com/office/drawing/2014/main" id="{5B69B6A2-BDE9-9ED3-CBCD-ABC5052756C0}"/>
              </a:ext>
            </a:extLst>
          </p:cNvPr>
          <p:cNvSpPr txBox="1"/>
          <p:nvPr/>
        </p:nvSpPr>
        <p:spPr>
          <a:xfrm>
            <a:off x="982985" y="4434590"/>
            <a:ext cx="5254041" cy="3139281"/>
          </a:xfrm>
          <a:prstGeom prst="rect">
            <a:avLst/>
          </a:prstGeom>
          <a:noFill/>
          <a:ln>
            <a:noFill/>
          </a:ln>
        </p:spPr>
        <p:txBody>
          <a:bodyPr spcFirstLastPara="1" wrap="square" lIns="91425" tIns="45700" rIns="91425" bIns="45700" anchor="t" anchorCtr="0">
            <a:spAutoFit/>
          </a:bodyPr>
          <a:lstStyle/>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يجب تطوير المعايير من قبل المجموعة المشتركة بين الوكالات العاملة في مجال الرعاية البديلة ، إن أمكن ، بالتعاون مع المجتمع المتضرر. يمكن أن توفر القائمة أدناه أساسًا لتطوير معايير الأهلية السياقية.</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لا ينبغي أن تكون المعايير هي المقياس الوحيد للاختيار - فقد يكون من الصعب تحديد عدد كافٍ من مقدمي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effectLst/>
                <a:latin typeface="Calibri" panose="020F0502020204030204" pitchFamily="34" charset="0"/>
                <a:ea typeface="Calibri" panose="020F0502020204030204" pitchFamily="34" charset="0"/>
                <a:cs typeface="Calibri" panose="020F0502020204030204" pitchFamily="34" charset="0"/>
              </a:rPr>
              <a:t>رشدين</a:t>
            </a:r>
            <a:r>
              <a:rPr lang="en-US" sz="1100" dirty="0">
                <a:effectLst/>
                <a:latin typeface="Calibri" panose="020F0502020204030204" pitchFamily="34" charset="0"/>
                <a:ea typeface="Calibri" panose="020F0502020204030204" pitchFamily="34" charset="0"/>
                <a:cs typeface="Calibri" panose="020F0502020204030204" pitchFamily="34" charset="0"/>
              </a:rPr>
              <a:t> الذين يستوفون جميع المعايير والتدابير الأخرى ، ولا سيما مراجع المقابلة والشخصية مهمة جدًا أيضًا.</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وحيثما أمكن ، ينبغي </a:t>
            </a:r>
            <a:r>
              <a:rPr lang="en-US" sz="1100" dirty="0" err="1">
                <a:effectLst/>
                <a:latin typeface="Calibri" panose="020F0502020204030204" pitchFamily="34" charset="0"/>
                <a:ea typeface="Calibri" panose="020F0502020204030204" pitchFamily="34" charset="0"/>
                <a:cs typeface="Calibri" panose="020F0502020204030204" pitchFamily="34" charset="0"/>
              </a:rPr>
              <a:t>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إرشاد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اللاجئين من </a:t>
            </a:r>
            <a:r>
              <a:rPr lang="en-US" sz="1100" dirty="0" err="1">
                <a:effectLst/>
                <a:latin typeface="Calibri" panose="020F0502020204030204" pitchFamily="34" charset="0"/>
                <a:ea typeface="Calibri" panose="020F0502020204030204" pitchFamily="34" charset="0"/>
                <a:cs typeface="Calibri" panose="020F0502020204030204" pitchFamily="34" charset="0"/>
              </a:rPr>
              <a:t>قبل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أسر</a:t>
            </a:r>
            <a:r>
              <a:rPr lang="en-US" sz="1100" dirty="0">
                <a:effectLst/>
                <a:latin typeface="Calibri" panose="020F0502020204030204" pitchFamily="34" charset="0"/>
                <a:ea typeface="Calibri" panose="020F0502020204030204" pitchFamily="34" charset="0"/>
                <a:cs typeface="Calibri" panose="020F0502020204030204" pitchFamily="34" charset="0"/>
              </a:rPr>
              <a:t> من </a:t>
            </a:r>
            <a:r>
              <a:rPr lang="en-US" sz="1100" dirty="0" err="1">
                <a:effectLst/>
                <a:latin typeface="Calibri" panose="020F0502020204030204" pitchFamily="34" charset="0"/>
                <a:ea typeface="Calibri" panose="020F0502020204030204" pitchFamily="34" charset="0"/>
                <a:cs typeface="Calibri" panose="020F0502020204030204" pitchFamily="34" charset="0"/>
              </a:rPr>
              <a:t>مجتمعهم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ومن أصلهم العرقي</a:t>
            </a:r>
            <a:r>
              <a:rPr lang="en-US" sz="1100" dirty="0">
                <a:effectLst/>
                <a:latin typeface="Calibri" panose="020F0502020204030204" pitchFamily="34" charset="0"/>
                <a:ea typeface="Calibri" panose="020F0502020204030204" pitchFamily="34" charset="0"/>
                <a:cs typeface="Calibri" panose="020F0502020204030204" pitchFamily="34" charset="0"/>
              </a:rPr>
              <a:t>. عادة لا </a:t>
            </a:r>
            <a:r>
              <a:rPr lang="en-US" sz="1100" dirty="0" err="1">
                <a:effectLst/>
                <a:latin typeface="Calibri" panose="020F0502020204030204" pitchFamily="34" charset="0"/>
                <a:ea typeface="Calibri" panose="020F0502020204030204" pitchFamily="34" charset="0"/>
                <a:cs typeface="Calibri" panose="020F0502020204030204" pitchFamily="34" charset="0"/>
              </a:rPr>
              <a:t>ينصح</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بال</a:t>
            </a:r>
            <a:r>
              <a:rPr lang="ar-SA" sz="1100" dirty="0">
                <a:latin typeface="Calibri" panose="020F0502020204030204" pitchFamily="34" charset="0"/>
                <a:ea typeface="Calibri" panose="020F0502020204030204" pitchFamily="34" charset="0"/>
                <a:cs typeface="Calibri" panose="020F0502020204030204" pitchFamily="34" charset="0"/>
              </a:rPr>
              <a:t>حضانة</a:t>
            </a:r>
            <a:r>
              <a:rPr lang="en-US" sz="1100" dirty="0">
                <a:effectLst/>
                <a:latin typeface="Calibri" panose="020F0502020204030204" pitchFamily="34" charset="0"/>
                <a:ea typeface="Calibri" panose="020F0502020204030204" pitchFamily="34" charset="0"/>
                <a:cs typeface="Calibri" panose="020F0502020204030204" pitchFamily="34" charset="0"/>
              </a:rPr>
              <a:t> للأطفال اللاجئين داخل المجتمع المضيف.</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مطابقة ثقافة ولغة ودين الطفل (سيساعد ذلك في تسهيل التنسيب والحفاظ على إحساس الطفل بالهوية ، ولكنه قد لا يكون المعيار الأساسي في كل حالة).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صحة بدنية وعقلية جيدة.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معرفة احتياجات الأطفال وكيفية تلبيتها بشكل مناسب.</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الرغبة في الرعاية / تقديم الرعاية بدافع الرحمة للأطفال وليس لأسباب تتعلق بمكاسب شخصية.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ظروف معيشية مرضية فيما يتعلق بالمعايير في المجتمع المحيط.</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القدرة على منح الأطفال الحب والأمان.</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فهم الاختلافات بين الحضانة ورعاية الأقارب والتبني والاستعداد لإعادة الطفل إلى أسرته الأصلية </a:t>
            </a:r>
            <a:r>
              <a:rPr lang="en-US" sz="1100" dirty="0" err="1">
                <a:effectLst/>
                <a:latin typeface="Calibri" panose="020F0502020204030204" pitchFamily="34" charset="0"/>
                <a:ea typeface="Calibri" panose="020F0502020204030204" pitchFamily="34" charset="0"/>
                <a:cs typeface="Calibri" panose="020F0502020204030204" pitchFamily="34" charset="0"/>
              </a:rPr>
              <a:t>إذا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وجد</a:t>
            </a:r>
            <a:r>
              <a:rPr lang="ar-SA" sz="1100" dirty="0" err="1">
                <a:effectLst/>
                <a:latin typeface="Calibri" panose="020F0502020204030204" pitchFamily="34" charset="0"/>
                <a:ea typeface="Calibri" panose="020F0502020204030204" pitchFamily="34" charset="0"/>
                <a:cs typeface="Calibri" panose="020F0502020204030204" pitchFamily="34" charset="0"/>
              </a:rPr>
              <a:t>ت</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القدرة الاقتصادية لدعم طفل آخر إذا لم يتم تقديم الدعم المادي كجزء من الترتيب.</a:t>
            </a:r>
          </a:p>
        </p:txBody>
      </p:sp>
    </p:spTree>
    <p:extLst>
      <p:ext uri="{BB962C8B-B14F-4D97-AF65-F5344CB8AC3E}">
        <p14:creationId xmlns:p14="http://schemas.microsoft.com/office/powerpoint/2010/main" val="147031738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258;p19">
            <a:extLst>
              <a:ext uri="{FF2B5EF4-FFF2-40B4-BE49-F238E27FC236}">
                <a16:creationId xmlns:a16="http://schemas.microsoft.com/office/drawing/2014/main" id="{889AA28E-0CF3-DA8D-1AC5-4218B4966AF7}"/>
              </a:ext>
            </a:extLst>
          </p:cNvPr>
          <p:cNvSpPr txBox="1"/>
          <p:nvPr/>
        </p:nvSpPr>
        <p:spPr>
          <a:xfrm>
            <a:off x="982985" y="713169"/>
            <a:ext cx="5254041" cy="3985666"/>
          </a:xfrm>
          <a:prstGeom prst="rect">
            <a:avLst/>
          </a:prstGeom>
          <a:noFill/>
          <a:ln>
            <a:noFill/>
          </a:ln>
        </p:spPr>
        <p:txBody>
          <a:bodyPr spcFirstLastPara="1" wrap="square" lIns="91425" tIns="45700" rIns="91425" bIns="45700" anchor="t" anchorCtr="0">
            <a:spAutoFit/>
          </a:bodyPr>
          <a:lstStyle/>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الوضع المقبول ثقافيًا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والجنس</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رعاية</a:t>
            </a:r>
            <a:r>
              <a:rPr lang="en-US" sz="1100" dirty="0">
                <a:effectLst/>
                <a:latin typeface="Calibri" panose="020F0502020204030204" pitchFamily="34" charset="0"/>
                <a:ea typeface="Calibri" panose="020F0502020204030204" pitchFamily="34" charset="0"/>
                <a:cs typeface="Calibri" panose="020F0502020204030204" pitchFamily="34" charset="0"/>
              </a:rPr>
              <a:t>. في بعض السياقات ، قد يكون من الشائع أن تقوم الأرامل برعاية الأطفال ، بينما في سياقات أخرى قد يكون من الأنسب للزوجين تقديم الرعاية. عادة ما يعتبر من غير المناسب أن يكون الرجل العازب هو مقدم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a:t>
            </a:r>
            <a:r>
              <a:rPr lang="ar-SA" sz="1100" dirty="0">
                <a:effectLst/>
                <a:latin typeface="Calibri" panose="020F0502020204030204" pitchFamily="34" charset="0"/>
                <a:ea typeface="Calibri" panose="020F0502020204030204" pitchFamily="34" charset="0"/>
                <a:cs typeface="Calibri" panose="020F0502020204030204" pitchFamily="34" charset="0"/>
              </a:rPr>
              <a:t>فتاة</a:t>
            </a:r>
            <a:r>
              <a:rPr lang="en-US" sz="1100" dirty="0">
                <a:effectLst/>
                <a:latin typeface="Calibri" panose="020F0502020204030204" pitchFamily="34" charset="0"/>
                <a:ea typeface="Calibri" panose="020F0502020204030204" pitchFamily="34" charset="0"/>
                <a:cs typeface="Calibri" panose="020F0502020204030204" pitchFamily="34" charset="0"/>
              </a:rPr>
              <a:t> شابة.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القدرة على توفير الرعاية الكافية للطفل ، بالنظر إلى عدد وأعمار الأطفال الذين يخضعون بالفعل لرعاية الكبار ، وأي مسؤوليات أخرى يتحملها مقدم الرعاية. لا يجوز قبول العائلات التي لديها أكثر من ثلاثة أطفال دون سن الخامسة. يجب أن يكون هناك ثمانية أطفال كحد أقصى في الأسرة (بما في ذلك الأطفال المولودون والمكفولون).</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القدرة على رعاية مجموعات الأشقاء ، حيث يكون للطفل أيضًا أشقاء يحتاجون إلى رعاية بديلة.</a:t>
            </a:r>
          </a:p>
          <a:p>
            <a:pPr marL="171450" lvl="0" indent="-171450" algn="r" rtl="1">
              <a:buFont typeface="Wingdings" panose="05000000000000000000" pitchFamily="2" charset="2"/>
              <a:buChar char="ü"/>
            </a:pPr>
            <a:r>
              <a:rPr lang="en-US" sz="1100" dirty="0" err="1">
                <a:effectLst/>
                <a:latin typeface="Calibri" panose="020F0502020204030204" pitchFamily="34" charset="0"/>
                <a:ea typeface="Calibri" panose="020F0502020204030204" pitchFamily="34" charset="0"/>
                <a:cs typeface="Calibri" panose="020F0502020204030204" pitchFamily="34" charset="0"/>
              </a:rPr>
              <a:t>موقع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منزل</a:t>
            </a:r>
            <a:r>
              <a:rPr lang="en-US" sz="1100" dirty="0">
                <a:effectLst/>
                <a:latin typeface="Calibri" panose="020F0502020204030204" pitchFamily="34" charset="0"/>
                <a:ea typeface="Calibri" panose="020F0502020204030204" pitchFamily="34" charset="0"/>
                <a:cs typeface="Calibri" panose="020F0502020204030204" pitchFamily="34" charset="0"/>
              </a:rPr>
              <a:t> مستقر وآمن مع عدم وجود خطط </a:t>
            </a:r>
            <a:r>
              <a:rPr lang="en-US" sz="1100" dirty="0" err="1">
                <a:effectLst/>
                <a:latin typeface="Calibri" panose="020F0502020204030204" pitchFamily="34" charset="0"/>
                <a:ea typeface="Calibri" panose="020F0502020204030204" pitchFamily="34" charset="0"/>
                <a:cs typeface="Calibri" panose="020F0502020204030204" pitchFamily="34" charset="0"/>
              </a:rPr>
              <a:t>فورية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a:t>
            </a:r>
            <a:r>
              <a:rPr lang="ar-SA" sz="1100" dirty="0">
                <a:effectLst/>
                <a:latin typeface="Calibri" panose="020F0502020204030204" pitchFamily="34" charset="0"/>
                <a:ea typeface="Calibri" panose="020F0502020204030204" pitchFamily="34" charset="0"/>
                <a:cs typeface="Calibri" panose="020F0502020204030204" pitchFamily="34" charset="0"/>
              </a:rPr>
              <a:t>عودة</a:t>
            </a:r>
            <a:r>
              <a:rPr lang="en-US" sz="1100" dirty="0">
                <a:effectLst/>
                <a:latin typeface="Calibri" panose="020F0502020204030204" pitchFamily="34" charset="0"/>
                <a:ea typeface="Calibri" panose="020F0502020204030204" pitchFamily="34" charset="0"/>
                <a:cs typeface="Calibri" panose="020F0502020204030204" pitchFamily="34" charset="0"/>
              </a:rPr>
              <a:t> إلى الوطن أو إعادة التوطين (حيث تكون العودة إلى منطقة / بلد المنشأ أو إعادة التوطين في بلد ثالث أمرًا ممكنًا ، يجب النظر في ما إذا كان الطفل المحتضن سيبقى مع العائلة التي تنتقل).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القدرة على توفير الرعاية الصحية والتعليم </a:t>
            </a:r>
            <a:r>
              <a:rPr lang="en-US" sz="1100" dirty="0" err="1">
                <a:effectLst/>
                <a:latin typeface="Calibri" panose="020F0502020204030204" pitchFamily="34" charset="0"/>
                <a:ea typeface="Calibri" panose="020F0502020204030204" pitchFamily="34" charset="0"/>
                <a:cs typeface="Calibri" panose="020F0502020204030204" pitchFamily="34" charset="0"/>
              </a:rPr>
              <a:t>للأطفال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بال</a:t>
            </a:r>
            <a:r>
              <a:rPr lang="ar-SA" sz="1100" dirty="0">
                <a:effectLst/>
                <a:latin typeface="Calibri" panose="020F0502020204030204" pitchFamily="34" charset="0"/>
                <a:ea typeface="Calibri" panose="020F0502020204030204" pitchFamily="34" charset="0"/>
                <a:cs typeface="Calibri" panose="020F0502020204030204" pitchFamily="34" charset="0"/>
              </a:rPr>
              <a:t>رعاية</a:t>
            </a:r>
            <a:r>
              <a:rPr lang="en-US" sz="1100" dirty="0">
                <a:effectLst/>
                <a:latin typeface="Calibri" panose="020F0502020204030204" pitchFamily="34" charset="0"/>
                <a:ea typeface="Calibri" panose="020F0502020204030204" pitchFamily="34" charset="0"/>
                <a:cs typeface="Calibri" panose="020F0502020204030204" pitchFamily="34" charset="0"/>
              </a:rPr>
              <a:t> على قدم المساواة مع الأطفال الآخرين في الأسرة.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الاستعداد لتقديم التزام </a:t>
            </a:r>
            <a:r>
              <a:rPr lang="en-US" sz="1100" dirty="0" err="1">
                <a:effectLst/>
                <a:latin typeface="Calibri" panose="020F0502020204030204" pitchFamily="34" charset="0"/>
                <a:ea typeface="Calibri" panose="020F0502020204030204" pitchFamily="34" charset="0"/>
                <a:cs typeface="Calibri" panose="020F0502020204030204" pitchFamily="34" charset="0"/>
              </a:rPr>
              <a:t>طويل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a:t>
            </a:r>
            <a:r>
              <a:rPr lang="ar-SA" sz="1100" dirty="0">
                <a:effectLst/>
                <a:latin typeface="Calibri" panose="020F0502020204030204" pitchFamily="34" charset="0"/>
                <a:ea typeface="Calibri" panose="020F0502020204030204" pitchFamily="34" charset="0"/>
                <a:cs typeface="Calibri" panose="020F0502020204030204" pitchFamily="34" charset="0"/>
              </a:rPr>
              <a:t>مد</a:t>
            </a:r>
            <a:r>
              <a:rPr lang="en-US" sz="1100" dirty="0">
                <a:effectLst/>
                <a:latin typeface="Calibri" panose="020F0502020204030204" pitchFamily="34" charset="0"/>
                <a:ea typeface="Calibri" panose="020F0502020204030204" pitchFamily="34" charset="0"/>
                <a:cs typeface="Calibri" panose="020F0502020204030204" pitchFamily="34" charset="0"/>
              </a:rPr>
              <a:t> تجاه الطفل ، حيث قد يكون ذلك مطلوبًا.</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الاستعداد للمراقبة من قبل الأخصائيين الاجتماعيين والسلطات المحلية.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فجوة عمرية مناسبة بين مقدم الرعاية والطفل.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فيما </a:t>
            </a:r>
            <a:r>
              <a:rPr lang="en-US" sz="1100" dirty="0" err="1">
                <a:effectLst/>
                <a:latin typeface="Calibri" panose="020F0502020204030204" pitchFamily="34" charset="0"/>
                <a:ea typeface="Calibri" panose="020F0502020204030204" pitchFamily="34" charset="0"/>
                <a:cs typeface="Calibri" panose="020F0502020204030204" pitchFamily="34" charset="0"/>
              </a:rPr>
              <a:t>يتعلق</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بالأطفال</a:t>
            </a:r>
            <a:r>
              <a:rPr lang="ar-SA" sz="1100" dirty="0">
                <a:effectLst/>
                <a:latin typeface="Calibri" panose="020F0502020204030204" pitchFamily="34" charset="0"/>
                <a:ea typeface="Calibri" panose="020F0502020204030204" pitchFamily="34" charset="0"/>
                <a:cs typeface="Calibri" panose="020F0502020204030204" pitchFamily="34" charset="0"/>
              </a:rPr>
              <a:t> 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ذوي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احتياجات الخاصة</a:t>
            </a:r>
            <a:r>
              <a:rPr lang="en-US" sz="1100" dirty="0">
                <a:effectLst/>
                <a:latin typeface="Calibri" panose="020F0502020204030204" pitchFamily="34" charset="0"/>
                <a:ea typeface="Calibri" panose="020F0502020204030204" pitchFamily="34" charset="0"/>
                <a:cs typeface="Calibri" panose="020F0502020204030204" pitchFamily="34" charset="0"/>
              </a:rPr>
              <a:t> ، يجب على مقدمي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effectLst/>
                <a:latin typeface="Calibri" panose="020F0502020204030204" pitchFamily="34" charset="0"/>
                <a:ea typeface="Calibri" panose="020F0502020204030204" pitchFamily="34" charset="0"/>
                <a:cs typeface="Calibri" panose="020F0502020204030204" pitchFamily="34" charset="0"/>
              </a:rPr>
              <a:t>رشدي</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المحتملين:</a:t>
            </a:r>
          </a:p>
          <a:p>
            <a:pPr marL="4000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التحلي بالصبر والتفهم والاستعداد لتعلم مهارات التواصل الجيد والاستجابة للطفل بطريقة يسهل الوصول إليها ،</a:t>
            </a:r>
          </a:p>
          <a:p>
            <a:pPr marL="4000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لديهم القدرة على معالجة الحواجز القائمة (المادية والتواصلية والارتفاعية) لتوفير بيئة يسهل الوصول </a:t>
            </a:r>
            <a:r>
              <a:rPr lang="en-US" sz="1100" dirty="0" err="1">
                <a:effectLst/>
                <a:latin typeface="Calibri" panose="020F0502020204030204" pitchFamily="34" charset="0"/>
                <a:ea typeface="Calibri" panose="020F0502020204030204" pitchFamily="34" charset="0"/>
                <a:cs typeface="Calibri" panose="020F0502020204030204" pitchFamily="34" charset="0"/>
              </a:rPr>
              <a:t>إليها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لطفل</a:t>
            </a:r>
            <a:r>
              <a:rPr lang="ar-SA" sz="1100" dirty="0">
                <a:effectLst/>
                <a:latin typeface="Calibri" panose="020F0502020204030204" pitchFamily="34" charset="0"/>
                <a:ea typeface="Calibri" panose="020F0502020204030204" pitchFamily="34" charset="0"/>
                <a:cs typeface="Calibri" panose="020F0502020204030204" pitchFamily="34" charset="0"/>
              </a:rPr>
              <a:t> 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ذوي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احتياجات الخاصة</a:t>
            </a:r>
            <a:r>
              <a:rPr lang="en-US" sz="1100" dirty="0">
                <a:effectLst/>
                <a:latin typeface="Calibri" panose="020F0502020204030204" pitchFamily="34" charset="0"/>
                <a:ea typeface="Calibri" panose="020F0502020204030204" pitchFamily="34" charset="0"/>
                <a:cs typeface="Calibri" panose="020F0502020204030204" pitchFamily="34" charset="0"/>
              </a:rPr>
              <a:t> .</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err="1">
                <a:effectLst/>
                <a:latin typeface="Calibri" panose="020F0502020204030204" pitchFamily="34" charset="0"/>
                <a:ea typeface="Calibri" panose="020F0502020204030204" pitchFamily="34" charset="0"/>
                <a:cs typeface="Calibri" panose="020F0502020204030204" pitchFamily="34" charset="0"/>
              </a:rPr>
              <a:t>مل</a:t>
            </a:r>
            <a:r>
              <a:rPr lang="ar-SA" sz="1100" dirty="0" err="1">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حظة</a:t>
            </a:r>
            <a:r>
              <a:rPr lang="en-US" sz="1100" dirty="0">
                <a:effectLst/>
                <a:latin typeface="Calibri" panose="020F0502020204030204" pitchFamily="34" charset="0"/>
                <a:ea typeface="Calibri" panose="020F0502020204030204" pitchFamily="34" charset="0"/>
                <a:cs typeface="Calibri" panose="020F0502020204030204" pitchFamily="34" charset="0"/>
              </a:rPr>
              <a:t>: يتم استخدام قائمة مشتركة ولكن من المهم أن تتذكر </a:t>
            </a:r>
            <a:r>
              <a:rPr lang="en-US" sz="1100" dirty="0" err="1">
                <a:effectLst/>
                <a:latin typeface="Calibri" panose="020F0502020204030204" pitchFamily="34" charset="0"/>
                <a:ea typeface="Calibri" panose="020F0502020204030204" pitchFamily="34" charset="0"/>
                <a:cs typeface="Calibri" panose="020F0502020204030204" pitchFamily="34" charset="0"/>
              </a:rPr>
              <a:t>أن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a:t>
            </a:r>
            <a:r>
              <a:rPr lang="ar-SA" sz="1100" dirty="0">
                <a:latin typeface="Calibri" panose="020F0502020204030204" pitchFamily="34" charset="0"/>
                <a:ea typeface="Calibri" panose="020F0502020204030204" pitchFamily="34" charset="0"/>
                <a:cs typeface="Calibri" panose="020F0502020204030204" pitchFamily="34" charset="0"/>
              </a:rPr>
              <a:t>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a:t>
            </a:r>
            <a:r>
              <a:rPr lang="ar-SA" sz="1100" dirty="0">
                <a:effectLst/>
                <a:latin typeface="Calibri" panose="020F0502020204030204" pitchFamily="34" charset="0"/>
                <a:ea typeface="Calibri" panose="020F0502020204030204" pitchFamily="34" charset="0"/>
                <a:cs typeface="Calibri" panose="020F0502020204030204" pitchFamily="34" charset="0"/>
              </a:rPr>
              <a:t>إرشاد</a:t>
            </a:r>
            <a:r>
              <a:rPr lang="en-US" sz="1100" dirty="0">
                <a:effectLst/>
                <a:latin typeface="Calibri" panose="020F0502020204030204" pitchFamily="34" charset="0"/>
                <a:ea typeface="Calibri" panose="020F0502020204030204" pitchFamily="34" charset="0"/>
                <a:cs typeface="Calibri" panose="020F0502020204030204" pitchFamily="34" charset="0"/>
              </a:rPr>
              <a:t> هما أدوار مختلفة تمامًا ويجب توخي الحذر بشكل خاص عند اختيار </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الأسرة الحاضنة</a:t>
            </a:r>
            <a:r>
              <a:rPr lang="en-US" sz="1100" dirty="0">
                <a:effectLst/>
                <a:latin typeface="Calibri" panose="020F0502020204030204" pitchFamily="34" charset="0"/>
                <a:ea typeface="Calibri" panose="020F0502020204030204" pitchFamily="34" charset="0"/>
                <a:cs typeface="Times New Roman" panose="02020603050405020304" pitchFamily="18" charset="0"/>
              </a:rPr>
              <a:t>.</a:t>
            </a:r>
          </a:p>
        </p:txBody>
      </p:sp>
      <p:sp>
        <p:nvSpPr>
          <p:cNvPr id="3" name="Hexagon 2">
            <a:extLst>
              <a:ext uri="{FF2B5EF4-FFF2-40B4-BE49-F238E27FC236}">
                <a16:creationId xmlns:a16="http://schemas.microsoft.com/office/drawing/2014/main" id="{B22887CA-DB4A-D7BB-010F-BC8C8E512709}"/>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77BB32DA-1429-E4E0-0BD7-0F3F83AB063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69415F0A-799E-03D2-4908-E65175C039D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B8B9B85D-D9AF-F242-4B2C-C810C203A8C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C152A1BF-D2B5-546A-BF93-3B9039141D5A}"/>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83AEAB3D-DB3D-00C6-E1F1-4F16895DFE6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5FCC9AD5-BECB-36E6-5A46-BDEF3B356AEF}"/>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24FD0AC-2058-4729-A226-E5830270B034}"/>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D7EDDA1D-1235-9C60-8623-9B37DE6DE6AD}"/>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E4A5C13-79EA-2F2C-4C20-6080CA377D3C}"/>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8484279A-9D90-038A-A308-53480D5AFC85}"/>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AE2FDDA-3867-DF13-1E25-F5102A9BEBC4}"/>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7D887EC-6BD2-8FA2-F00F-69E9D7CA65C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488C193A-3D42-0089-8CFF-C8567989982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89A8F40C-6BEC-B64C-7E6C-96908CF7A24B}"/>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0B76565-DCB1-AABE-E906-ECE9B3C1782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E35750C9-EAD8-E1C0-80F2-ED40416F6C20}"/>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4CE4590-87A9-D884-9523-94C3DB4B62AA}"/>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6070754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6F9E50-5CBA-92CA-DC37-ECBA82E8439D}"/>
              </a:ext>
            </a:extLst>
          </p:cNvPr>
          <p:cNvSpPr txBox="1"/>
          <p:nvPr/>
        </p:nvSpPr>
        <p:spPr>
          <a:xfrm>
            <a:off x="982984" y="1550000"/>
            <a:ext cx="5403525" cy="6186309"/>
          </a:xfrm>
          <a:prstGeom prst="rect">
            <a:avLst/>
          </a:prstGeom>
          <a:noFill/>
        </p:spPr>
        <p:txBody>
          <a:bodyPr wrap="square">
            <a:spAutoFit/>
          </a:bodyPr>
          <a:lstStyle/>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ملاحظة: في ترتيبات الرعاية غير الرسمية والعفوية ، سواء كانت رعاية الأقارب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الأسرة الحاضنة</a:t>
            </a:r>
            <a:r>
              <a:rPr lang="en-US" sz="1100" dirty="0">
                <a:effectLst/>
                <a:latin typeface="Calibri" panose="020F0502020204030204" pitchFamily="34" charset="0"/>
                <a:ea typeface="Calibri" panose="020F0502020204030204" pitchFamily="34" charset="0"/>
                <a:cs typeface="Calibri" panose="020F0502020204030204" pitchFamily="34" charset="0"/>
              </a:rPr>
              <a:t>، قد يكون الأطفال في خطر. في حين أن هذا يمثل في كثير من الأحيان مشكلة عندما يتم اصطحاب الأطفال إلى أسر خارج أسرهم أو مجتمعهم ، إلا أن جميع ترتيبات الرعاية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البديلة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قائمة</a:t>
            </a:r>
            <a:r>
              <a:rPr lang="en-US" sz="1100" dirty="0">
                <a:effectLst/>
                <a:latin typeface="Calibri" panose="020F0502020204030204" pitchFamily="34" charset="0"/>
                <a:ea typeface="Calibri" panose="020F0502020204030204" pitchFamily="34" charset="0"/>
                <a:cs typeface="Calibri" panose="020F0502020204030204" pitchFamily="34" charset="0"/>
              </a:rPr>
              <a:t> تحتاج إلى التقييم والمراقبة.</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عند الضرورة ، يجب تطوير أداة </a:t>
            </a:r>
            <a:r>
              <a:rPr lang="en-US" sz="1100" dirty="0" err="1">
                <a:effectLst/>
                <a:latin typeface="Calibri" panose="020F0502020204030204" pitchFamily="34" charset="0"/>
                <a:ea typeface="Calibri" panose="020F0502020204030204" pitchFamily="34" charset="0"/>
                <a:cs typeface="Calibri" panose="020F0502020204030204" pitchFamily="34" charset="0"/>
              </a:rPr>
              <a:t>تقييم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تدقيق</a:t>
            </a:r>
            <a:r>
              <a:rPr lang="en-US" sz="1100" dirty="0">
                <a:effectLst/>
                <a:latin typeface="Calibri" panose="020F0502020204030204" pitchFamily="34" charset="0"/>
                <a:ea typeface="Calibri" panose="020F0502020204030204" pitchFamily="34" charset="0"/>
                <a:cs typeface="Calibri" panose="020F0502020204030204" pitchFamily="34" charset="0"/>
              </a:rPr>
              <a:t> من قبل المجموعة المشتركة بين الوكالات / الجهات الفاعلة بشكل مشترك وبالتعاون مع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المجتمع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المت</a:t>
            </a:r>
            <a:r>
              <a:rPr lang="ar-SA" sz="1100" dirty="0">
                <a:effectLst/>
                <a:latin typeface="Calibri" panose="020F0502020204030204" pitchFamily="34" charset="0"/>
                <a:ea typeface="Calibri" panose="020F0502020204030204" pitchFamily="34" charset="0"/>
                <a:cs typeface="Calibri" panose="020F0502020204030204" pitchFamily="34" charset="0"/>
              </a:rPr>
              <a:t>ضرر</a:t>
            </a:r>
            <a:r>
              <a:rPr lang="en-US" sz="1100" dirty="0">
                <a:effectLst/>
                <a:latin typeface="Calibri" panose="020F0502020204030204" pitchFamily="34" charset="0"/>
                <a:ea typeface="Calibri" panose="020F0502020204030204" pitchFamily="34" charset="0"/>
                <a:cs typeface="Calibri" panose="020F0502020204030204" pitchFamily="34" charset="0"/>
              </a:rPr>
              <a:t> - البالغين والأطفال وأعضاء مجموعات المجتمع.</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يمكن أن توفر القائمة أدناه أساسًا لتطوير الأسئلة السياقية.</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ar-SA" sz="1100" b="1" dirty="0">
                <a:latin typeface="Calibri" panose="020F0502020204030204" pitchFamily="34" charset="0"/>
                <a:ea typeface="Calibri" panose="020F0502020204030204" pitchFamily="34" charset="0"/>
                <a:cs typeface="Calibri" panose="020F0502020204030204" pitchFamily="34" charset="0"/>
              </a:rPr>
              <a:t>ال</a:t>
            </a:r>
            <a:r>
              <a:rPr lang="en-US" sz="1100" b="1" dirty="0" err="1">
                <a:latin typeface="Calibri" panose="020F0502020204030204" pitchFamily="34" charset="0"/>
                <a:ea typeface="Calibri" panose="020F0502020204030204" pitchFamily="34" charset="0"/>
                <a:cs typeface="Calibri" panose="020F0502020204030204" pitchFamily="34" charset="0"/>
              </a:rPr>
              <a:t>أسئلة</a:t>
            </a:r>
            <a:endParaRPr lang="en-US" sz="1100" b="1" dirty="0">
              <a:latin typeface="Calibri" panose="020F0502020204030204" pitchFamily="34" charset="0"/>
              <a:ea typeface="Calibri" panose="020F0502020204030204" pitchFamily="34" charset="0"/>
              <a:cs typeface="Calibri" panose="020F0502020204030204" pitchFamily="34" charset="0"/>
            </a:endParaRP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 هي أسباب رغبتك في رعاية طفل؟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ماذا سيكون دور الطفل داخل الأسرة؟</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إلى متى يمكنك رعاية الطفل؟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لديك </a:t>
            </a:r>
            <a:r>
              <a:rPr lang="en-US" sz="1100" dirty="0" err="1">
                <a:effectLst/>
                <a:latin typeface="Calibri" panose="020F0502020204030204" pitchFamily="34" charset="0"/>
                <a:ea typeface="Calibri" panose="020F0502020204030204" pitchFamily="34" charset="0"/>
                <a:cs typeface="Calibri" panose="020F0502020204030204" pitchFamily="34" charset="0"/>
              </a:rPr>
              <a:t>خطط</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a:t>
            </a:r>
            <a:r>
              <a:rPr lang="ar-SA" sz="1100" dirty="0">
                <a:effectLst/>
                <a:latin typeface="Calibri" panose="020F0502020204030204" pitchFamily="34" charset="0"/>
                <a:ea typeface="Calibri" panose="020F0502020204030204" pitchFamily="34" charset="0"/>
                <a:cs typeface="Calibri" panose="020F0502020204030204" pitchFamily="34" charset="0"/>
              </a:rPr>
              <a:t>انتقال</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تحت أي ظروف قد تحتاج إلى التوقف عن رعاية الطفل؟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كيف يشعر الأشقاء وأفراد الأسرة الممتدة تجاهك في استقبال الطفل؟</a:t>
            </a:r>
          </a:p>
          <a:p>
            <a:pPr marL="228600" indent="-228600" algn="r" rtl="1">
              <a:buFont typeface="+mj-lt"/>
              <a:buAutoNum type="arabicPeriod"/>
            </a:pPr>
            <a:r>
              <a:rPr lang="en-US" sz="1100" dirty="0" err="1">
                <a:effectLst/>
                <a:latin typeface="Calibri" panose="020F0502020204030204" pitchFamily="34" charset="0"/>
                <a:ea typeface="Calibri" panose="020F0502020204030204" pitchFamily="34" charset="0"/>
                <a:cs typeface="Calibri" panose="020F0502020204030204" pitchFamily="34" charset="0"/>
              </a:rPr>
              <a:t>كيف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ست</a:t>
            </a:r>
            <a:r>
              <a:rPr lang="ar-SA" sz="1100" dirty="0">
                <a:effectLst/>
                <a:latin typeface="Calibri" panose="020F0502020204030204" pitchFamily="34" charset="0"/>
                <a:ea typeface="Calibri" panose="020F0502020204030204" pitchFamily="34" charset="0"/>
                <a:cs typeface="Calibri" panose="020F0502020204030204" pitchFamily="34" charset="0"/>
              </a:rPr>
              <a:t>قوم بتربية</a:t>
            </a:r>
            <a:r>
              <a:rPr lang="en-US" sz="1100" dirty="0">
                <a:effectLst/>
                <a:latin typeface="Calibri" panose="020F0502020204030204" pitchFamily="34" charset="0"/>
                <a:ea typeface="Calibri" panose="020F0502020204030204" pitchFamily="34" charset="0"/>
                <a:cs typeface="Calibri" panose="020F0502020204030204" pitchFamily="34" charset="0"/>
              </a:rPr>
              <a:t> الطفل؟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كيف يمكن أن يكون يوم نموذجي للطفل؟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 نوع العمل / الأعمال المنزلية التي تتوقع أن يقوم بها الطفل وأطفالك داخل المنزل وخارجه؟</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ماذا تتوقع من الطفل مقابل توفير منزل له؟</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كم عدد الوجبات التي تقدمها لعائلتك في اليوم؟</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ماذا ستفعل إذا كان أطفالك يعاملون الطفل بشكل غير عادل أو يعامل الطفل أطفالك بشكل غير عادل؟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سيأكل الطفل بالتبني مع بقية أفراد الأسرة في أوقات الوجبات؟</a:t>
            </a:r>
          </a:p>
          <a:p>
            <a:pPr marL="228600" indent="-228600" algn="r" rtl="1">
              <a:buFont typeface="+mj-lt"/>
              <a:buAutoNum type="arabicPeriod"/>
            </a:pP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يذهب</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ar-SA" sz="1100" dirty="0">
                <a:latin typeface="Calibri" panose="020F0502020204030204" pitchFamily="34" charset="0"/>
                <a:ea typeface="Calibri" panose="020F0502020204030204" pitchFamily="34" charset="0"/>
                <a:cs typeface="Calibri" panose="020F0502020204030204" pitchFamily="34" charset="0"/>
              </a:rPr>
              <a:t>س</a:t>
            </a:r>
            <a:r>
              <a:rPr lang="en-US" sz="1100" dirty="0" err="1">
                <a:effectLst/>
                <a:latin typeface="Calibri" panose="020F0502020204030204" pitchFamily="34" charset="0"/>
                <a:ea typeface="Calibri" panose="020F0502020204030204" pitchFamily="34" charset="0"/>
                <a:cs typeface="Calibri" panose="020F0502020204030204" pitchFamily="34" charset="0"/>
              </a:rPr>
              <a:t>يذهب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المدرسة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عائلة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أين سينام الطفل </a:t>
            </a:r>
            <a:r>
              <a:rPr lang="en-US" sz="1100" dirty="0" err="1">
                <a:effectLst/>
                <a:latin typeface="Calibri" panose="020F0502020204030204" pitchFamily="34" charset="0"/>
                <a:ea typeface="Calibri" panose="020F0502020204030204" pitchFamily="34" charset="0"/>
                <a:cs typeface="Calibri" panose="020F0502020204030204" pitchFamily="34" charset="0"/>
              </a:rPr>
              <a:t>ليلاً</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ما هي المساعدة التي قد تحتاجها في رعاية الطفل؟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كيف ستساعد الطفل على التعامل مع أحداث </a:t>
            </a:r>
            <a:r>
              <a:rPr lang="en-US" sz="1100" dirty="0" err="1">
                <a:effectLst/>
                <a:latin typeface="Calibri" panose="020F0502020204030204" pitchFamily="34" charset="0"/>
                <a:ea typeface="Calibri" panose="020F0502020204030204" pitchFamily="34" charset="0"/>
                <a:cs typeface="Calibri" panose="020F0502020204030204" pitchFamily="34" charset="0"/>
              </a:rPr>
              <a:t>مثل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a:t>
            </a:r>
            <a:r>
              <a:rPr lang="ar-SA" sz="1100" dirty="0">
                <a:latin typeface="Calibri" panose="020F0502020204030204" pitchFamily="34" charset="0"/>
                <a:ea typeface="Calibri" panose="020F0502020204030204" pitchFamily="34" charset="0"/>
                <a:cs typeface="Calibri" panose="020F0502020204030204" pitchFamily="34" charset="0"/>
              </a:rPr>
              <a:t>عقب</a:t>
            </a:r>
            <a:r>
              <a:rPr lang="en-US" sz="1100" dirty="0">
                <a:effectLst/>
                <a:latin typeface="Calibri" panose="020F0502020204030204" pitchFamily="34" charset="0"/>
                <a:ea typeface="Calibri" panose="020F0502020204030204" pitchFamily="34" charset="0"/>
                <a:cs typeface="Calibri" panose="020F0502020204030204" pitchFamily="34" charset="0"/>
              </a:rPr>
              <a:t> غير الناجح أو التحضير للم شمل الأسرة؟</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كيف </a:t>
            </a:r>
            <a:r>
              <a:rPr lang="en-US" sz="1100" dirty="0" err="1">
                <a:effectLst/>
                <a:latin typeface="Calibri" panose="020F0502020204030204" pitchFamily="34" charset="0"/>
                <a:ea typeface="Calibri" panose="020F0502020204030204" pitchFamily="34" charset="0"/>
                <a:cs typeface="Calibri" panose="020F0502020204030204" pitchFamily="34" charset="0"/>
              </a:rPr>
              <a:t>يمكنك</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استجابة</a:t>
            </a:r>
            <a:r>
              <a:rPr lang="en-US" sz="1100" dirty="0">
                <a:effectLst/>
                <a:latin typeface="Calibri" panose="020F0502020204030204" pitchFamily="34" charset="0"/>
                <a:ea typeface="Calibri" panose="020F0502020204030204" pitchFamily="34" charset="0"/>
                <a:cs typeface="Calibri" panose="020F0502020204030204" pitchFamily="34" charset="0"/>
              </a:rPr>
              <a:t> إذا تحدث الطفل عن فقده لعائلته وإذا كان لديه مخاوف بشأن المستقبل؟</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هل ستكون مستعدًا وقادرًا على 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طفل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من </a:t>
            </a:r>
            <a:r>
              <a:rPr lang="ar-SA" sz="1100" dirty="0">
                <a:latin typeface="Calibri" panose="020F0502020204030204" pitchFamily="34" charset="0"/>
                <a:ea typeface="Calibri" panose="020F0502020204030204" pitchFamily="34" charset="0"/>
                <a:cs typeface="Calibri" panose="020F0502020204030204" pitchFamily="34" charset="0"/>
              </a:rPr>
              <a:t>ذوي ال</a:t>
            </a:r>
            <a:r>
              <a:rPr lang="en-US" sz="1100" dirty="0" err="1">
                <a:effectLst/>
                <a:latin typeface="Calibri" panose="020F0502020204030204" pitchFamily="34" charset="0"/>
                <a:ea typeface="Calibri" panose="020F0502020204030204" pitchFamily="34" charset="0"/>
                <a:cs typeface="Calibri" panose="020F0502020204030204" pitchFamily="34" charset="0"/>
              </a:rPr>
              <a:t>احتياجات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خاصة</a:t>
            </a:r>
            <a:r>
              <a:rPr lang="ar-SA" sz="1100" dirty="0">
                <a:effectLst/>
                <a:latin typeface="Calibri" panose="020F0502020204030204" pitchFamily="34" charset="0"/>
                <a:ea typeface="Calibri" panose="020F0502020204030204" pitchFamily="34" charset="0"/>
                <a:cs typeface="Calibri" panose="020F0502020204030204" pitchFamily="34" charset="0"/>
              </a:rPr>
              <a:t> بما </a:t>
            </a:r>
            <a:r>
              <a:rPr lang="ar-SA" sz="1100" dirty="0" err="1">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تعلق</a:t>
            </a:r>
            <a:r>
              <a:rPr lang="en-US" sz="1100" dirty="0">
                <a:effectLst/>
                <a:latin typeface="Calibri" panose="020F0502020204030204" pitchFamily="34" charset="0"/>
                <a:ea typeface="Calibri" panose="020F0502020204030204" pitchFamily="34" charset="0"/>
                <a:cs typeface="Calibri" panose="020F0502020204030204" pitchFamily="34" charset="0"/>
              </a:rPr>
              <a:t> بالصحة العقلية أو البدنية؟ هل أنت قادر على دعم الطفل للوصول إلى الخدمات المطلوبة لنموه / نموها ، على الرغم من العوائق الموجودة في البيئة للأطفال </a:t>
            </a:r>
            <a:r>
              <a:rPr lang="en-US" sz="1100" dirty="0" err="1">
                <a:effectLst/>
                <a:latin typeface="Calibri" panose="020F0502020204030204" pitchFamily="34" charset="0"/>
                <a:ea typeface="Calibri" panose="020F0502020204030204" pitchFamily="34" charset="0"/>
                <a:cs typeface="Calibri" panose="020F0502020204030204" pitchFamily="34" charset="0"/>
              </a:rPr>
              <a:t>ذوي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a:t>
            </a:r>
            <a:r>
              <a:rPr lang="ar-SA" sz="1100" dirty="0">
                <a:effectLst/>
                <a:latin typeface="Calibri" panose="020F0502020204030204" pitchFamily="34" charset="0"/>
                <a:ea typeface="Calibri" panose="020F0502020204030204" pitchFamily="34" charset="0"/>
                <a:cs typeface="Calibri" panose="020F0502020204030204" pitchFamily="34" charset="0"/>
              </a:rPr>
              <a:t>لا</a:t>
            </a:r>
            <a:r>
              <a:rPr lang="en-US" sz="1100" dirty="0" err="1">
                <a:effectLst/>
                <a:latin typeface="Calibri" panose="020F0502020204030204" pitchFamily="34" charset="0"/>
                <a:ea typeface="Calibri" panose="020F0502020204030204" pitchFamily="34" charset="0"/>
                <a:cs typeface="Calibri" panose="020F0502020204030204" pitchFamily="34" charset="0"/>
              </a:rPr>
              <a:t>حتياجات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خاصة</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a:t>
            </a:r>
            <a:r>
              <a:rPr lang="ar-SA" sz="1100" dirty="0">
                <a:effectLst/>
                <a:latin typeface="Calibri" panose="020F0502020204030204" pitchFamily="34" charset="0"/>
                <a:ea typeface="Calibri" panose="020F0502020204030204" pitchFamily="34" charset="0"/>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Font typeface="+mj-lt"/>
              <a:buAutoNum type="arabicPeriod" startAt="20"/>
            </a:pPr>
            <a:r>
              <a:rPr lang="en-US" sz="1100" dirty="0">
                <a:effectLst/>
                <a:latin typeface="Calibri" panose="020F0502020204030204" pitchFamily="34" charset="0"/>
                <a:ea typeface="Calibri" panose="020F0502020204030204" pitchFamily="34" charset="0"/>
                <a:cs typeface="Calibri" panose="020F0502020204030204" pitchFamily="34" charset="0"/>
              </a:rPr>
              <a:t>إذا كنت على استعداد </a:t>
            </a:r>
            <a:r>
              <a:rPr lang="en-US" sz="1100" dirty="0" err="1">
                <a:effectLst/>
                <a:latin typeface="Calibri" panose="020F0502020204030204" pitchFamily="34" charset="0"/>
                <a:ea typeface="Calibri" panose="020F0502020204030204" pitchFamily="34" charset="0"/>
                <a:cs typeface="Calibri" panose="020F0502020204030204" pitchFamily="34" charset="0"/>
              </a:rPr>
              <a:t>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طفل</a:t>
            </a:r>
            <a:r>
              <a:rPr lang="ar-SA" sz="1100" dirty="0">
                <a:effectLst/>
                <a:latin typeface="Calibri" panose="020F0502020204030204" pitchFamily="34" charset="0"/>
                <a:ea typeface="Calibri" panose="020F0502020204030204" pitchFamily="34" charset="0"/>
                <a:cs typeface="Calibri" panose="020F0502020204030204" pitchFamily="34" charset="0"/>
              </a:rPr>
              <a:t> من </a:t>
            </a:r>
            <a:r>
              <a:rPr lang="ar-SA" sz="1100" dirty="0">
                <a:latin typeface="Calibri" panose="020F0502020204030204" pitchFamily="34" charset="0"/>
                <a:ea typeface="Calibri" panose="020F0502020204030204" pitchFamily="34" charset="0"/>
                <a:cs typeface="Calibri" panose="020F0502020204030204" pitchFamily="34" charset="0"/>
              </a:rPr>
              <a:t>ذوي ال</a:t>
            </a:r>
            <a:r>
              <a:rPr lang="en-US" sz="1100" dirty="0" err="1">
                <a:effectLst/>
                <a:latin typeface="Calibri" panose="020F0502020204030204" pitchFamily="34" charset="0"/>
                <a:ea typeface="Calibri" panose="020F0502020204030204" pitchFamily="34" charset="0"/>
                <a:cs typeface="Calibri" panose="020F0502020204030204" pitchFamily="34" charset="0"/>
              </a:rPr>
              <a:t>احتياجات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خاصة</a:t>
            </a:r>
            <a:r>
              <a:rPr lang="en-US" sz="1100" dirty="0">
                <a:effectLst/>
                <a:latin typeface="Calibri" panose="020F0502020204030204" pitchFamily="34" charset="0"/>
                <a:ea typeface="Calibri" panose="020F0502020204030204" pitchFamily="34" charset="0"/>
                <a:cs typeface="Calibri" panose="020F0502020204030204" pitchFamily="34" charset="0"/>
              </a:rPr>
              <a:t>، فهل لديك الصبر والتفهم والاستعداد لتعلم مهارات التواصل الجيد والاستجابة للطفل بطريقة يسهل الوصول </a:t>
            </a:r>
            <a:r>
              <a:rPr lang="en-US" sz="1100" dirty="0" err="1">
                <a:effectLst/>
                <a:latin typeface="Calibri" panose="020F0502020204030204" pitchFamily="34" charset="0"/>
                <a:ea typeface="Calibri" panose="020F0502020204030204" pitchFamily="34" charset="0"/>
                <a:cs typeface="Calibri" panose="020F0502020204030204" pitchFamily="34" charset="0"/>
              </a:rPr>
              <a:t>إليها</a:t>
            </a:r>
            <a:r>
              <a:rPr lang="en-US" sz="1100" dirty="0">
                <a:effectLst/>
                <a:latin typeface="Calibri" panose="020F0502020204030204" pitchFamily="34" charset="0"/>
                <a:ea typeface="Calibri" panose="020F0502020204030204" pitchFamily="34" charset="0"/>
                <a:cs typeface="Calibri" panose="020F0502020204030204" pitchFamily="34" charset="0"/>
              </a:rPr>
              <a:t>؟</a:t>
            </a:r>
            <a:r>
              <a:rPr lang="ar-SA" sz="1100" dirty="0">
                <a:effectLst/>
                <a:latin typeface="Calibri" panose="020F0502020204030204" pitchFamily="34" charset="0"/>
                <a:ea typeface="Calibri" panose="020F0502020204030204" pitchFamily="34" charset="0"/>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Font typeface="+mj-lt"/>
              <a:buAutoNum type="arabicPeriod" startAt="20"/>
            </a:pPr>
            <a:r>
              <a:rPr lang="en-US" sz="1100" dirty="0">
                <a:effectLst/>
                <a:latin typeface="Calibri" panose="020F0502020204030204" pitchFamily="34" charset="0"/>
                <a:ea typeface="Calibri" panose="020F0502020204030204" pitchFamily="34" charset="0"/>
                <a:cs typeface="Calibri" panose="020F0502020204030204" pitchFamily="34" charset="0"/>
              </a:rPr>
              <a:t>إذا كنت على استعداد لرعاية طفل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ذوي</a:t>
            </a:r>
            <a:r>
              <a:rPr lang="ar-SA" sz="1100" dirty="0">
                <a:latin typeface="Calibri" panose="020F0502020204030204" pitchFamily="34" charset="0"/>
                <a:ea typeface="Calibri" panose="020F0502020204030204" pitchFamily="34" charset="0"/>
                <a:cs typeface="Calibri" panose="020F0502020204030204" pitchFamily="34" charset="0"/>
              </a:rPr>
              <a:t> ال</a:t>
            </a:r>
            <a:r>
              <a:rPr lang="en-US" sz="1100" dirty="0" err="1">
                <a:effectLst/>
                <a:latin typeface="Calibri" panose="020F0502020204030204" pitchFamily="34" charset="0"/>
                <a:ea typeface="Calibri" panose="020F0502020204030204" pitchFamily="34" charset="0"/>
                <a:cs typeface="Calibri" panose="020F0502020204030204" pitchFamily="34" charset="0"/>
              </a:rPr>
              <a:t>احتياجات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خاصة</a:t>
            </a:r>
            <a:r>
              <a:rPr lang="en-US" sz="1100" dirty="0">
                <a:effectLst/>
                <a:latin typeface="Calibri" panose="020F0502020204030204" pitchFamily="34" charset="0"/>
                <a:ea typeface="Calibri" panose="020F0502020204030204" pitchFamily="34" charset="0"/>
                <a:cs typeface="Calibri" panose="020F0502020204030204" pitchFamily="34" charset="0"/>
              </a:rPr>
              <a:t> ، فهل لديك القدرة على معالجة الحواجز القائمة (المادية والتواصلية والارتفاعية) لتوفير بيئة يسهل الوصول إليها لطفل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ذوي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احتياجات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خاصة</a:t>
            </a:r>
            <a:r>
              <a:rPr lang="en-US" sz="1100" dirty="0">
                <a:effectLst/>
                <a:latin typeface="Calibri" panose="020F0502020204030204" pitchFamily="34" charset="0"/>
                <a:ea typeface="Calibri" panose="020F0502020204030204" pitchFamily="34" charset="0"/>
                <a:cs typeface="Calibri" panose="020F0502020204030204" pitchFamily="34" charset="0"/>
              </a:rPr>
              <a:t>؟</a:t>
            </a:r>
          </a:p>
        </p:txBody>
      </p:sp>
      <p:sp>
        <p:nvSpPr>
          <p:cNvPr id="2" name="TextBox 1">
            <a:extLst>
              <a:ext uri="{FF2B5EF4-FFF2-40B4-BE49-F238E27FC236}">
                <a16:creationId xmlns:a16="http://schemas.microsoft.com/office/drawing/2014/main" id="{0A34C3A2-A4AA-82F9-D92A-3BF12F015342}"/>
              </a:ext>
            </a:extLst>
          </p:cNvPr>
          <p:cNvSpPr txBox="1"/>
          <p:nvPr/>
        </p:nvSpPr>
        <p:spPr>
          <a:xfrm>
            <a:off x="982985" y="713169"/>
            <a:ext cx="5403525" cy="584775"/>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أسئلة التقييم والتدقيق لطرحها على مقدمي الرعاية البديلة المحتملين أو الحاليين (نموذج)</a:t>
            </a:r>
            <a:endParaRPr lang="en-US" sz="1600" b="1" spc="300" dirty="0">
              <a:solidFill>
                <a:schemeClr val="tx1"/>
              </a:solidFill>
              <a:latin typeface="Calibri" panose="020F0502020204030204" pitchFamily="34" charset="0"/>
              <a:cs typeface="Calibri" panose="020F0502020204030204" pitchFamily="34" charset="0"/>
            </a:endParaRPr>
          </a:p>
        </p:txBody>
      </p:sp>
      <p:sp>
        <p:nvSpPr>
          <p:cNvPr id="4" name="Hexagon 3">
            <a:extLst>
              <a:ext uri="{FF2B5EF4-FFF2-40B4-BE49-F238E27FC236}">
                <a16:creationId xmlns:a16="http://schemas.microsoft.com/office/drawing/2014/main" id="{97FF3259-7F5B-70E4-097A-1E60BF5F4AA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80E479A4-F5CC-95BC-F3EE-E6E7A05F3BE4}"/>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A5FA9FBC-E146-D84B-FFD4-B1C705C738E4}"/>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EB562A73-4288-0259-8BB2-1B6624D271D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CD3818D2-1DD9-DB11-14C3-E1875801E043}"/>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A0BDC777-C50A-6130-AAEB-B27A25B1EEF9}"/>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DDE4E04-FC0D-35C6-3812-B4B8A25DCBE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2B64988-ED43-A46A-6DC8-303FCD85D3D3}"/>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FA86B008-1ECC-4DD7-A6E8-6E567AA10BA8}"/>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6486AB19-3531-4F96-F16F-74805C1E6CD8}"/>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16FBFD57-4B76-84DB-B927-FB0B9E86EC19}"/>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CC71EDEA-B8EC-B052-773E-5A3D0E345AB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716F76EA-F2BB-528F-9BDC-AFAA0654441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245742E3-5318-448E-0739-42DC73C583DB}"/>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44D13E26-B9C2-909B-185F-7142A9A62F6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2D405A8-FD16-07A5-0EA2-130B6BA7602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6DD40456-6202-BF83-EFD7-E949364BB723}"/>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E7778A4F-A50A-3A07-1F07-24A7C1444BC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281823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6F9E50-5CBA-92CA-DC37-ECBA82E8439D}"/>
              </a:ext>
            </a:extLst>
          </p:cNvPr>
          <p:cNvSpPr txBox="1"/>
          <p:nvPr/>
        </p:nvSpPr>
        <p:spPr>
          <a:xfrm>
            <a:off x="982984" y="713169"/>
            <a:ext cx="5403525" cy="3985706"/>
          </a:xfrm>
          <a:prstGeom prst="rect">
            <a:avLst/>
          </a:prstGeom>
          <a:noFill/>
        </p:spPr>
        <p:txBody>
          <a:bodyPr wrap="square">
            <a:spAutoFit/>
          </a:bodyPr>
          <a:lstStyle/>
          <a:p>
            <a:pPr algn="r" rtl="1"/>
            <a:r>
              <a:rPr lang="en-US" sz="1100" b="1" dirty="0">
                <a:latin typeface="Calibri" panose="020F0502020204030204" pitchFamily="34" charset="0"/>
                <a:ea typeface="Calibri" panose="020F0502020204030204" pitchFamily="34" charset="0"/>
                <a:cs typeface="Calibri" panose="020F0502020204030204" pitchFamily="34" charset="0"/>
              </a:rPr>
              <a:t>زيارة منزلية</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كجزء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عملية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تدقيق</a:t>
            </a:r>
            <a:r>
              <a:rPr lang="en-US" sz="1100" dirty="0">
                <a:effectLst/>
                <a:latin typeface="Calibri" panose="020F0502020204030204" pitchFamily="34" charset="0"/>
                <a:ea typeface="Calibri" panose="020F0502020204030204" pitchFamily="34" charset="0"/>
                <a:cs typeface="Calibri" panose="020F0502020204030204" pitchFamily="34" charset="0"/>
              </a:rPr>
              <a:t> ، قم بزيارة الأسرة المحتملة دون سابق إنذار وحاول قضاء بعض الوقت في مراقبة سلوك الأسرة تجاه بعضها البعض وكيفية معاملة الأطفال في الأسرة ؛</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محاولة التعرف على </a:t>
            </a:r>
            <a:r>
              <a:rPr lang="en-US" sz="1100" dirty="0" err="1">
                <a:effectLst/>
                <a:latin typeface="Calibri" panose="020F0502020204030204" pitchFamily="34" charset="0"/>
                <a:ea typeface="Calibri" panose="020F0502020204030204" pitchFamily="34" charset="0"/>
                <a:cs typeface="Calibri" panose="020F0502020204030204" pitchFamily="34" charset="0"/>
              </a:rPr>
              <a:t>صحة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ورفاه</a:t>
            </a:r>
            <a:r>
              <a:rPr lang="en-US" sz="1100" dirty="0">
                <a:effectLst/>
                <a:latin typeface="Calibri" panose="020F0502020204030204" pitchFamily="34" charset="0"/>
                <a:ea typeface="Calibri" panose="020F0502020204030204" pitchFamily="34" charset="0"/>
                <a:cs typeface="Calibri" panose="020F0502020204030204" pitchFamily="34" charset="0"/>
              </a:rPr>
              <a:t> أطفالهم عند الاقتضاء ؛</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خذ على الأقل مرجعين من الشخصيات من الجيران وقادة المجتمع المحلي من الذكور والإناث ، بما في ذلك أسئلة محددة حول مدى ملاءمة هذه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العائلة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لاحتضان 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أثناء مقابلة التقييم ، سيتعين عليك شرح التفاصيل الأساسية للبرنامج والتأكد مما إذا كانت الأسرة على استعداد للموافقة على الشروط الأساسية (انظر أدناه). </a:t>
            </a:r>
            <a:r>
              <a:rPr lang="en-US" sz="1100" dirty="0" err="1">
                <a:effectLst/>
                <a:latin typeface="Calibri" panose="020F0502020204030204" pitchFamily="34" charset="0"/>
                <a:ea typeface="Calibri" panose="020F0502020204030204" pitchFamily="34" charset="0"/>
                <a:cs typeface="Calibri" panose="020F0502020204030204" pitchFamily="34" charset="0"/>
              </a:rPr>
              <a:t>عند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إيداع</a:t>
            </a:r>
            <a:r>
              <a:rPr lang="en-US" sz="1100" dirty="0">
                <a:effectLst/>
                <a:latin typeface="Calibri" panose="020F0502020204030204" pitchFamily="34" charset="0"/>
                <a:ea typeface="Calibri" panose="020F0502020204030204" pitchFamily="34" charset="0"/>
                <a:cs typeface="Calibri" panose="020F0502020204030204" pitchFamily="34" charset="0"/>
              </a:rPr>
              <a:t> الطفل ، يجب على مقدم الرعاية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بالتبني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err="1">
                <a:effectLst/>
                <a:latin typeface="Calibri" panose="020F0502020204030204" pitchFamily="34" charset="0"/>
                <a:ea typeface="Calibri" panose="020F0502020204030204" pitchFamily="34" charset="0"/>
                <a:cs typeface="Calibri" panose="020F0502020204030204" pitchFamily="34" charset="0"/>
              </a:rPr>
              <a:t>أ</a:t>
            </a:r>
            <a:r>
              <a:rPr lang="en-US" sz="1100" dirty="0" err="1">
                <a:effectLst/>
                <a:latin typeface="Calibri" panose="020F0502020204030204" pitchFamily="34" charset="0"/>
                <a:ea typeface="Calibri" panose="020F0502020204030204" pitchFamily="34" charset="0"/>
                <a:cs typeface="Calibri" panose="020F0502020204030204" pitchFamily="34" charset="0"/>
              </a:rPr>
              <a:t>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حالة</a:t>
            </a:r>
            <a:r>
              <a:rPr lang="en-US" sz="1100" dirty="0">
                <a:effectLst/>
                <a:latin typeface="Calibri" panose="020F0502020204030204" pitchFamily="34" charset="0"/>
                <a:ea typeface="Calibri" panose="020F0502020204030204" pitchFamily="34" charset="0"/>
                <a:cs typeface="Calibri" panose="020F0502020204030204" pitchFamily="34" charset="0"/>
              </a:rPr>
              <a:t> / ممثل </a:t>
            </a:r>
            <a:r>
              <a:rPr lang="en-US" sz="1100" dirty="0" err="1">
                <a:effectLst/>
                <a:latin typeface="Calibri" panose="020F0502020204030204" pitchFamily="34" charset="0"/>
                <a:ea typeface="Calibri" panose="020F0502020204030204" pitchFamily="34" charset="0"/>
                <a:cs typeface="Calibri" panose="020F0502020204030204" pitchFamily="34" charset="0"/>
              </a:rPr>
              <a:t>منظمة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رعاية</a:t>
            </a:r>
            <a:r>
              <a:rPr lang="en-US" sz="1100" dirty="0">
                <a:effectLst/>
                <a:latin typeface="Calibri" panose="020F0502020204030204" pitchFamily="34" charset="0"/>
                <a:ea typeface="Calibri" panose="020F0502020204030204" pitchFamily="34" charset="0"/>
                <a:cs typeface="Calibri" panose="020F0502020204030204" pitchFamily="34" charset="0"/>
              </a:rPr>
              <a:t> التوقيع على عقد رسمي ينص على الشروط التي تمت مناقشتها مسبقًا</a:t>
            </a: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 </a:t>
            </a: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يجب أن يوافق </a:t>
            </a:r>
            <a:r>
              <a:rPr lang="en-US" sz="1100" b="1" dirty="0" err="1">
                <a:effectLst/>
                <a:latin typeface="Calibri" panose="020F0502020204030204" pitchFamily="34" charset="0"/>
                <a:ea typeface="Calibri" panose="020F0502020204030204" pitchFamily="34" charset="0"/>
                <a:cs typeface="Calibri" panose="020F0502020204030204" pitchFamily="34" charset="0"/>
              </a:rPr>
              <a:t>مقدمو</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err="1">
                <a:latin typeface="Calibri" panose="020F0502020204030204" pitchFamily="34" charset="0"/>
                <a:ea typeface="Calibri" panose="020F0502020204030204" pitchFamily="34" charset="0"/>
                <a:cs typeface="Calibri" panose="020F0502020204030204" pitchFamily="34" charset="0"/>
              </a:rPr>
              <a:t>ر</a:t>
            </a:r>
            <a:r>
              <a:rPr lang="en-US" sz="1100" b="1" dirty="0" err="1">
                <a:effectLst/>
                <a:latin typeface="Calibri" panose="020F0502020204030204" pitchFamily="34" charset="0"/>
                <a:ea typeface="Calibri" panose="020F0502020204030204" pitchFamily="34" charset="0"/>
                <a:cs typeface="Calibri" panose="020F0502020204030204" pitchFamily="34" charset="0"/>
              </a:rPr>
              <a:t>عاية</a:t>
            </a:r>
            <a:r>
              <a:rPr lang="ar-SA" sz="1100" b="1" dirty="0">
                <a:effectLst/>
                <a:latin typeface="Calibri" panose="020F0502020204030204" pitchFamily="34" charset="0"/>
                <a:ea typeface="Calibri" panose="020F0502020204030204" pitchFamily="34" charset="0"/>
                <a:cs typeface="Calibri" panose="020F0502020204030204" pitchFamily="34" charset="0"/>
              </a:rPr>
              <a:t> الأس</a:t>
            </a:r>
            <a:r>
              <a:rPr lang="ar-SA" sz="1100" b="1" dirty="0">
                <a:latin typeface="Calibri" panose="020F0502020204030204" pitchFamily="34" charset="0"/>
                <a:ea typeface="Calibri" panose="020F0502020204030204" pitchFamily="34" charset="0"/>
                <a:cs typeface="Calibri" panose="020F0502020204030204" pitchFamily="34" charset="0"/>
              </a:rPr>
              <a:t>رة الحاضنة</a:t>
            </a:r>
            <a:r>
              <a:rPr lang="en-US" sz="1100" b="1" dirty="0">
                <a:effectLst/>
                <a:latin typeface="Calibri" panose="020F0502020204030204" pitchFamily="34" charset="0"/>
                <a:ea typeface="Calibri" panose="020F0502020204030204" pitchFamily="34" charset="0"/>
                <a:cs typeface="Calibri" panose="020F0502020204030204" pitchFamily="34" charset="0"/>
              </a:rPr>
              <a:t> على:</a:t>
            </a: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 </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التخلي عن رعاية الطفل إذا طلبت ذلك أسرة الطفل أو الطفل أو الوكالة (وبعد التقييم </a:t>
            </a:r>
            <a:r>
              <a:rPr lang="en-US" sz="1100" dirty="0" err="1">
                <a:effectLst/>
                <a:latin typeface="Calibri" panose="020F0502020204030204" pitchFamily="34" charset="0"/>
                <a:ea typeface="Calibri" panose="020F0502020204030204" pitchFamily="34" charset="0"/>
                <a:cs typeface="Calibri" panose="020F0502020204030204" pitchFamily="34" charset="0"/>
              </a:rPr>
              <a:t>الذي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تم إجراءه 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وكالة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رعاية</a:t>
            </a:r>
            <a:r>
              <a:rPr lang="ar-SA" sz="11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يتم مراقبتها بانتظام من قبل لجنة رعاية الطفل المجتمعية أو وكالة محلية أو منظمة دولية</a:t>
            </a:r>
          </a:p>
          <a:p>
            <a:pPr marL="171450" indent="-171450" algn="r" rtl="1">
              <a:buFont typeface="Arial" panose="020B0604020202020204" pitchFamily="34" charset="0"/>
              <a:buChar char="•"/>
            </a:pPr>
            <a:r>
              <a:rPr lang="en-US" sz="1100" dirty="0" err="1">
                <a:effectLst/>
                <a:latin typeface="Calibri" panose="020F0502020204030204" pitchFamily="34" charset="0"/>
                <a:ea typeface="Calibri" panose="020F0502020204030204" pitchFamily="34" charset="0"/>
                <a:cs typeface="Calibri" panose="020F0502020204030204" pitchFamily="34" charset="0"/>
              </a:rPr>
              <a:t>ا</a:t>
            </a:r>
            <a:r>
              <a:rPr lang="ar-SA" sz="1100" dirty="0">
                <a:effectLst/>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سم</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ح</a:t>
            </a:r>
            <a:r>
              <a:rPr lang="en-US" sz="1100" dirty="0">
                <a:effectLst/>
                <a:latin typeface="Calibri" panose="020F0502020204030204" pitchFamily="34" charset="0"/>
                <a:ea typeface="Calibri" panose="020F0502020204030204" pitchFamily="34" charset="0"/>
                <a:cs typeface="Calibri" panose="020F0502020204030204" pitchFamily="34" charset="0"/>
              </a:rPr>
              <a:t> بالاتصال بأفراد الأسرة ، بما في ذلك الأشقاء ، أثناء وجود الطفل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رعاية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التعاون مع </a:t>
            </a:r>
            <a:r>
              <a:rPr lang="en-US" sz="1100" dirty="0" err="1">
                <a:effectLst/>
                <a:latin typeface="Calibri" panose="020F0502020204030204" pitchFamily="34" charset="0"/>
                <a:ea typeface="Calibri" panose="020F0502020204030204" pitchFamily="34" charset="0"/>
                <a:cs typeface="Calibri" panose="020F0502020204030204" pitchFamily="34" charset="0"/>
              </a:rPr>
              <a:t>جهود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تعقب الأسرة </a:t>
            </a:r>
            <a:r>
              <a:rPr lang="en-US" sz="1100" dirty="0" err="1">
                <a:effectLst/>
                <a:latin typeface="Calibri" panose="020F0502020204030204" pitchFamily="34" charset="0"/>
                <a:ea typeface="Calibri" panose="020F0502020204030204" pitchFamily="34" charset="0"/>
                <a:cs typeface="Calibri" panose="020F0502020204030204" pitchFamily="34" charset="0"/>
              </a:rPr>
              <a:t>وإعادة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لم الشمل</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عدم المغادرة مع الطفل أو تغيير مكان الطفل دون إخطاره والحصول على موافقة لجنة المراقبة أو الوكالة</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الالتزام برعاية الطفل لمدة XXX شهرًا أو أكثر (في النهاية ، سيعتمد طول </a:t>
            </a:r>
            <a:r>
              <a:rPr lang="en-US" sz="1100" dirty="0" err="1">
                <a:effectLst/>
                <a:latin typeface="Calibri" panose="020F0502020204030204" pitchFamily="34" charset="0"/>
                <a:ea typeface="Calibri" panose="020F0502020204030204" pitchFamily="34" charset="0"/>
                <a:cs typeface="Calibri" panose="020F0502020204030204" pitchFamily="34" charset="0"/>
              </a:rPr>
              <a:t>فترة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إيداع</a:t>
            </a:r>
            <a:r>
              <a:rPr lang="en-US" sz="1100" dirty="0">
                <a:effectLst/>
                <a:latin typeface="Calibri" panose="020F0502020204030204" pitchFamily="34" charset="0"/>
                <a:ea typeface="Calibri" panose="020F0502020204030204" pitchFamily="34" charset="0"/>
                <a:cs typeface="Calibri" panose="020F0502020204030204" pitchFamily="34" charset="0"/>
              </a:rPr>
              <a:t> على رفاهية الطفل في الترتيب الحالي ، وفعالية </a:t>
            </a:r>
            <a:r>
              <a:rPr lang="en-US" sz="1100" dirty="0" err="1">
                <a:effectLst/>
                <a:latin typeface="Calibri" panose="020F0502020204030204" pitchFamily="34" charset="0"/>
                <a:ea typeface="Calibri" panose="020F0502020204030204" pitchFamily="34" charset="0"/>
                <a:cs typeface="Calibri" panose="020F0502020204030204" pitchFamily="34" charset="0"/>
              </a:rPr>
              <a:t>جهود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تعقب الأسرة</a:t>
            </a:r>
            <a:r>
              <a:rPr lang="en-US" sz="1100" dirty="0">
                <a:effectLst/>
                <a:latin typeface="Calibri" panose="020F0502020204030204" pitchFamily="34" charset="0"/>
                <a:ea typeface="Calibri" panose="020F0502020204030204" pitchFamily="34" charset="0"/>
                <a:cs typeface="Calibri" panose="020F0502020204030204" pitchFamily="34" charset="0"/>
              </a:rPr>
              <a:t>، وإمكانية لم الشمل ، وتفضيل الطفل و مقدم الرعاية عندما لا </a:t>
            </a:r>
            <a:r>
              <a:rPr lang="en-US" sz="1100" dirty="0" err="1">
                <a:effectLst/>
                <a:latin typeface="Calibri" panose="020F0502020204030204" pitchFamily="34" charset="0"/>
                <a:ea typeface="Calibri" panose="020F0502020204030204" pitchFamily="34" charset="0"/>
                <a:cs typeface="Calibri" panose="020F0502020204030204" pitchFamily="34" charset="0"/>
              </a:rPr>
              <a:t>يكون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لم الشمل </a:t>
            </a:r>
            <a:r>
              <a:rPr lang="en-US" sz="1100" dirty="0" err="1">
                <a:effectLst/>
                <a:latin typeface="Calibri" panose="020F0502020204030204" pitchFamily="34" charset="0"/>
                <a:ea typeface="Calibri" panose="020F0502020204030204" pitchFamily="34" charset="0"/>
                <a:cs typeface="Calibri" panose="020F0502020204030204" pitchFamily="34" charset="0"/>
              </a:rPr>
              <a:t>ممكنًا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بعد</a:t>
            </a:r>
            <a:r>
              <a:rPr lang="ar-SA" sz="11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dirty="0">
              <a:effectLst/>
              <a:ea typeface="Calibri" panose="020F0502020204030204" pitchFamily="34" charset="0"/>
              <a:cs typeface="Latha" panose="020B0604020202020204" pitchFamily="34" charset="0"/>
            </a:endParaRPr>
          </a:p>
        </p:txBody>
      </p:sp>
      <p:sp>
        <p:nvSpPr>
          <p:cNvPr id="3" name="Hexagon 2">
            <a:extLst>
              <a:ext uri="{FF2B5EF4-FFF2-40B4-BE49-F238E27FC236}">
                <a16:creationId xmlns:a16="http://schemas.microsoft.com/office/drawing/2014/main" id="{FB776455-4C30-17F2-9349-AFB7CCB0803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9B771722-6932-A8CA-B657-A07632CE55B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F6F3F09-B238-E002-0B1F-3CFC2E124A50}"/>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5D0DCC6D-5CA7-18B1-ED56-EB2849009460}"/>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1A6ED6DC-B4F2-1C75-6C25-A562464209C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A4B9992-9186-B0F2-F1DC-7DAAD5371BC1}"/>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DC28E35-9BD1-C5AF-B0FB-1E2071207BE7}"/>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0C150EF6-1FD8-6D80-D433-CB9B97EEFF78}"/>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BBCD7F77-E57E-8ADF-74DE-AF7072DD6FF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ABBCD677-4B8A-93CA-208F-D4FD2CF5CCE0}"/>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B76E98C-CAC8-904E-205C-82C7E91E2FD3}"/>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A9C5A2C-B5E6-89EB-E5BB-D13A29875FD3}"/>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919C112-743A-CCDA-E4DB-C684B21D1C01}"/>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D77A5235-4C79-052F-678A-CB7D915DA3A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40034E7-CA76-B85F-8E88-42BCB12541A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5A7C7D7-63A1-7E55-C3BD-AE8F7DB94DA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36B5B24B-EBB9-970E-2023-4813409D6C0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C094C622-CE20-7A13-7B4B-28554F1B9BD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1360698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584775"/>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نموذج التوافق لمقدمي الرعاية ومرشد العيش المستقل</a:t>
            </a:r>
            <a:endParaRPr lang="en-US" sz="1600" b="1" spc="300" dirty="0">
              <a:solidFill>
                <a:schemeClr val="tx1"/>
              </a:solidFill>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7ACE40BA-98DB-229F-5EEA-E9FFAB540CD7}"/>
              </a:ext>
            </a:extLst>
          </p:cNvPr>
          <p:cNvSpPr txBox="1"/>
          <p:nvPr/>
        </p:nvSpPr>
        <p:spPr>
          <a:xfrm>
            <a:off x="982985" y="1283385"/>
            <a:ext cx="5254040" cy="261610"/>
          </a:xfrm>
          <a:prstGeom prst="rect">
            <a:avLst/>
          </a:prstGeom>
          <a:noFill/>
        </p:spPr>
        <p:txBody>
          <a:bodyPr wrap="square">
            <a:spAutoFit/>
          </a:bodyPr>
          <a:lstStyle/>
          <a:p>
            <a:pPr algn="r" rtl="1"/>
            <a:r>
              <a:rPr lang="en-US" sz="1100" b="1" dirty="0"/>
              <a:t> </a:t>
            </a:r>
            <a:r>
              <a:rPr lang="ar-SA" sz="1100" b="1" dirty="0" err="1"/>
              <a:t>لل</a:t>
            </a:r>
            <a:r>
              <a:rPr lang="en-US" sz="1100" b="1" dirty="0" err="1"/>
              <a:t>أطفال</a:t>
            </a:r>
            <a:r>
              <a:rPr lang="ar-SA" sz="1100" b="1" dirty="0"/>
              <a:t> المنفصلين و</a:t>
            </a:r>
            <a:r>
              <a:rPr lang="en-US" sz="1100" b="1" dirty="0"/>
              <a:t> غير </a:t>
            </a:r>
            <a:r>
              <a:rPr lang="en-US" sz="1100" b="1" dirty="0" err="1"/>
              <a:t>المصحوبين</a:t>
            </a:r>
            <a:r>
              <a:rPr lang="en-US" sz="1100" b="1" dirty="0"/>
              <a:t> </a:t>
            </a:r>
            <a:r>
              <a:rPr lang="en-US" sz="1100" b="1" dirty="0" err="1"/>
              <a:t>الذين</a:t>
            </a:r>
            <a:r>
              <a:rPr lang="en-US" sz="1100" b="1" dirty="0"/>
              <a:t> يعيشون بشكل مستقل أو بحاجة إلى رعاية أسرية</a:t>
            </a:r>
            <a:endParaRPr lang="en-CA" sz="1100" dirty="0"/>
          </a:p>
        </p:txBody>
      </p:sp>
      <p:graphicFrame>
        <p:nvGraphicFramePr>
          <p:cNvPr id="5" name="Table 4">
            <a:extLst>
              <a:ext uri="{FF2B5EF4-FFF2-40B4-BE49-F238E27FC236}">
                <a16:creationId xmlns:a16="http://schemas.microsoft.com/office/drawing/2014/main" id="{2DBE3F14-2A26-DB57-4EB7-9ABC2CD8D772}"/>
              </a:ext>
            </a:extLst>
          </p:cNvPr>
          <p:cNvGraphicFramePr>
            <a:graphicFrameLocks noGrp="1"/>
          </p:cNvGraphicFramePr>
          <p:nvPr>
            <p:extLst>
              <p:ext uri="{D42A27DB-BD31-4B8C-83A1-F6EECF244321}">
                <p14:modId xmlns:p14="http://schemas.microsoft.com/office/powerpoint/2010/main" val="3327765701"/>
              </p:ext>
            </p:extLst>
          </p:nvPr>
        </p:nvGraphicFramePr>
        <p:xfrm>
          <a:off x="982985" y="1692331"/>
          <a:ext cx="5403526" cy="255397"/>
        </p:xfrm>
        <a:graphic>
          <a:graphicData uri="http://schemas.openxmlformats.org/drawingml/2006/table">
            <a:tbl>
              <a:tblPr firstRow="1" firstCol="1" bandRow="1">
                <a:tableStyleId>{5C22544A-7EE6-4342-B048-85BDC9FD1C3A}</a:tableStyleId>
              </a:tblPr>
              <a:tblGrid>
                <a:gridCol w="2457677">
                  <a:extLst>
                    <a:ext uri="{9D8B030D-6E8A-4147-A177-3AD203B41FA5}">
                      <a16:colId xmlns:a16="http://schemas.microsoft.com/office/drawing/2014/main" val="1665063171"/>
                    </a:ext>
                  </a:extLst>
                </a:gridCol>
                <a:gridCol w="2945849">
                  <a:extLst>
                    <a:ext uri="{9D8B030D-6E8A-4147-A177-3AD203B41FA5}">
                      <a16:colId xmlns:a16="http://schemas.microsoft.com/office/drawing/2014/main" val="1407550413"/>
                    </a:ext>
                  </a:extLst>
                </a:gridCol>
              </a:tblGrid>
              <a:tr h="166252">
                <a:tc>
                  <a:txBody>
                    <a:bodyPr/>
                    <a:lstStyle/>
                    <a:p>
                      <a:pPr algn="r" rtl="1">
                        <a:lnSpc>
                          <a:spcPct val="115000"/>
                        </a:lnSpc>
                        <a:spcBef>
                          <a:spcPts val="300"/>
                        </a:spcBef>
                        <a:spcAft>
                          <a:spcPts val="300"/>
                        </a:spcAft>
                      </a:pPr>
                      <a:r>
                        <a:rPr lang="en-GB" sz="1000" dirty="0">
                          <a:solidFill>
                            <a:schemeClr val="tx1"/>
                          </a:solidFill>
                          <a:effectLst/>
                        </a:rPr>
                        <a:t>رقم </a:t>
                      </a:r>
                      <a:r>
                        <a:rPr lang="en-GB" sz="1000" dirty="0" err="1">
                          <a:solidFill>
                            <a:schemeClr val="tx1"/>
                          </a:solidFill>
                          <a:effectLst/>
                        </a:rPr>
                        <a:t>حالة</a:t>
                      </a:r>
                      <a:r>
                        <a:rPr lang="en-GB" sz="1000" dirty="0">
                          <a:solidFill>
                            <a:schemeClr val="tx1"/>
                          </a:solidFill>
                          <a:effectLst/>
                        </a:rPr>
                        <a:t> </a:t>
                      </a:r>
                      <a:r>
                        <a:rPr lang="ar-SA" sz="1000" dirty="0">
                          <a:solidFill>
                            <a:schemeClr val="tx1"/>
                          </a:solidFill>
                          <a:effectLst/>
                        </a:rPr>
                        <a:t> مقدم الرعاية / المرشد</a:t>
                      </a:r>
                      <a:r>
                        <a:rPr lang="en-GB" sz="1000" dirty="0">
                          <a:solidFill>
                            <a:schemeClr val="tx1"/>
                          </a:solidFill>
                          <a:effectLst/>
                        </a:rPr>
                        <a:t>:</a:t>
                      </a:r>
                      <a:endParaRPr lang="en-US" sz="1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60000"/>
                        <a:lumOff val="40000"/>
                      </a:schemeClr>
                    </a:solidFill>
                  </a:tcPr>
                </a:tc>
                <a:tc>
                  <a:txBody>
                    <a:bodyPr/>
                    <a:lstStyle/>
                    <a:p>
                      <a:pPr algn="r" rtl="1">
                        <a:lnSpc>
                          <a:spcPct val="115000"/>
                        </a:lnSpc>
                        <a:spcBef>
                          <a:spcPts val="300"/>
                        </a:spcBef>
                        <a:spcAft>
                          <a:spcPts val="300"/>
                        </a:spcAft>
                      </a:pPr>
                      <a:r>
                        <a:rPr lang="en-GB" sz="1000" dirty="0">
                          <a:solidFill>
                            <a:schemeClr val="tx1"/>
                          </a:solidFill>
                          <a:effectLst/>
                        </a:rPr>
                        <a:t>رقم </a:t>
                      </a:r>
                      <a:r>
                        <a:rPr lang="en-GB" sz="1000" dirty="0" err="1">
                          <a:solidFill>
                            <a:schemeClr val="tx1"/>
                          </a:solidFill>
                          <a:effectLst/>
                        </a:rPr>
                        <a:t>حالة</a:t>
                      </a:r>
                      <a:r>
                        <a:rPr lang="en-GB" sz="1000" dirty="0">
                          <a:solidFill>
                            <a:schemeClr val="tx1"/>
                          </a:solidFill>
                          <a:effectLst/>
                        </a:rPr>
                        <a:t> </a:t>
                      </a:r>
                      <a:r>
                        <a:rPr lang="ar-SA" sz="1000" dirty="0">
                          <a:solidFill>
                            <a:schemeClr val="tx1"/>
                          </a:solidFill>
                          <a:effectLst/>
                        </a:rPr>
                        <a:t> الطفل</a:t>
                      </a:r>
                      <a:r>
                        <a:rPr lang="en-GB" sz="1000" dirty="0">
                          <a:solidFill>
                            <a:schemeClr val="tx1"/>
                          </a:solidFill>
                          <a:effectLst/>
                        </a:rPr>
                        <a:t>:</a:t>
                      </a:r>
                      <a:endParaRPr lang="en-US" sz="10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595288149"/>
                  </a:ext>
                </a:extLst>
              </a:tr>
            </a:tbl>
          </a:graphicData>
        </a:graphic>
      </p:graphicFrame>
      <p:graphicFrame>
        <p:nvGraphicFramePr>
          <p:cNvPr id="6" name="Table 5">
            <a:extLst>
              <a:ext uri="{FF2B5EF4-FFF2-40B4-BE49-F238E27FC236}">
                <a16:creationId xmlns:a16="http://schemas.microsoft.com/office/drawing/2014/main" id="{D49574F5-9C95-FB32-0F6A-DBB39A1264E6}"/>
              </a:ext>
            </a:extLst>
          </p:cNvPr>
          <p:cNvGraphicFramePr>
            <a:graphicFrameLocks noGrp="1"/>
          </p:cNvGraphicFramePr>
          <p:nvPr>
            <p:extLst>
              <p:ext uri="{D42A27DB-BD31-4B8C-83A1-F6EECF244321}">
                <p14:modId xmlns:p14="http://schemas.microsoft.com/office/powerpoint/2010/main" val="2415572140"/>
              </p:ext>
            </p:extLst>
          </p:nvPr>
        </p:nvGraphicFramePr>
        <p:xfrm>
          <a:off x="982985" y="1941063"/>
          <a:ext cx="5403526" cy="271844"/>
        </p:xfrm>
        <a:graphic>
          <a:graphicData uri="http://schemas.openxmlformats.org/drawingml/2006/table">
            <a:tbl>
              <a:tblPr firstCol="1" bandRow="1">
                <a:tableStyleId>{5C22544A-7EE6-4342-B048-85BDC9FD1C3A}</a:tableStyleId>
              </a:tblPr>
              <a:tblGrid>
                <a:gridCol w="5403526">
                  <a:extLst>
                    <a:ext uri="{9D8B030D-6E8A-4147-A177-3AD203B41FA5}">
                      <a16:colId xmlns:a16="http://schemas.microsoft.com/office/drawing/2014/main" val="1862975512"/>
                    </a:ext>
                  </a:extLst>
                </a:gridCol>
              </a:tblGrid>
              <a:tr h="0">
                <a:tc>
                  <a:txBody>
                    <a:bodyPr/>
                    <a:lstStyle/>
                    <a:p>
                      <a:pPr marL="342900" lvl="0" indent="-342900" algn="r" rtl="1">
                        <a:lnSpc>
                          <a:spcPct val="115000"/>
                        </a:lnSpc>
                        <a:spcBef>
                          <a:spcPts val="300"/>
                        </a:spcBef>
                        <a:spcAft>
                          <a:spcPts val="300"/>
                        </a:spcAft>
                        <a:buFont typeface="+mj-lt"/>
                        <a:buAutoNum type="arabicPeriod"/>
                      </a:pPr>
                      <a:r>
                        <a:rPr lang="ar-SA" sz="1100" dirty="0">
                          <a:solidFill>
                            <a:schemeClr val="bg1"/>
                          </a:solidFill>
                          <a:effectLst/>
                          <a:latin typeface="Calibri" panose="020F0502020204030204" pitchFamily="34" charset="0"/>
                          <a:ea typeface="Calibri" panose="020F0502020204030204" pitchFamily="34" charset="0"/>
                          <a:cs typeface="Arial" panose="020B0604020202020204" pitchFamily="34" charset="0"/>
                        </a:rPr>
                        <a:t>١. الخلفية</a:t>
                      </a:r>
                      <a:endParaRPr lang="en-US" sz="1100" dirty="0">
                        <a:solidFill>
                          <a:schemeClr val="bg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624609211"/>
                  </a:ext>
                </a:extLst>
              </a:tr>
            </a:tbl>
          </a:graphicData>
        </a:graphic>
      </p:graphicFrame>
      <p:graphicFrame>
        <p:nvGraphicFramePr>
          <p:cNvPr id="7" name="Table 6">
            <a:extLst>
              <a:ext uri="{FF2B5EF4-FFF2-40B4-BE49-F238E27FC236}">
                <a16:creationId xmlns:a16="http://schemas.microsoft.com/office/drawing/2014/main" id="{CDB20C74-3261-6C26-EFE8-2A549FC0593C}"/>
              </a:ext>
            </a:extLst>
          </p:cNvPr>
          <p:cNvGraphicFramePr>
            <a:graphicFrameLocks noGrp="1"/>
          </p:cNvGraphicFramePr>
          <p:nvPr>
            <p:extLst>
              <p:ext uri="{D42A27DB-BD31-4B8C-83A1-F6EECF244321}">
                <p14:modId xmlns:p14="http://schemas.microsoft.com/office/powerpoint/2010/main" val="2369361524"/>
              </p:ext>
            </p:extLst>
          </p:nvPr>
        </p:nvGraphicFramePr>
        <p:xfrm>
          <a:off x="982985" y="2197476"/>
          <a:ext cx="5403526" cy="3523728"/>
        </p:xfrm>
        <a:graphic>
          <a:graphicData uri="http://schemas.openxmlformats.org/drawingml/2006/table">
            <a:tbl>
              <a:tblPr firstCol="1" bandRow="1">
                <a:tableStyleId>{5C22544A-7EE6-4342-B048-85BDC9FD1C3A}</a:tableStyleId>
              </a:tblPr>
              <a:tblGrid>
                <a:gridCol w="2871385">
                  <a:extLst>
                    <a:ext uri="{9D8B030D-6E8A-4147-A177-3AD203B41FA5}">
                      <a16:colId xmlns:a16="http://schemas.microsoft.com/office/drawing/2014/main" val="1203998296"/>
                    </a:ext>
                  </a:extLst>
                </a:gridCol>
                <a:gridCol w="2532141">
                  <a:extLst>
                    <a:ext uri="{9D8B030D-6E8A-4147-A177-3AD203B41FA5}">
                      <a16:colId xmlns:a16="http://schemas.microsoft.com/office/drawing/2014/main" val="3025490545"/>
                    </a:ext>
                  </a:extLst>
                </a:gridCol>
              </a:tblGrid>
              <a:tr h="256773">
                <a:tc gridSpan="2">
                  <a:txBody>
                    <a:bodyPr/>
                    <a:lstStyle/>
                    <a:p>
                      <a:pPr marL="0" lvl="1" indent="0" algn="r" rtl="1">
                        <a:lnSpc>
                          <a:spcPct val="115000"/>
                        </a:lnSpc>
                        <a:spcBef>
                          <a:spcPts val="300"/>
                        </a:spcBef>
                        <a:spcAft>
                          <a:spcPts val="300"/>
                        </a:spcAft>
                        <a:buFont typeface="+mj-lt"/>
                        <a:buNone/>
                      </a:pPr>
                      <a:r>
                        <a:rPr lang="ar-SA" sz="1000" dirty="0">
                          <a:solidFill>
                            <a:schemeClr val="tx1"/>
                          </a:solidFill>
                          <a:effectLst/>
                          <a:latin typeface="+mn-lt"/>
                        </a:rPr>
                        <a:t>١.١</a:t>
                      </a:r>
                      <a:r>
                        <a:rPr lang="en-GB" sz="1000" dirty="0" err="1">
                          <a:solidFill>
                            <a:schemeClr val="tx1"/>
                          </a:solidFill>
                          <a:effectLst/>
                          <a:latin typeface="+mn-lt"/>
                        </a:rPr>
                        <a:t>معلومات</a:t>
                      </a:r>
                      <a:r>
                        <a:rPr lang="en-GB" sz="1000" dirty="0">
                          <a:solidFill>
                            <a:schemeClr val="tx1"/>
                          </a:solidFill>
                          <a:effectLst/>
                          <a:latin typeface="+mn-lt"/>
                        </a:rPr>
                        <a:t> عن الطفل</a:t>
                      </a:r>
                      <a:endParaRPr lang="en-US" sz="1000" dirty="0">
                        <a:solidFill>
                          <a:schemeClr val="tx1"/>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60000"/>
                        <a:lumOff val="40000"/>
                      </a:schemeClr>
                    </a:solidFill>
                  </a:tcPr>
                </a:tc>
                <a:tc hMerge="1">
                  <a:txBody>
                    <a:bodyPr/>
                    <a:lstStyle/>
                    <a:p>
                      <a:pPr algn="r" rtl="1"/>
                      <a:endParaRPr lang="en-US"/>
                    </a:p>
                  </a:txBody>
                  <a:tcPr/>
                </a:tc>
                <a:extLst>
                  <a:ext uri="{0D108BD9-81ED-4DB2-BD59-A6C34878D82A}">
                    <a16:rowId xmlns:a16="http://schemas.microsoft.com/office/drawing/2014/main" val="852222592"/>
                  </a:ext>
                </a:extLst>
              </a:tr>
              <a:tr h="278282">
                <a:tc>
                  <a:txBody>
                    <a:bodyPr/>
                    <a:lstStyle/>
                    <a:p>
                      <a:pPr algn="r" rtl="1">
                        <a:lnSpc>
                          <a:spcPct val="115000"/>
                        </a:lnSpc>
                        <a:spcBef>
                          <a:spcPts val="300"/>
                        </a:spcBef>
                        <a:spcAft>
                          <a:spcPts val="300"/>
                        </a:spcAft>
                      </a:pPr>
                      <a:r>
                        <a:rPr lang="ar-SA" sz="1000" dirty="0">
                          <a:solidFill>
                            <a:schemeClr val="tx1"/>
                          </a:solidFill>
                          <a:effectLst/>
                          <a:latin typeface="+mn-lt"/>
                          <a:ea typeface="Calibri" panose="020F0502020204030204" pitchFamily="34" charset="0"/>
                          <a:cs typeface="Arial" panose="020B0604020202020204" pitchFamily="34" charset="0"/>
                        </a:rPr>
                        <a:t> </a:t>
                      </a:r>
                      <a:endParaRPr lang="en-US" sz="1000" dirty="0">
                        <a:solidFill>
                          <a:schemeClr val="tx1"/>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b="1" dirty="0">
                          <a:solidFill>
                            <a:schemeClr val="tx1"/>
                          </a:solidFill>
                          <a:effectLst/>
                          <a:latin typeface="Calibri" panose="020F0502020204030204" pitchFamily="34" charset="0"/>
                          <a:cs typeface="Calibri" panose="020F0502020204030204" pitchFamily="34" charset="0"/>
                        </a:rPr>
                        <a:t> </a:t>
                      </a:r>
                      <a:r>
                        <a:rPr lang="ar-SA" sz="1000" b="1" dirty="0" err="1">
                          <a:solidFill>
                            <a:schemeClr val="tx1"/>
                          </a:solidFill>
                          <a:effectLst/>
                          <a:latin typeface="Calibri" panose="020F0502020204030204" pitchFamily="34" charset="0"/>
                          <a:cs typeface="Calibri" panose="020F0502020204030204" pitchFamily="34" charset="0"/>
                        </a:rPr>
                        <a:t>ا</a:t>
                      </a:r>
                      <a:r>
                        <a:rPr lang="en-GB" sz="1000" b="1" dirty="0" err="1">
                          <a:solidFill>
                            <a:schemeClr val="tx1"/>
                          </a:solidFill>
                          <a:effectLst/>
                          <a:latin typeface="Calibri" panose="020F0502020204030204" pitchFamily="34" charset="0"/>
                          <a:cs typeface="Calibri" panose="020F0502020204030204" pitchFamily="34" charset="0"/>
                        </a:rPr>
                        <a:t>لاسم</a:t>
                      </a:r>
                      <a:r>
                        <a:rPr lang="en-GB" sz="1000" b="1" dirty="0">
                          <a:solidFill>
                            <a:schemeClr val="tx1"/>
                          </a:solidFill>
                          <a:effectLst/>
                          <a:latin typeface="Calibri" panose="020F0502020204030204" pitchFamily="34" charset="0"/>
                          <a:cs typeface="Calibri" panose="020F0502020204030204" pitchFamily="34" charset="0"/>
                        </a:rPr>
                        <a:t> </a:t>
                      </a:r>
                      <a:r>
                        <a:rPr lang="en-GB" sz="1000" b="1" dirty="0" err="1">
                          <a:solidFill>
                            <a:schemeClr val="tx1"/>
                          </a:solidFill>
                          <a:effectLst/>
                          <a:latin typeface="Calibri" panose="020F0502020204030204" pitchFamily="34" charset="0"/>
                          <a:cs typeface="Calibri" panose="020F0502020204030204" pitchFamily="34" charset="0"/>
                        </a:rPr>
                        <a:t>الكامل</a:t>
                      </a:r>
                      <a:r>
                        <a:rPr lang="en-GB" sz="1000" b="1" dirty="0">
                          <a:solidFill>
                            <a:schemeClr val="tx1"/>
                          </a:solidFill>
                          <a:effectLst/>
                          <a:latin typeface="Calibri" panose="020F0502020204030204" pitchFamily="34" charset="0"/>
                          <a:cs typeface="Calibri" panose="020F0502020204030204" pitchFamily="34" charset="0"/>
                        </a:rPr>
                        <a:t>:</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285662376"/>
                  </a:ext>
                </a:extLst>
              </a:tr>
              <a:tr h="174632">
                <a:tc>
                  <a:txBody>
                    <a:bodyPr/>
                    <a:lstStyle/>
                    <a:p>
                      <a:pPr algn="r" rtl="1">
                        <a:lnSpc>
                          <a:spcPct val="115000"/>
                        </a:lnSpc>
                        <a:spcBef>
                          <a:spcPts val="300"/>
                        </a:spcBef>
                        <a:spcAft>
                          <a:spcPts val="300"/>
                        </a:spcAft>
                      </a:pPr>
                      <a:r>
                        <a:rPr lang="ar-SA" sz="1000" dirty="0">
                          <a:solidFill>
                            <a:schemeClr val="tx1"/>
                          </a:solidFill>
                          <a:effectLst/>
                          <a:latin typeface="+mn-lt"/>
                        </a:rPr>
                        <a:t>             /       /               </a:t>
                      </a:r>
                      <a:r>
                        <a:rPr lang="ar-SA" sz="900" b="0" dirty="0">
                          <a:solidFill>
                            <a:schemeClr val="tx1"/>
                          </a:solidFill>
                          <a:effectLst/>
                          <a:latin typeface="+mn-lt"/>
                        </a:rPr>
                        <a:t>(</a:t>
                      </a:r>
                      <a:r>
                        <a:rPr lang="ar-SA" sz="900" b="0" dirty="0" err="1">
                          <a:solidFill>
                            <a:schemeClr val="tx1"/>
                          </a:solidFill>
                          <a:effectLst/>
                          <a:latin typeface="+mn-lt"/>
                        </a:rPr>
                        <a:t>ا</a:t>
                      </a:r>
                      <a:r>
                        <a:rPr lang="en-GB" sz="900" b="0" dirty="0" err="1">
                          <a:solidFill>
                            <a:schemeClr val="tx1"/>
                          </a:solidFill>
                          <a:effectLst/>
                          <a:latin typeface="+mn-lt"/>
                        </a:rPr>
                        <a:t>ليوم</a:t>
                      </a:r>
                      <a:r>
                        <a:rPr lang="en-GB" sz="900" b="0" dirty="0">
                          <a:solidFill>
                            <a:schemeClr val="tx1"/>
                          </a:solidFill>
                          <a:effectLst/>
                          <a:latin typeface="+mn-lt"/>
                        </a:rPr>
                        <a:t> / </a:t>
                      </a:r>
                      <a:r>
                        <a:rPr lang="en-GB" sz="900" b="0" dirty="0" err="1">
                          <a:solidFill>
                            <a:schemeClr val="tx1"/>
                          </a:solidFill>
                          <a:effectLst/>
                          <a:latin typeface="+mn-lt"/>
                        </a:rPr>
                        <a:t>الشهر</a:t>
                      </a:r>
                      <a:r>
                        <a:rPr lang="en-GB" sz="900" b="0" dirty="0">
                          <a:solidFill>
                            <a:schemeClr val="tx1"/>
                          </a:solidFill>
                          <a:effectLst/>
                          <a:latin typeface="+mn-lt"/>
                        </a:rPr>
                        <a:t> / </a:t>
                      </a:r>
                      <a:r>
                        <a:rPr lang="en-GB" sz="900" b="0" dirty="0" err="1">
                          <a:solidFill>
                            <a:schemeClr val="tx1"/>
                          </a:solidFill>
                          <a:effectLst/>
                          <a:latin typeface="+mn-lt"/>
                        </a:rPr>
                        <a:t>السنة</a:t>
                      </a:r>
                      <a:r>
                        <a:rPr lang="ar-SA" sz="900" b="0" dirty="0">
                          <a:solidFill>
                            <a:schemeClr val="tx1"/>
                          </a:solidFill>
                          <a:effectLst/>
                          <a:latin typeface="+mn-lt"/>
                        </a:rPr>
                        <a:t>)     (العمر)</a:t>
                      </a:r>
                      <a:endParaRPr lang="en-US" sz="900" b="0" dirty="0">
                        <a:solidFill>
                          <a:schemeClr val="tx1"/>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b="1" dirty="0" err="1">
                          <a:solidFill>
                            <a:schemeClr val="tx1"/>
                          </a:solidFill>
                          <a:effectLst/>
                          <a:latin typeface="Calibri" panose="020F0502020204030204" pitchFamily="34" charset="0"/>
                          <a:cs typeface="Calibri" panose="020F0502020204030204" pitchFamily="34" charset="0"/>
                        </a:rPr>
                        <a:t>تاريخ</a:t>
                      </a:r>
                      <a:r>
                        <a:rPr lang="en-GB" sz="1000" b="1" dirty="0">
                          <a:solidFill>
                            <a:schemeClr val="tx1"/>
                          </a:solidFill>
                          <a:effectLst/>
                          <a:latin typeface="Calibri" panose="020F0502020204030204" pitchFamily="34" charset="0"/>
                          <a:cs typeface="Calibri" panose="020F0502020204030204" pitchFamily="34" charset="0"/>
                        </a:rPr>
                        <a:t> </a:t>
                      </a:r>
                      <a:r>
                        <a:rPr lang="en-GB" sz="1000" b="1" dirty="0" err="1">
                          <a:solidFill>
                            <a:schemeClr val="tx1"/>
                          </a:solidFill>
                          <a:effectLst/>
                          <a:latin typeface="Calibri" panose="020F0502020204030204" pitchFamily="34" charset="0"/>
                          <a:cs typeface="Calibri" panose="020F0502020204030204" pitchFamily="34" charset="0"/>
                        </a:rPr>
                        <a:t>الميلاد</a:t>
                      </a:r>
                      <a:r>
                        <a:rPr lang="en-GB" sz="1000" b="1" dirty="0">
                          <a:solidFill>
                            <a:schemeClr val="tx1"/>
                          </a:solidFill>
                          <a:effectLst/>
                          <a:latin typeface="Calibri" panose="020F0502020204030204" pitchFamily="34" charset="0"/>
                          <a:cs typeface="Calibri" panose="020F0502020204030204" pitchFamily="34" charset="0"/>
                        </a:rPr>
                        <a:t> / </a:t>
                      </a:r>
                      <a:r>
                        <a:rPr lang="en-GB" sz="1000" b="1" dirty="0" err="1">
                          <a:solidFill>
                            <a:schemeClr val="tx1"/>
                          </a:solidFill>
                          <a:effectLst/>
                          <a:latin typeface="Calibri" panose="020F0502020204030204" pitchFamily="34" charset="0"/>
                          <a:cs typeface="Calibri" panose="020F0502020204030204" pitchFamily="34" charset="0"/>
                        </a:rPr>
                        <a:t>العمر</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510589806"/>
                  </a:ext>
                </a:extLst>
              </a:tr>
              <a:tr h="174632">
                <a:tc>
                  <a:txBody>
                    <a:bodyPr/>
                    <a:lstStyle/>
                    <a:p>
                      <a:pPr algn="r" rtl="1">
                        <a:lnSpc>
                          <a:spcPct val="115000"/>
                        </a:lnSpc>
                        <a:spcBef>
                          <a:spcPts val="300"/>
                        </a:spcBef>
                        <a:spcAft>
                          <a:spcPts val="300"/>
                        </a:spcAft>
                      </a:pPr>
                      <a:r>
                        <a:rPr lang="ar-SA" sz="1000" dirty="0">
                          <a:solidFill>
                            <a:schemeClr val="tx1"/>
                          </a:solidFill>
                          <a:effectLst/>
                          <a:latin typeface="+mn-lt"/>
                          <a:ea typeface="Calibri" panose="020F0502020204030204" pitchFamily="34" charset="0"/>
                          <a:cs typeface="Arial" panose="020B0604020202020204" pitchFamily="34" charset="0"/>
                        </a:rPr>
                        <a:t>     </a:t>
                      </a:r>
                      <a:r>
                        <a:rPr lang="ar-SA" sz="1000" b="0" dirty="0">
                          <a:solidFill>
                            <a:schemeClr val="tx1"/>
                          </a:solidFill>
                          <a:effectLst/>
                          <a:latin typeface="+mn-lt"/>
                          <a:ea typeface="Calibri" panose="020F0502020204030204" pitchFamily="34" charset="0"/>
                          <a:cs typeface="Arial" panose="020B0604020202020204" pitchFamily="34" charset="0"/>
                        </a:rPr>
                        <a:t> ذكر                أنثى</a:t>
                      </a:r>
                      <a:endParaRPr lang="en-US" sz="1000" b="0" dirty="0">
                        <a:solidFill>
                          <a:schemeClr val="tx1"/>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b="1" dirty="0" err="1">
                          <a:solidFill>
                            <a:schemeClr val="tx1"/>
                          </a:solidFill>
                          <a:effectLst/>
                          <a:latin typeface="Calibri" panose="020F0502020204030204" pitchFamily="34" charset="0"/>
                          <a:cs typeface="Calibri" panose="020F0502020204030204" pitchFamily="34" charset="0"/>
                        </a:rPr>
                        <a:t>الجنس</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373202805"/>
                  </a:ext>
                </a:extLst>
              </a:tr>
              <a:tr h="360154">
                <a:tc>
                  <a:txBody>
                    <a:bodyPr/>
                    <a:lstStyle/>
                    <a:p>
                      <a:pPr algn="r" rtl="1">
                        <a:lnSpc>
                          <a:spcPct val="115000"/>
                        </a:lnSpc>
                        <a:spcBef>
                          <a:spcPts val="300"/>
                        </a:spcBef>
                        <a:spcAft>
                          <a:spcPts val="300"/>
                        </a:spcAft>
                      </a:pPr>
                      <a:endParaRPr lang="en-US" sz="1000" dirty="0">
                        <a:solidFill>
                          <a:schemeClr val="tx1"/>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en-GB"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رقم</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التسجيل</a:t>
                      </a:r>
                      <a:r>
                        <a:rPr lang="en-US" sz="1000" b="1" dirty="0">
                          <a:solidFill>
                            <a:schemeClr val="tx1"/>
                          </a:solidFill>
                          <a:effectLst/>
                          <a:latin typeface="Calibri" panose="020F0502020204030204" pitchFamily="34" charset="0"/>
                          <a:cs typeface="Calibri" panose="020F0502020204030204" pitchFamily="34" charset="0"/>
                        </a:rPr>
                        <a:t>:</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92969122"/>
                  </a:ext>
                </a:extLst>
              </a:tr>
              <a:tr h="1691070">
                <a:tc>
                  <a:txBody>
                    <a:bodyPr/>
                    <a:lstStyle/>
                    <a:p>
                      <a:pPr algn="r" rtl="1">
                        <a:lnSpc>
                          <a:spcPct val="115000"/>
                        </a:lnSpc>
                        <a:spcBef>
                          <a:spcPts val="300"/>
                        </a:spcBef>
                        <a:spcAft>
                          <a:spcPts val="300"/>
                        </a:spcAft>
                      </a:pPr>
                      <a:r>
                        <a:rPr lang="en-GB" sz="1000" b="0" dirty="0" err="1">
                          <a:solidFill>
                            <a:schemeClr val="tx1"/>
                          </a:solidFill>
                          <a:effectLst/>
                          <a:latin typeface="Calibri" panose="020F0502020204030204" pitchFamily="34" charset="0"/>
                          <a:cs typeface="Calibri" panose="020F0502020204030204" pitchFamily="34" charset="0"/>
                        </a:rPr>
                        <a:t>مستقل</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العيش</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بمفرده</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اذكر</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العلاقة</a:t>
                      </a:r>
                      <a:r>
                        <a:rPr lang="en-GB" sz="1000" b="0" dirty="0">
                          <a:solidFill>
                            <a:schemeClr val="tx1"/>
                          </a:solidFill>
                          <a:effectLst/>
                          <a:latin typeface="Calibri" panose="020F0502020204030204" pitchFamily="34" charset="0"/>
                          <a:cs typeface="Calibri" panose="020F0502020204030204" pitchFamily="34" charset="0"/>
                        </a:rPr>
                        <a:t>:</a:t>
                      </a:r>
                    </a:p>
                    <a:p>
                      <a:pPr algn="r" rtl="1">
                        <a:lnSpc>
                          <a:spcPct val="115000"/>
                        </a:lnSpc>
                        <a:spcBef>
                          <a:spcPts val="300"/>
                        </a:spcBef>
                        <a:spcAft>
                          <a:spcPts val="300"/>
                        </a:spcAft>
                      </a:pPr>
                      <a:r>
                        <a:rPr lang="en-GB" sz="1000" b="0" dirty="0" err="1">
                          <a:solidFill>
                            <a:schemeClr val="tx1"/>
                          </a:solidFill>
                          <a:effectLst/>
                          <a:latin typeface="Calibri" panose="020F0502020204030204" pitchFamily="34" charset="0"/>
                          <a:cs typeface="Calibri" panose="020F0502020204030204" pitchFamily="34" charset="0"/>
                        </a:rPr>
                        <a:t>مستقل</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العيش</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مع</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الأشقاء</a:t>
                      </a:r>
                      <a:endParaRPr lang="en-US" sz="1000" b="0" dirty="0">
                        <a:solidFill>
                          <a:schemeClr val="tx1"/>
                        </a:solidFill>
                        <a:effectLst/>
                        <a:latin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en-GB" sz="1000" b="0" dirty="0" err="1">
                          <a:solidFill>
                            <a:schemeClr val="tx1"/>
                          </a:solidFill>
                          <a:effectLst/>
                          <a:latin typeface="Calibri" panose="020F0502020204030204" pitchFamily="34" charset="0"/>
                          <a:cs typeface="Calibri" panose="020F0502020204030204" pitchFamily="34" charset="0"/>
                        </a:rPr>
                        <a:t>مستقل</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العيش</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مع</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أطفال</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غير</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أقارب</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اذكر</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عدد</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الأطفال</a:t>
                      </a:r>
                      <a:r>
                        <a:rPr lang="en-GB" sz="1000" b="0" dirty="0">
                          <a:solidFill>
                            <a:schemeClr val="tx1"/>
                          </a:solidFill>
                          <a:effectLst/>
                          <a:latin typeface="Calibri" panose="020F0502020204030204" pitchFamily="34" charset="0"/>
                          <a:cs typeface="Calibri" panose="020F0502020204030204" pitchFamily="34" charset="0"/>
                        </a:rPr>
                        <a:t>:</a:t>
                      </a:r>
                      <a:endParaRPr lang="en-US" sz="1000" b="0" dirty="0">
                        <a:solidFill>
                          <a:schemeClr val="tx1"/>
                        </a:solidFill>
                        <a:effectLst/>
                        <a:latin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ar-SA" sz="1000" b="0" dirty="0">
                          <a:solidFill>
                            <a:schemeClr val="tx1"/>
                          </a:solidFill>
                          <a:effectLst/>
                          <a:latin typeface="Calibri" panose="020F0502020204030204" pitchFamily="34" charset="0"/>
                          <a:cs typeface="Calibri" panose="020F0502020204030204" pitchFamily="34" charset="0"/>
                        </a:rPr>
                        <a:t>رعاية الأسرة الحاضنة</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طفل</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واحد</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أقل</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من</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١٨</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عامًا</a:t>
                      </a:r>
                      <a:r>
                        <a:rPr lang="ar-SA" sz="1000" b="0" dirty="0">
                          <a:solidFill>
                            <a:schemeClr val="tx1"/>
                          </a:solidFill>
                          <a:effectLst/>
                          <a:latin typeface="Calibri" panose="020F0502020204030204" pitchFamily="34" charset="0"/>
                          <a:cs typeface="Calibri" panose="020F0502020204030204" pitchFamily="34" charset="0"/>
                        </a:rPr>
                        <a:t>)</a:t>
                      </a:r>
                    </a:p>
                    <a:p>
                      <a:pPr algn="r" rtl="1">
                        <a:lnSpc>
                          <a:spcPct val="115000"/>
                        </a:lnSpc>
                        <a:spcBef>
                          <a:spcPts val="300"/>
                        </a:spcBef>
                        <a:spcAft>
                          <a:spcPts val="300"/>
                        </a:spcAft>
                      </a:pPr>
                      <a:r>
                        <a:rPr lang="ar-SA" sz="1000" b="0" dirty="0">
                          <a:solidFill>
                            <a:schemeClr val="tx1"/>
                          </a:solidFill>
                          <a:effectLst/>
                          <a:latin typeface="Calibri" panose="020F0502020204030204" pitchFamily="34" charset="0"/>
                          <a:cs typeface="Calibri" panose="020F0502020204030204" pitchFamily="34" charset="0"/>
                        </a:rPr>
                        <a:t>رعاية الأسرة الحاضنة</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مع</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الأشقاء</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a:t>
                      </a:r>
                      <a:r>
                        <a:rPr lang="en-GB" sz="1000" b="0" dirty="0" err="1">
                          <a:solidFill>
                            <a:schemeClr val="tx1"/>
                          </a:solidFill>
                          <a:effectLst/>
                          <a:latin typeface="Calibri" panose="020F0502020204030204" pitchFamily="34" charset="0"/>
                          <a:cs typeface="Calibri" panose="020F0502020204030204" pitchFamily="34" charset="0"/>
                        </a:rPr>
                        <a:t>جميعهم</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تقل</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أعمارهم</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عن</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١٨</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عامًا</a:t>
                      </a:r>
                      <a:r>
                        <a:rPr lang="ar-SA" sz="1000" b="0" dirty="0">
                          <a:solidFill>
                            <a:schemeClr val="tx1"/>
                          </a:solidFill>
                          <a:effectLst/>
                          <a:latin typeface="Calibri" panose="020F0502020204030204" pitchFamily="34" charset="0"/>
                          <a:cs typeface="Calibri" panose="020F0502020204030204" pitchFamily="34" charset="0"/>
                        </a:rPr>
                        <a:t>)</a:t>
                      </a:r>
                      <a:endParaRPr lang="en-US" sz="1000" b="0" dirty="0">
                        <a:solidFill>
                          <a:schemeClr val="tx1"/>
                        </a:solidFill>
                        <a:effectLst/>
                        <a:latin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en-GB" sz="1000" b="0" dirty="0" err="1">
                          <a:solidFill>
                            <a:schemeClr val="tx1"/>
                          </a:solidFill>
                          <a:effectLst/>
                          <a:latin typeface="Calibri" panose="020F0502020204030204" pitchFamily="34" charset="0"/>
                          <a:cs typeface="Calibri" panose="020F0502020204030204" pitchFamily="34" charset="0"/>
                        </a:rPr>
                        <a:t>رعاية</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الأسرة الحاضنة</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مع</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الأطفال</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الآخرين</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غير</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a:t>
                      </a:r>
                      <a:r>
                        <a:rPr lang="ar-SA" sz="1000" b="0" dirty="0">
                          <a:solidFill>
                            <a:schemeClr val="tx1"/>
                          </a:solidFill>
                          <a:effectLst/>
                          <a:latin typeface="Calibri" panose="020F0502020204030204" pitchFamily="34" charset="0"/>
                          <a:cs typeface="Calibri" panose="020F0502020204030204" pitchFamily="34" charset="0"/>
                        </a:rPr>
                        <a:t>أقارب</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اذكر</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عدد</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الأطفال</a:t>
                      </a:r>
                      <a:r>
                        <a:rPr lang="en-GB" sz="1000" b="0" dirty="0">
                          <a:solidFill>
                            <a:schemeClr val="tx1"/>
                          </a:solidFill>
                          <a:effectLst/>
                          <a:latin typeface="Calibri" panose="020F0502020204030204" pitchFamily="34" charset="0"/>
                          <a:cs typeface="Calibri" panose="020F0502020204030204" pitchFamily="34" charset="0"/>
                        </a:rPr>
                        <a:t>:</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300"/>
                        </a:spcBef>
                        <a:spcAft>
                          <a:spcPts val="300"/>
                        </a:spcAft>
                      </a:pP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1" dirty="0" err="1">
                          <a:solidFill>
                            <a:schemeClr val="tx1"/>
                          </a:solidFill>
                          <a:effectLst/>
                          <a:latin typeface="Calibri" panose="020F0502020204030204" pitchFamily="34" charset="0"/>
                          <a:cs typeface="Calibri" panose="020F0502020204030204" pitchFamily="34" charset="0"/>
                        </a:rPr>
                        <a:t>نوع</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المعيشة</a:t>
                      </a:r>
                      <a:r>
                        <a:rPr lang="en-US" sz="1000" b="1" dirty="0">
                          <a:solidFill>
                            <a:schemeClr val="tx1"/>
                          </a:solidFill>
                          <a:effectLst/>
                          <a:latin typeface="Calibri" panose="020F0502020204030204" pitchFamily="34" charset="0"/>
                          <a:cs typeface="Calibri" panose="020F0502020204030204" pitchFamily="34" charset="0"/>
                        </a:rPr>
                        <a:t> /</a:t>
                      </a:r>
                      <a:r>
                        <a:rPr lang="ar-SA" sz="1000" b="1" dirty="0">
                          <a:solidFill>
                            <a:schemeClr val="tx1"/>
                          </a:solidFill>
                          <a:effectLst/>
                          <a:latin typeface="Calibri" panose="020F0502020204030204" pitchFamily="34" charset="0"/>
                          <a:cs typeface="Calibri" panose="020F0502020204030204" pitchFamily="34" charset="0"/>
                        </a:rPr>
                        <a:t> ترتيب</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الرعاية</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691365674"/>
                  </a:ext>
                </a:extLst>
              </a:tr>
            </a:tbl>
          </a:graphicData>
        </a:graphic>
      </p:graphicFrame>
      <p:graphicFrame>
        <p:nvGraphicFramePr>
          <p:cNvPr id="8" name="Table 7">
            <a:extLst>
              <a:ext uri="{FF2B5EF4-FFF2-40B4-BE49-F238E27FC236}">
                <a16:creationId xmlns:a16="http://schemas.microsoft.com/office/drawing/2014/main" id="{B12CC3C1-F475-F903-25D2-159629877185}"/>
              </a:ext>
            </a:extLst>
          </p:cNvPr>
          <p:cNvGraphicFramePr>
            <a:graphicFrameLocks noGrp="1"/>
          </p:cNvGraphicFramePr>
          <p:nvPr>
            <p:extLst>
              <p:ext uri="{D42A27DB-BD31-4B8C-83A1-F6EECF244321}">
                <p14:modId xmlns:p14="http://schemas.microsoft.com/office/powerpoint/2010/main" val="1872118335"/>
              </p:ext>
            </p:extLst>
          </p:nvPr>
        </p:nvGraphicFramePr>
        <p:xfrm>
          <a:off x="982985" y="5469744"/>
          <a:ext cx="5403526" cy="1347089"/>
        </p:xfrm>
        <a:graphic>
          <a:graphicData uri="http://schemas.openxmlformats.org/drawingml/2006/table">
            <a:tbl>
              <a:tblPr firstCol="1" bandRow="1">
                <a:tableStyleId>{5C22544A-7EE6-4342-B048-85BDC9FD1C3A}</a:tableStyleId>
              </a:tblPr>
              <a:tblGrid>
                <a:gridCol w="1707514">
                  <a:extLst>
                    <a:ext uri="{9D8B030D-6E8A-4147-A177-3AD203B41FA5}">
                      <a16:colId xmlns:a16="http://schemas.microsoft.com/office/drawing/2014/main" val="67989282"/>
                    </a:ext>
                  </a:extLst>
                </a:gridCol>
                <a:gridCol w="3696012">
                  <a:extLst>
                    <a:ext uri="{9D8B030D-6E8A-4147-A177-3AD203B41FA5}">
                      <a16:colId xmlns:a16="http://schemas.microsoft.com/office/drawing/2014/main" val="2661156371"/>
                    </a:ext>
                  </a:extLst>
                </a:gridCol>
              </a:tblGrid>
              <a:tr h="232272">
                <a:tc gridSpan="2">
                  <a:txBody>
                    <a:bodyPr/>
                    <a:lstStyle/>
                    <a:p>
                      <a:pPr marL="457200" lvl="1" indent="0" algn="r" rtl="1">
                        <a:lnSpc>
                          <a:spcPct val="115000"/>
                        </a:lnSpc>
                        <a:spcBef>
                          <a:spcPts val="300"/>
                        </a:spcBef>
                        <a:spcAft>
                          <a:spcPts val="300"/>
                        </a:spcAft>
                        <a:buFont typeface="+mj-lt"/>
                        <a:buNone/>
                      </a:pPr>
                      <a:r>
                        <a:rPr lang="ar-SA" sz="1000" dirty="0">
                          <a:solidFill>
                            <a:schemeClr val="tx1"/>
                          </a:solidFill>
                          <a:effectLst/>
                        </a:rPr>
                        <a:t>٢.١</a:t>
                      </a:r>
                      <a:r>
                        <a:rPr lang="en-GB" sz="1000" dirty="0" err="1">
                          <a:solidFill>
                            <a:schemeClr val="tx1"/>
                          </a:solidFill>
                          <a:effectLst/>
                          <a:latin typeface="Calibri" panose="020F0502020204030204" pitchFamily="34" charset="0"/>
                          <a:cs typeface="Calibri" panose="020F0502020204030204" pitchFamily="34" charset="0"/>
                        </a:rPr>
                        <a:t>معلومات</a:t>
                      </a:r>
                      <a:r>
                        <a:rPr lang="en-GB" sz="1000" dirty="0">
                          <a:solidFill>
                            <a:schemeClr val="tx1"/>
                          </a:solidFill>
                          <a:effectLst/>
                          <a:latin typeface="Calibri" panose="020F0502020204030204" pitchFamily="34" charset="0"/>
                          <a:cs typeface="Calibri" panose="020F0502020204030204" pitchFamily="34" charset="0"/>
                        </a:rPr>
                        <a:t> عن مقدم الرعاية / المرشد</a:t>
                      </a:r>
                      <a:endParaRPr lang="en-US"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60000"/>
                        <a:lumOff val="40000"/>
                      </a:schemeClr>
                    </a:solidFill>
                  </a:tcPr>
                </a:tc>
                <a:tc hMerge="1">
                  <a:txBody>
                    <a:bodyPr/>
                    <a:lstStyle/>
                    <a:p>
                      <a:pPr algn="r" rtl="1"/>
                      <a:endParaRPr lang="en-US"/>
                    </a:p>
                  </a:txBody>
                  <a:tcPr/>
                </a:tc>
                <a:extLst>
                  <a:ext uri="{0D108BD9-81ED-4DB2-BD59-A6C34878D82A}">
                    <a16:rowId xmlns:a16="http://schemas.microsoft.com/office/drawing/2014/main" val="415230898"/>
                  </a:ext>
                </a:extLst>
              </a:tr>
              <a:tr h="212479">
                <a:tc>
                  <a:txBody>
                    <a:bodyPr/>
                    <a:lstStyle/>
                    <a:p>
                      <a:pPr algn="r" rtl="1">
                        <a:lnSpc>
                          <a:spcPct val="115000"/>
                        </a:lnSpc>
                        <a:spcBef>
                          <a:spcPts val="300"/>
                        </a:spcBef>
                        <a:spcAft>
                          <a:spcPts val="300"/>
                        </a:spcAft>
                      </a:pP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b="1" dirty="0">
                          <a:solidFill>
                            <a:schemeClr val="tx1"/>
                          </a:solidFill>
                          <a:effectLst/>
                          <a:latin typeface="Calibri" panose="020F0502020204030204" pitchFamily="34" charset="0"/>
                          <a:cs typeface="Calibri" panose="020F0502020204030204" pitchFamily="34" charset="0"/>
                        </a:rPr>
                        <a:t>الاسم الكامل</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568747821"/>
                  </a:ext>
                </a:extLst>
              </a:tr>
              <a:tr h="212479">
                <a:tc>
                  <a:txBody>
                    <a:bodyPr/>
                    <a:lstStyle/>
                    <a:p>
                      <a:pPr algn="r" rtl="1">
                        <a:lnSpc>
                          <a:spcPct val="115000"/>
                        </a:lnSpc>
                        <a:spcBef>
                          <a:spcPts val="300"/>
                        </a:spcBef>
                        <a:spcAft>
                          <a:spcPts val="300"/>
                        </a:spcAft>
                      </a:pP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1" dirty="0">
                          <a:solidFill>
                            <a:schemeClr val="tx1"/>
                          </a:solidFill>
                          <a:effectLst/>
                          <a:latin typeface="Calibri" panose="020F0502020204030204" pitchFamily="34" charset="0"/>
                          <a:cs typeface="Calibri" panose="020F0502020204030204" pitchFamily="34" charset="0"/>
                        </a:rPr>
                        <a:t>رقم التسجيل:</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4022054873"/>
                  </a:ext>
                </a:extLst>
              </a:tr>
              <a:tr h="212479">
                <a:tc>
                  <a:txBody>
                    <a:bodyPr/>
                    <a:lstStyle/>
                    <a:p>
                      <a:pPr algn="r" rtl="1">
                        <a:lnSpc>
                          <a:spcPct val="115000"/>
                        </a:lnSpc>
                        <a:spcBef>
                          <a:spcPts val="300"/>
                        </a:spcBef>
                        <a:spcAft>
                          <a:spcPts val="300"/>
                        </a:spcAft>
                      </a:pP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b="1" dirty="0">
                          <a:solidFill>
                            <a:schemeClr val="tx1"/>
                          </a:solidFill>
                          <a:effectLst/>
                          <a:latin typeface="Calibri" panose="020F0502020204030204" pitchFamily="34" charset="0"/>
                          <a:cs typeface="Calibri" panose="020F0502020204030204" pitchFamily="34" charset="0"/>
                        </a:rPr>
                        <a:t>عنوان المنزل</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808532513"/>
                  </a:ext>
                </a:extLst>
              </a:tr>
              <a:tr h="212479">
                <a:tc>
                  <a:txBody>
                    <a:bodyPr/>
                    <a:lstStyle/>
                    <a:p>
                      <a:pPr algn="r" rtl="1">
                        <a:lnSpc>
                          <a:spcPct val="115000"/>
                        </a:lnSpc>
                        <a:spcBef>
                          <a:spcPts val="300"/>
                        </a:spcBef>
                        <a:spcAft>
                          <a:spcPts val="300"/>
                        </a:spcAft>
                      </a:pP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b="1" dirty="0" err="1">
                          <a:solidFill>
                            <a:schemeClr val="tx1"/>
                          </a:solidFill>
                          <a:effectLst/>
                          <a:latin typeface="Calibri" panose="020F0502020204030204" pitchFamily="34" charset="0"/>
                          <a:cs typeface="Calibri" panose="020F0502020204030204" pitchFamily="34" charset="0"/>
                        </a:rPr>
                        <a:t>رقم</a:t>
                      </a:r>
                      <a:r>
                        <a:rPr lang="en-GB" sz="1000" b="1" dirty="0">
                          <a:solidFill>
                            <a:schemeClr val="tx1"/>
                          </a:solidFill>
                          <a:effectLst/>
                          <a:latin typeface="Calibri" panose="020F0502020204030204" pitchFamily="34" charset="0"/>
                          <a:cs typeface="Calibri" panose="020F0502020204030204" pitchFamily="34" charset="0"/>
                        </a:rPr>
                        <a:t> </a:t>
                      </a:r>
                      <a:r>
                        <a:rPr lang="en-GB" sz="1000" b="1" dirty="0" err="1">
                          <a:solidFill>
                            <a:schemeClr val="tx1"/>
                          </a:solidFill>
                          <a:effectLst/>
                          <a:latin typeface="Calibri" panose="020F0502020204030204" pitchFamily="34" charset="0"/>
                          <a:cs typeface="Calibri" panose="020F0502020204030204" pitchFamily="34" charset="0"/>
                        </a:rPr>
                        <a:t>ال</a:t>
                      </a:r>
                      <a:r>
                        <a:rPr lang="ar-SA" sz="1000" b="1" dirty="0">
                          <a:solidFill>
                            <a:schemeClr val="tx1"/>
                          </a:solidFill>
                          <a:effectLst/>
                          <a:latin typeface="Calibri" panose="020F0502020204030204" pitchFamily="34" charset="0"/>
                          <a:cs typeface="Calibri" panose="020F0502020204030204" pitchFamily="34" charset="0"/>
                        </a:rPr>
                        <a:t>هاتف</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862670978"/>
                  </a:ext>
                </a:extLst>
              </a:tr>
            </a:tbl>
          </a:graphicData>
        </a:graphic>
      </p:graphicFrame>
      <p:sp>
        <p:nvSpPr>
          <p:cNvPr id="12" name="Hexagon 11">
            <a:extLst>
              <a:ext uri="{FF2B5EF4-FFF2-40B4-BE49-F238E27FC236}">
                <a16:creationId xmlns:a16="http://schemas.microsoft.com/office/drawing/2014/main" id="{9E6F24EC-DDE9-618C-364C-28D46457D6C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431D341-F18D-A824-994B-65B8701FECB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84ACE1B6-DF28-5725-A2DB-57304F61177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1D1DE8F-BC28-7107-6ED3-99E2590D26E7}"/>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C182F40D-1513-4E0C-8A1A-C2A1B960676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3C515E19-6926-78BB-4B75-978A9A8AAC9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74EA4820-7C5D-1BD7-1217-B13ACE78223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37FE8B7F-C466-9969-63CE-D6FD71A6A77B}"/>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855BF9E-907F-52AE-7608-8E7A1D73CCB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6004115-22D7-0C0B-8E06-EC6DC278049F}"/>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1968025A-E709-4D35-1974-23D56E5F3156}"/>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16F26666-452F-6C99-2691-6621F97BDF0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BFF73FFE-0900-18D3-9684-763E7882160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A102344E-9A25-7171-511A-C6DDFD4F6BDA}"/>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0E638185-7FDB-75E1-F8CB-F972450FB3A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B209F1A1-A79D-C8E6-261E-A686B2BB5374}"/>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E738D2EE-35E4-99D6-55B9-EE17A784D75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D5DDF00B-8A7E-F17A-4430-2E87C4F610A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3367235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4">
            <a:extLst>
              <a:ext uri="{FF2B5EF4-FFF2-40B4-BE49-F238E27FC236}">
                <a16:creationId xmlns:a16="http://schemas.microsoft.com/office/drawing/2014/main" id="{77975DAE-8096-B891-E9E3-EE29DADD6DD9}"/>
              </a:ext>
            </a:extLst>
          </p:cNvPr>
          <p:cNvGraphicFramePr>
            <a:graphicFrameLocks noGrp="1"/>
          </p:cNvGraphicFramePr>
          <p:nvPr>
            <p:extLst>
              <p:ext uri="{D42A27DB-BD31-4B8C-83A1-F6EECF244321}">
                <p14:modId xmlns:p14="http://schemas.microsoft.com/office/powerpoint/2010/main" val="4042111827"/>
              </p:ext>
            </p:extLst>
          </p:nvPr>
        </p:nvGraphicFramePr>
        <p:xfrm>
          <a:off x="844948" y="5416108"/>
          <a:ext cx="5555852" cy="4071505"/>
        </p:xfrm>
        <a:graphic>
          <a:graphicData uri="http://schemas.openxmlformats.org/drawingml/2006/table">
            <a:tbl>
              <a:tblPr firstCol="1" bandRow="1">
                <a:tableStyleId>{5C22544A-7EE6-4342-B048-85BDC9FD1C3A}</a:tableStyleId>
              </a:tblPr>
              <a:tblGrid>
                <a:gridCol w="2981236">
                  <a:extLst>
                    <a:ext uri="{9D8B030D-6E8A-4147-A177-3AD203B41FA5}">
                      <a16:colId xmlns:a16="http://schemas.microsoft.com/office/drawing/2014/main" val="3811791053"/>
                    </a:ext>
                  </a:extLst>
                </a:gridCol>
                <a:gridCol w="2574616">
                  <a:extLst>
                    <a:ext uri="{9D8B030D-6E8A-4147-A177-3AD203B41FA5}">
                      <a16:colId xmlns:a16="http://schemas.microsoft.com/office/drawing/2014/main" val="849058874"/>
                    </a:ext>
                  </a:extLst>
                </a:gridCol>
              </a:tblGrid>
              <a:tr h="225627">
                <a:tc gridSpan="2">
                  <a:txBody>
                    <a:bodyPr/>
                    <a:lstStyle/>
                    <a:p>
                      <a:pPr marL="457200" lvl="1" indent="0" algn="r" rtl="1">
                        <a:lnSpc>
                          <a:spcPct val="115000"/>
                        </a:lnSpc>
                        <a:spcBef>
                          <a:spcPts val="300"/>
                        </a:spcBef>
                        <a:spcAft>
                          <a:spcPts val="300"/>
                        </a:spcAft>
                        <a:buFont typeface="+mj-lt"/>
                        <a:buNone/>
                      </a:pPr>
                      <a:r>
                        <a:rPr lang="ar-SA" sz="1000" b="1" kern="1200" dirty="0">
                          <a:solidFill>
                            <a:schemeClr val="bg1"/>
                          </a:solidFill>
                          <a:effectLst/>
                          <a:latin typeface="+mn-lt"/>
                          <a:ea typeface="+mn-ea"/>
                          <a:cs typeface="+mn-cs"/>
                        </a:rPr>
                        <a:t>٢.١ الخلفية</a:t>
                      </a:r>
                      <a:endParaRPr lang="en-US" sz="1000" b="1" kern="1200" dirty="0">
                        <a:solidFill>
                          <a:schemeClr val="bg1"/>
                        </a:solidFill>
                        <a:effectLst/>
                        <a:latin typeface="+mn-lt"/>
                        <a:ea typeface="+mn-ea"/>
                        <a:cs typeface="+mn-cs"/>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hMerge="1">
                  <a:txBody>
                    <a:bodyPr/>
                    <a:lstStyle/>
                    <a:p>
                      <a:pPr algn="r" rtl="1"/>
                      <a:endParaRPr lang="en-US"/>
                    </a:p>
                  </a:txBody>
                  <a:tcPr/>
                </a:tc>
                <a:extLst>
                  <a:ext uri="{0D108BD9-81ED-4DB2-BD59-A6C34878D82A}">
                    <a16:rowId xmlns:a16="http://schemas.microsoft.com/office/drawing/2014/main" val="2706760249"/>
                  </a:ext>
                </a:extLst>
              </a:tr>
              <a:tr h="448674">
                <a:tc>
                  <a:txBody>
                    <a:bodyPr/>
                    <a:lstStyle/>
                    <a:p>
                      <a:pPr algn="r" rtl="1">
                        <a:lnSpc>
                          <a:spcPct val="115000"/>
                        </a:lnSpc>
                        <a:spcBef>
                          <a:spcPts val="300"/>
                        </a:spcBef>
                        <a:spcAft>
                          <a:spcPts val="300"/>
                        </a:spcAft>
                      </a:pP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نعم /لا</a:t>
                      </a: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إذا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كانت</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الإجابة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فما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جنسية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r>
                        <a:rPr lang="en-GB" sz="1000" b="0" kern="1200" dirty="0">
                          <a:solidFill>
                            <a:sysClr val="windowText" lastClr="000000"/>
                          </a:solidFill>
                          <a:effectLst/>
                          <a:latin typeface="Calibri" panose="020F0502020204030204" pitchFamily="34" charset="0"/>
                          <a:ea typeface="+mn-ea"/>
                          <a:cs typeface="Calibri" panose="020F0502020204030204" pitchFamily="34" charset="0"/>
                        </a:rPr>
                        <a:t> </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هل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جنسيات</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ومقدم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نفسها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p>
                    <a:p>
                      <a:pPr algn="r" rtl="1">
                        <a:lnSpc>
                          <a:spcPct val="115000"/>
                        </a:lnSpc>
                        <a:spcBef>
                          <a:spcPts val="300"/>
                        </a:spcBef>
                        <a:spcAft>
                          <a:spcPts val="300"/>
                        </a:spcAft>
                      </a:pPr>
                      <a:r>
                        <a:rPr lang="en-GB" sz="1000" b="0" kern="1200" dirty="0">
                          <a:solidFill>
                            <a:sysClr val="windowText" lastClr="000000"/>
                          </a:solidFill>
                          <a:effectLst/>
                          <a:latin typeface="Calibri" panose="020F0502020204030204" pitchFamily="34" charset="0"/>
                          <a:ea typeface="+mn-ea"/>
                          <a:cs typeface="Calibri" panose="020F0502020204030204" pitchFamily="34" charset="0"/>
                        </a:rPr>
                        <a:t> </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43461032"/>
                  </a:ext>
                </a:extLst>
              </a:tr>
              <a:tr h="645127">
                <a:tc>
                  <a:txBody>
                    <a:bodyPr/>
                    <a:lstStyle/>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نعم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إذا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كانت</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الإجابة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فما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ديانة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r>
                        <a:rPr lang="en-GB" sz="1000" b="0" kern="1200" dirty="0">
                          <a:solidFill>
                            <a:sysClr val="windowText" lastClr="000000"/>
                          </a:solidFill>
                          <a:effectLst/>
                          <a:latin typeface="Calibri" panose="020F0502020204030204" pitchFamily="34" charset="0"/>
                          <a:ea typeface="+mn-ea"/>
                          <a:cs typeface="Calibri" panose="020F0502020204030204" pitchFamily="34" charset="0"/>
                        </a:rPr>
                        <a:t> </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ومقدم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من</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نفس</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الدي</a:t>
                      </a:r>
                      <a:r>
                        <a:rPr lang="ar-SA" sz="1000" b="0" kern="1200" dirty="0" err="1">
                          <a:solidFill>
                            <a:sysClr val="windowText" lastClr="000000"/>
                          </a:solidFill>
                          <a:effectLst/>
                          <a:latin typeface="Calibri" panose="020F0502020204030204" pitchFamily="34" charset="0"/>
                          <a:ea typeface="+mn-ea"/>
                          <a:cs typeface="Calibri" panose="020F0502020204030204" pitchFamily="34" charset="0"/>
                        </a:rPr>
                        <a:t>انة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endParaRPr lang="ar-SA"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43211953"/>
                  </a:ext>
                </a:extLst>
              </a:tr>
              <a:tr h="794026">
                <a:tc>
                  <a:txBody>
                    <a:bodyPr/>
                    <a:lstStyle/>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نعم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إذا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كانت</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الإجابة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ف</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من أي </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جزء</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من</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البلد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الأصلي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هو</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رشد: </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من</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نفس</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المنطقة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أو</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البلدة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أو</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القرية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التي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ينتمي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إليها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endParaRPr lang="ar-SA"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1297713"/>
                  </a:ext>
                </a:extLst>
              </a:tr>
              <a:tr h="1869082">
                <a:tc>
                  <a:txBody>
                    <a:bodyPr/>
                    <a:lstStyle/>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نعم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يعرف</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أسرة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نعم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يعرف</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عائلة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مرشد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المرشد</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إنهم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يعرفون</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بعضهم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البعض</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إذا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كانت</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الإجابة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بنعم</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فهل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يعرفون</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بعضهم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البعض</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من</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بلدهم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الأصلي</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p>
                    <a:p>
                      <a:pPr algn="r" rtl="1">
                        <a:lnSpc>
                          <a:spcPct val="115000"/>
                        </a:lnSpc>
                        <a:spcBef>
                          <a:spcPts val="300"/>
                        </a:spcBef>
                        <a:spcAft>
                          <a:spcPts val="300"/>
                        </a:spcAft>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نعم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لا</a:t>
                      </a: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هل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يعرف</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الطفل</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ومقدم</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الرعاية</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الم</a:t>
                      </a:r>
                      <a:r>
                        <a:rPr lang="ar-SA" sz="1000" b="0" kern="1200" dirty="0">
                          <a:solidFill>
                            <a:sysClr val="windowText" lastClr="000000"/>
                          </a:solidFill>
                          <a:effectLst/>
                          <a:latin typeface="Calibri" panose="020F0502020204030204" pitchFamily="34" charset="0"/>
                          <a:ea typeface="+mn-ea"/>
                          <a:cs typeface="Calibri" panose="020F0502020204030204" pitchFamily="34" charset="0"/>
                        </a:rPr>
                        <a:t>رشد</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بعضهما</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 </a:t>
                      </a:r>
                      <a:r>
                        <a:rPr lang="en-US" sz="1000" b="0" kern="1200" dirty="0" err="1">
                          <a:solidFill>
                            <a:sysClr val="windowText" lastClr="000000"/>
                          </a:solidFill>
                          <a:effectLst/>
                          <a:latin typeface="Calibri" panose="020F0502020204030204" pitchFamily="34" charset="0"/>
                          <a:ea typeface="+mn-ea"/>
                          <a:cs typeface="Calibri" panose="020F0502020204030204" pitchFamily="34" charset="0"/>
                        </a:rPr>
                        <a:t>البعض</a:t>
                      </a:r>
                      <a:r>
                        <a:rPr lang="en-US" sz="1000" b="0" kern="1200" dirty="0">
                          <a:solidFill>
                            <a:sysClr val="windowText" lastClr="000000"/>
                          </a:solidFill>
                          <a:effectLst/>
                          <a:latin typeface="Calibri" panose="020F0502020204030204" pitchFamily="34" charset="0"/>
                          <a:ea typeface="+mn-ea"/>
                          <a:cs typeface="Calibri" panose="020F0502020204030204" pitchFamily="34" charset="0"/>
                        </a:rPr>
                        <a:t>؟</a:t>
                      </a:r>
                      <a:endParaRPr lang="ar-SA" sz="1000" b="0" kern="1200" dirty="0">
                        <a:solidFill>
                          <a:sysClr val="windowText" lastClr="000000"/>
                        </a:solidFill>
                        <a:effectLst/>
                        <a:latin typeface="Calibri" panose="020F0502020204030204" pitchFamily="34" charset="0"/>
                        <a:ea typeface="+mn-ea"/>
                        <a:cs typeface="Calibri" panose="020F0502020204030204" pitchFamily="34" charset="0"/>
                      </a:endParaRPr>
                    </a:p>
                    <a:p>
                      <a:pPr algn="r" rtl="1">
                        <a:lnSpc>
                          <a:spcPct val="115000"/>
                        </a:lnSpc>
                        <a:spcBef>
                          <a:spcPts val="300"/>
                        </a:spcBef>
                        <a:spcAft>
                          <a:spcPts val="300"/>
                        </a:spcAft>
                      </a:pPr>
                      <a:endParaRPr lang="en-US" sz="1000" b="0" kern="1200" dirty="0">
                        <a:solidFill>
                          <a:sysClr val="windowText" lastClr="000000"/>
                        </a:solidFill>
                        <a:effectLst/>
                        <a:latin typeface="Calibri" panose="020F0502020204030204" pitchFamily="34" charset="0"/>
                        <a:ea typeface="+mn-ea"/>
                        <a:cs typeface="Calibri" panose="020F0502020204030204" pitchFamily="34" charset="0"/>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12739923"/>
                  </a:ext>
                </a:extLst>
              </a:tr>
            </a:tbl>
          </a:graphicData>
        </a:graphic>
      </p:graphicFrame>
      <p:graphicFrame>
        <p:nvGraphicFramePr>
          <p:cNvPr id="2" name="Table 1">
            <a:extLst>
              <a:ext uri="{FF2B5EF4-FFF2-40B4-BE49-F238E27FC236}">
                <a16:creationId xmlns:a16="http://schemas.microsoft.com/office/drawing/2014/main" id="{A31C0C2D-4B31-E0B9-B0CB-A7516ED6D1C8}"/>
              </a:ext>
            </a:extLst>
          </p:cNvPr>
          <p:cNvGraphicFramePr>
            <a:graphicFrameLocks noGrp="1"/>
          </p:cNvGraphicFramePr>
          <p:nvPr>
            <p:extLst>
              <p:ext uri="{D42A27DB-BD31-4B8C-83A1-F6EECF244321}">
                <p14:modId xmlns:p14="http://schemas.microsoft.com/office/powerpoint/2010/main" val="2260028200"/>
              </p:ext>
            </p:extLst>
          </p:nvPr>
        </p:nvGraphicFramePr>
        <p:xfrm>
          <a:off x="844950" y="713170"/>
          <a:ext cx="5403527" cy="4702937"/>
        </p:xfrm>
        <a:graphic>
          <a:graphicData uri="http://schemas.openxmlformats.org/drawingml/2006/table">
            <a:tbl>
              <a:tblPr firstRow="1" firstCol="1" bandRow="1">
                <a:tableStyleId>{5C22544A-7EE6-4342-B048-85BDC9FD1C3A}</a:tableStyleId>
              </a:tblPr>
              <a:tblGrid>
                <a:gridCol w="3337789">
                  <a:extLst>
                    <a:ext uri="{9D8B030D-6E8A-4147-A177-3AD203B41FA5}">
                      <a16:colId xmlns:a16="http://schemas.microsoft.com/office/drawing/2014/main" val="3785743383"/>
                    </a:ext>
                  </a:extLst>
                </a:gridCol>
                <a:gridCol w="1097905">
                  <a:extLst>
                    <a:ext uri="{9D8B030D-6E8A-4147-A177-3AD203B41FA5}">
                      <a16:colId xmlns:a16="http://schemas.microsoft.com/office/drawing/2014/main" val="3568535273"/>
                    </a:ext>
                  </a:extLst>
                </a:gridCol>
                <a:gridCol w="967833">
                  <a:extLst>
                    <a:ext uri="{9D8B030D-6E8A-4147-A177-3AD203B41FA5}">
                      <a16:colId xmlns:a16="http://schemas.microsoft.com/office/drawing/2014/main" val="385888338"/>
                    </a:ext>
                  </a:extLst>
                </a:gridCol>
              </a:tblGrid>
              <a:tr h="239729">
                <a:tc gridSpan="3">
                  <a:txBody>
                    <a:bodyPr/>
                    <a:lstStyle/>
                    <a:p>
                      <a:pPr algn="r" rtl="1">
                        <a:lnSpc>
                          <a:spcPct val="115000"/>
                        </a:lnSpc>
                        <a:spcBef>
                          <a:spcPts val="300"/>
                        </a:spcBef>
                        <a:spcAft>
                          <a:spcPts val="300"/>
                        </a:spcAft>
                      </a:pPr>
                      <a:r>
                        <a:rPr lang="en-GB" sz="1000" dirty="0">
                          <a:solidFill>
                            <a:sysClr val="windowText" lastClr="000000"/>
                          </a:solidFill>
                          <a:effectLst/>
                          <a:latin typeface="+mn-lt"/>
                        </a:rPr>
                        <a:t>عمر / جنس الطفل / الأطفال الذين يحتاجون </a:t>
                      </a:r>
                      <a:r>
                        <a:rPr lang="en-GB" sz="1000" dirty="0" err="1">
                          <a:solidFill>
                            <a:sysClr val="windowText" lastClr="000000"/>
                          </a:solidFill>
                          <a:effectLst/>
                          <a:latin typeface="+mn-lt"/>
                        </a:rPr>
                        <a:t>إلى</a:t>
                      </a:r>
                      <a:r>
                        <a:rPr lang="en-GB" sz="1000" dirty="0">
                          <a:solidFill>
                            <a:sysClr val="windowText" lastClr="000000"/>
                          </a:solidFill>
                          <a:effectLst/>
                          <a:latin typeface="+mn-lt"/>
                        </a:rPr>
                        <a:t> </a:t>
                      </a:r>
                      <a:r>
                        <a:rPr lang="en-GB" sz="1000" dirty="0" err="1">
                          <a:solidFill>
                            <a:sysClr val="windowText" lastClr="000000"/>
                          </a:solidFill>
                          <a:effectLst/>
                          <a:latin typeface="+mn-lt"/>
                        </a:rPr>
                        <a:t>رعاية</a:t>
                      </a:r>
                      <a:r>
                        <a:rPr lang="ar-SA" sz="1000" dirty="0">
                          <a:solidFill>
                            <a:sysClr val="windowText" lastClr="000000"/>
                          </a:solidFill>
                          <a:effectLst/>
                          <a:latin typeface="+mn-lt"/>
                        </a:rPr>
                        <a:t> أسرية </a:t>
                      </a:r>
                      <a:r>
                        <a:rPr lang="en-GB" sz="1000" dirty="0">
                          <a:solidFill>
                            <a:sysClr val="windowText" lastClr="000000"/>
                          </a:solidFill>
                          <a:effectLst/>
                          <a:latin typeface="+mn-lt"/>
                        </a:rPr>
                        <a:t> أو </a:t>
                      </a:r>
                      <a:r>
                        <a:rPr lang="en-GB" sz="1000" dirty="0" err="1">
                          <a:solidFill>
                            <a:sysClr val="windowText" lastClr="000000"/>
                          </a:solidFill>
                          <a:effectLst/>
                          <a:latin typeface="+mn-lt"/>
                        </a:rPr>
                        <a:t>إرشاد</a:t>
                      </a:r>
                      <a:r>
                        <a:rPr lang="en-GB" sz="1000" dirty="0">
                          <a:solidFill>
                            <a:sysClr val="windowText" lastClr="000000"/>
                          </a:solidFill>
                          <a:effectLst/>
                          <a:latin typeface="+mn-lt"/>
                        </a:rPr>
                        <a:t> </a:t>
                      </a:r>
                      <a:r>
                        <a:rPr lang="en-GB" sz="1000" dirty="0" err="1">
                          <a:solidFill>
                            <a:sysClr val="windowText" lastClr="000000"/>
                          </a:solidFill>
                          <a:effectLst/>
                          <a:latin typeface="+mn-lt"/>
                        </a:rPr>
                        <a:t>أسري</a:t>
                      </a:r>
                      <a:endParaRPr lang="en-US" sz="1000" dirty="0">
                        <a:solidFill>
                          <a:sysClr val="windowText" lastClr="000000"/>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lumMod val="60000"/>
                        <a:lumOff val="40000"/>
                      </a:schemeClr>
                    </a:solidFill>
                  </a:tcPr>
                </a:tc>
                <a:tc hMerge="1">
                  <a:txBody>
                    <a:bodyPr/>
                    <a:lstStyle/>
                    <a:p>
                      <a:pPr algn="r" rtl="1"/>
                      <a:endParaRPr lang="en-US" sz="1000" dirty="0">
                        <a:solidFill>
                          <a:sysClr val="windowText" lastClr="000000"/>
                        </a:solidFill>
                        <a:latin typeface="+mn-lt"/>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tc hMerge="1">
                  <a:txBody>
                    <a:bodyPr/>
                    <a:lstStyle/>
                    <a:p>
                      <a:pPr algn="r" rtl="1"/>
                      <a:endParaRPr lang="en-US" sz="1000" dirty="0">
                        <a:solidFill>
                          <a:sysClr val="windowText" lastClr="000000"/>
                        </a:solidFill>
                        <a:latin typeface="+mn-lt"/>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197827206"/>
                  </a:ext>
                </a:extLst>
              </a:tr>
              <a:tr h="240682">
                <a:tc rowSpan="4">
                  <a:txBody>
                    <a:bodyPr/>
                    <a:lstStyle/>
                    <a:p>
                      <a:pPr algn="r" rtl="1">
                        <a:lnSpc>
                          <a:spcPct val="115000"/>
                        </a:lnSpc>
                        <a:spcBef>
                          <a:spcPts val="300"/>
                        </a:spcBef>
                        <a:spcAft>
                          <a:spcPts val="300"/>
                        </a:spcAft>
                      </a:pPr>
                      <a:r>
                        <a:rPr lang="ar-SA" sz="1000" b="0" dirty="0">
                          <a:solidFill>
                            <a:sysClr val="windowText" lastClr="000000"/>
                          </a:solidFill>
                          <a:effectLst/>
                          <a:latin typeface="Calibri" panose="020F0502020204030204" pitchFamily="34" charset="0"/>
                          <a:cs typeface="Calibri" panose="020F0502020204030204" pitchFamily="34" charset="0"/>
                        </a:rPr>
                        <a:t>الطفل الأول</a:t>
                      </a:r>
                      <a:endParaRPr lang="en-US" sz="1000" b="0" dirty="0">
                        <a:solidFill>
                          <a:sysClr val="windowText" lastClr="000000"/>
                        </a:solidFill>
                        <a:effectLst/>
                        <a:latin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en-GB" sz="1000" b="0" dirty="0">
                          <a:solidFill>
                            <a:sysClr val="windowText" lastClr="000000"/>
                          </a:solidFill>
                          <a:effectLst/>
                          <a:latin typeface="Calibri" panose="020F0502020204030204" pitchFamily="34" charset="0"/>
                          <a:cs typeface="Calibri" panose="020F0502020204030204" pitchFamily="34" charset="0"/>
                        </a:rPr>
                        <a:t>عمر وجنس الطفل / الأطفال الذين </a:t>
                      </a:r>
                      <a:r>
                        <a:rPr lang="en-GB" sz="1000" b="0" dirty="0" err="1">
                          <a:solidFill>
                            <a:sysClr val="windowText" lastClr="000000"/>
                          </a:solidFill>
                          <a:effectLst/>
                          <a:latin typeface="Calibri" panose="020F0502020204030204" pitchFamily="34" charset="0"/>
                          <a:cs typeface="Calibri" panose="020F0502020204030204" pitchFamily="34" charset="0"/>
                        </a:rPr>
                        <a:t>يحتاجون</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إلى</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رعاية</a:t>
                      </a:r>
                      <a:r>
                        <a:rPr lang="ar-SA" sz="1000" b="0" dirty="0">
                          <a:solidFill>
                            <a:sysClr val="windowText" lastClr="000000"/>
                          </a:solidFill>
                          <a:effectLst/>
                          <a:latin typeface="Calibri" panose="020F0502020204030204" pitchFamily="34" charset="0"/>
                          <a:cs typeface="Calibri" panose="020F0502020204030204" pitchFamily="34" charset="0"/>
                        </a:rPr>
                        <a:t> أسرية </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أو</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إرشاد</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أسري</a:t>
                      </a:r>
                      <a:endParaRPr lang="en-US" sz="1000" b="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فتيان</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dirty="0">
                          <a:solidFill>
                            <a:sysClr val="windowText" lastClr="000000"/>
                          </a:solidFill>
                          <a:effectLst/>
                          <a:latin typeface="Calibri" panose="020F0502020204030204" pitchFamily="34" charset="0"/>
                          <a:cs typeface="Calibri" panose="020F0502020204030204" pitchFamily="34" charset="0"/>
                        </a:rPr>
                        <a:t>فتيات</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833863732"/>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٠-٥ </a:t>
                      </a:r>
                      <a:r>
                        <a:rPr lang="en-GB" sz="1000" dirty="0" err="1">
                          <a:solidFill>
                            <a:sysClr val="windowText" lastClr="000000"/>
                          </a:solidFill>
                          <a:effectLst/>
                          <a:latin typeface="Calibri" panose="020F0502020204030204" pitchFamily="34" charset="0"/>
                          <a:cs typeface="Calibri" panose="020F0502020204030204" pitchFamily="34" charset="0"/>
                        </a:rPr>
                        <a:t>سنوات</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٠-٥ </a:t>
                      </a:r>
                      <a:r>
                        <a:rPr lang="en-GB" sz="1000" dirty="0" err="1">
                          <a:solidFill>
                            <a:sysClr val="windowText" lastClr="000000"/>
                          </a:solidFill>
                          <a:effectLst/>
                          <a:latin typeface="Calibri" panose="020F0502020204030204" pitchFamily="34" charset="0"/>
                          <a:cs typeface="Calibri" panose="020F0502020204030204" pitchFamily="34" charset="0"/>
                        </a:rPr>
                        <a:t>سنوات</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292303031"/>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٦-١٢ </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٦-١٢ </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4157836666"/>
                  </a:ext>
                </a:extLst>
              </a:tr>
              <a:tr h="429151">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١٣-١٧</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cs typeface="Calibri" panose="020F0502020204030204" pitchFamily="34" charset="0"/>
                      </a:endParaRPr>
                    </a:p>
                    <a:p>
                      <a:pPr algn="r" rtl="1"/>
                      <a:r>
                        <a:rPr lang="en-US" sz="1000" dirty="0">
                          <a:solidFill>
                            <a:sysClr val="windowText" lastClr="000000"/>
                          </a:solidFill>
                          <a:effectLst/>
                          <a:latin typeface="Calibri" panose="020F0502020204030204" pitchFamily="34" charset="0"/>
                          <a:cs typeface="Calibri" panose="020F0502020204030204" pitchFamily="34" charset="0"/>
                        </a:rPr>
                        <a:t> </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١٣-١٧</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cs typeface="Calibri" panose="020F0502020204030204" pitchFamily="34" charset="0"/>
                      </a:endParaRPr>
                    </a:p>
                    <a:p>
                      <a:pPr algn="r" rtl="1"/>
                      <a:r>
                        <a:rPr lang="en-US" sz="1000" dirty="0">
                          <a:solidFill>
                            <a:sysClr val="windowText" lastClr="000000"/>
                          </a:solidFill>
                          <a:effectLst/>
                          <a:latin typeface="Calibri" panose="020F0502020204030204" pitchFamily="34" charset="0"/>
                          <a:cs typeface="Calibri" panose="020F0502020204030204" pitchFamily="34" charset="0"/>
                        </a:rPr>
                        <a:t> </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293331393"/>
                  </a:ext>
                </a:extLst>
              </a:tr>
              <a:tr h="240682">
                <a:tc rowSpan="4">
                  <a:txBody>
                    <a:bodyPr/>
                    <a:lstStyle/>
                    <a:p>
                      <a:pPr algn="r" rtl="1">
                        <a:lnSpc>
                          <a:spcPct val="115000"/>
                        </a:lnSpc>
                        <a:spcBef>
                          <a:spcPts val="300"/>
                        </a:spcBef>
                        <a:spcAft>
                          <a:spcPts val="300"/>
                        </a:spcAft>
                      </a:pPr>
                      <a:r>
                        <a:rPr lang="ar-SA" sz="1000" b="0" dirty="0">
                          <a:solidFill>
                            <a:sysClr val="windowText" lastClr="000000"/>
                          </a:solidFill>
                          <a:effectLst/>
                          <a:latin typeface="Calibri" panose="020F0502020204030204" pitchFamily="34" charset="0"/>
                          <a:cs typeface="Calibri" panose="020F0502020204030204" pitchFamily="34" charset="0"/>
                        </a:rPr>
                        <a:t>الطفل الثاني</a:t>
                      </a:r>
                      <a:endParaRPr lang="en-US" sz="1000" b="0" dirty="0">
                        <a:solidFill>
                          <a:sysClr val="windowText" lastClr="000000"/>
                        </a:solidFill>
                        <a:effectLst/>
                        <a:latin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en-GB" sz="1000" b="0" dirty="0" err="1">
                          <a:solidFill>
                            <a:sysClr val="windowText" lastClr="000000"/>
                          </a:solidFill>
                          <a:effectLst/>
                          <a:latin typeface="Calibri" panose="020F0502020204030204" pitchFamily="34" charset="0"/>
                          <a:cs typeface="Calibri" panose="020F0502020204030204" pitchFamily="34" charset="0"/>
                        </a:rPr>
                        <a:t>عمر</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وجنس</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الطفل</a:t>
                      </a:r>
                      <a:r>
                        <a:rPr lang="en-GB" sz="1000" b="0" dirty="0">
                          <a:solidFill>
                            <a:sysClr val="windowText" lastClr="000000"/>
                          </a:solidFill>
                          <a:effectLst/>
                          <a:latin typeface="Calibri" panose="020F0502020204030204" pitchFamily="34" charset="0"/>
                          <a:cs typeface="Calibri" panose="020F0502020204030204" pitchFamily="34" charset="0"/>
                        </a:rPr>
                        <a:t> / </a:t>
                      </a:r>
                      <a:r>
                        <a:rPr lang="en-GB" sz="1000" b="0" dirty="0" err="1">
                          <a:solidFill>
                            <a:sysClr val="windowText" lastClr="000000"/>
                          </a:solidFill>
                          <a:effectLst/>
                          <a:latin typeface="Calibri" panose="020F0502020204030204" pitchFamily="34" charset="0"/>
                          <a:cs typeface="Calibri" panose="020F0502020204030204" pitchFamily="34" charset="0"/>
                        </a:rPr>
                        <a:t>الأطفال</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الذين</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يحتاجون</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إلى</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رعاية</a:t>
                      </a:r>
                      <a:r>
                        <a:rPr lang="ar-SA" sz="1000" b="0" dirty="0">
                          <a:solidFill>
                            <a:sysClr val="windowText" lastClr="000000"/>
                          </a:solidFill>
                          <a:effectLst/>
                          <a:latin typeface="Calibri" panose="020F0502020204030204" pitchFamily="34" charset="0"/>
                          <a:cs typeface="Calibri" panose="020F0502020204030204" pitchFamily="34" charset="0"/>
                        </a:rPr>
                        <a:t> أسرية </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أو</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إرشاد</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أسري</a:t>
                      </a:r>
                      <a:endParaRPr lang="en-US" sz="1000" b="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فتيان</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dirty="0">
                          <a:solidFill>
                            <a:sysClr val="windowText" lastClr="000000"/>
                          </a:solidFill>
                          <a:effectLst/>
                          <a:latin typeface="Calibri" panose="020F0502020204030204" pitchFamily="34" charset="0"/>
                          <a:cs typeface="Calibri" panose="020F0502020204030204" pitchFamily="34" charset="0"/>
                        </a:rPr>
                        <a:t>فتيات</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632282665"/>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٠-٥ </a:t>
                      </a:r>
                      <a:r>
                        <a:rPr lang="en-GB" sz="1000" dirty="0" err="1">
                          <a:solidFill>
                            <a:sysClr val="windowText" lastClr="000000"/>
                          </a:solidFill>
                          <a:effectLst/>
                          <a:latin typeface="Calibri" panose="020F0502020204030204" pitchFamily="34" charset="0"/>
                          <a:cs typeface="Calibri" panose="020F0502020204030204" pitchFamily="34" charset="0"/>
                        </a:rPr>
                        <a:t>سنوات</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٠-٥ </a:t>
                      </a:r>
                      <a:r>
                        <a:rPr lang="en-GB" sz="1000" dirty="0" err="1">
                          <a:solidFill>
                            <a:sysClr val="windowText" lastClr="000000"/>
                          </a:solidFill>
                          <a:effectLst/>
                          <a:latin typeface="Calibri" panose="020F0502020204030204" pitchFamily="34" charset="0"/>
                          <a:cs typeface="Calibri" panose="020F0502020204030204" pitchFamily="34" charset="0"/>
                        </a:rPr>
                        <a:t>سنوات</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585889790"/>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٦-١٢ </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٦-١٢ </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394129178"/>
                  </a:ext>
                </a:extLst>
              </a:tr>
              <a:tr h="429151">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١٣-١٧</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cs typeface="Calibri" panose="020F0502020204030204" pitchFamily="34" charset="0"/>
                      </a:endParaRPr>
                    </a:p>
                    <a:p>
                      <a:pPr algn="r" rtl="1"/>
                      <a:r>
                        <a:rPr lang="en-US" sz="1000" dirty="0">
                          <a:solidFill>
                            <a:sysClr val="windowText" lastClr="000000"/>
                          </a:solidFill>
                          <a:effectLst/>
                          <a:latin typeface="Calibri" panose="020F0502020204030204" pitchFamily="34" charset="0"/>
                          <a:cs typeface="Calibri" panose="020F0502020204030204" pitchFamily="34" charset="0"/>
                        </a:rPr>
                        <a:t> </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١٣-١٧</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cs typeface="Calibri" panose="020F0502020204030204" pitchFamily="34" charset="0"/>
                      </a:endParaRPr>
                    </a:p>
                    <a:p>
                      <a:pPr algn="r" rtl="1"/>
                      <a:r>
                        <a:rPr lang="en-US" sz="1000" dirty="0">
                          <a:solidFill>
                            <a:sysClr val="windowText" lastClr="000000"/>
                          </a:solidFill>
                          <a:effectLst/>
                          <a:latin typeface="Calibri" panose="020F0502020204030204" pitchFamily="34" charset="0"/>
                          <a:cs typeface="Calibri" panose="020F0502020204030204" pitchFamily="34" charset="0"/>
                        </a:rPr>
                        <a:t> </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998270617"/>
                  </a:ext>
                </a:extLst>
              </a:tr>
              <a:tr h="240682">
                <a:tc rowSpan="4">
                  <a:txBody>
                    <a:bodyPr/>
                    <a:lstStyle/>
                    <a:p>
                      <a:pPr algn="r" rtl="1">
                        <a:lnSpc>
                          <a:spcPct val="115000"/>
                        </a:lnSpc>
                        <a:spcBef>
                          <a:spcPts val="300"/>
                        </a:spcBef>
                        <a:spcAft>
                          <a:spcPts val="300"/>
                        </a:spcAft>
                      </a:pPr>
                      <a:r>
                        <a:rPr lang="ar-SA" sz="1000" b="0" dirty="0">
                          <a:solidFill>
                            <a:sysClr val="windowText" lastClr="000000"/>
                          </a:solidFill>
                          <a:effectLst/>
                          <a:latin typeface="Calibri" panose="020F0502020204030204" pitchFamily="34" charset="0"/>
                          <a:cs typeface="Calibri" panose="020F0502020204030204" pitchFamily="34" charset="0"/>
                        </a:rPr>
                        <a:t>الطفل الثالث</a:t>
                      </a:r>
                    </a:p>
                    <a:p>
                      <a:pPr algn="r" rtl="1">
                        <a:lnSpc>
                          <a:spcPct val="115000"/>
                        </a:lnSpc>
                        <a:spcBef>
                          <a:spcPts val="300"/>
                        </a:spcBef>
                        <a:spcAft>
                          <a:spcPts val="300"/>
                        </a:spcAft>
                      </a:pPr>
                      <a:r>
                        <a:rPr lang="en-GB" sz="1000" b="0" dirty="0" err="1">
                          <a:solidFill>
                            <a:sysClr val="windowText" lastClr="000000"/>
                          </a:solidFill>
                          <a:effectLst/>
                          <a:latin typeface="Calibri" panose="020F0502020204030204" pitchFamily="34" charset="0"/>
                          <a:cs typeface="Calibri" panose="020F0502020204030204" pitchFamily="34" charset="0"/>
                        </a:rPr>
                        <a:t>عمر</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وجنس</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الطفل</a:t>
                      </a:r>
                      <a:r>
                        <a:rPr lang="en-GB" sz="1000" b="0" dirty="0">
                          <a:solidFill>
                            <a:sysClr val="windowText" lastClr="000000"/>
                          </a:solidFill>
                          <a:effectLst/>
                          <a:latin typeface="Calibri" panose="020F0502020204030204" pitchFamily="34" charset="0"/>
                          <a:cs typeface="Calibri" panose="020F0502020204030204" pitchFamily="34" charset="0"/>
                        </a:rPr>
                        <a:t> / </a:t>
                      </a:r>
                      <a:r>
                        <a:rPr lang="en-GB" sz="1000" b="0" dirty="0" err="1">
                          <a:solidFill>
                            <a:sysClr val="windowText" lastClr="000000"/>
                          </a:solidFill>
                          <a:effectLst/>
                          <a:latin typeface="Calibri" panose="020F0502020204030204" pitchFamily="34" charset="0"/>
                          <a:cs typeface="Calibri" panose="020F0502020204030204" pitchFamily="34" charset="0"/>
                        </a:rPr>
                        <a:t>الأطفال</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الذين</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يحتاجون</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إلى</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رعاية</a:t>
                      </a:r>
                      <a:r>
                        <a:rPr lang="ar-SA" sz="1000" b="0" dirty="0">
                          <a:solidFill>
                            <a:sysClr val="windowText" lastClr="000000"/>
                          </a:solidFill>
                          <a:effectLst/>
                          <a:latin typeface="Calibri" panose="020F0502020204030204" pitchFamily="34" charset="0"/>
                          <a:cs typeface="Calibri" panose="020F0502020204030204" pitchFamily="34" charset="0"/>
                        </a:rPr>
                        <a:t> أسرية </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أو</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إرشاد</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أسري</a:t>
                      </a:r>
                      <a:endParaRPr lang="en-US" sz="1000" b="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rPr>
                        <a:t>فتيان</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dirty="0">
                          <a:solidFill>
                            <a:sysClr val="windowText" lastClr="000000"/>
                          </a:solidFill>
                          <a:effectLst/>
                          <a:latin typeface="Calibri" panose="020F0502020204030204" pitchFamily="34" charset="0"/>
                          <a:cs typeface="Calibri" panose="020F0502020204030204" pitchFamily="34" charset="0"/>
                        </a:rPr>
                        <a:t>فتيات</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865545994"/>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٠-٥ </a:t>
                      </a:r>
                      <a:r>
                        <a:rPr lang="en-GB" sz="1000" dirty="0" err="1">
                          <a:solidFill>
                            <a:sysClr val="windowText" lastClr="000000"/>
                          </a:solidFill>
                          <a:effectLst/>
                          <a:latin typeface="Calibri" panose="020F0502020204030204" pitchFamily="34" charset="0"/>
                          <a:cs typeface="Calibri" panose="020F0502020204030204" pitchFamily="34" charset="0"/>
                        </a:rPr>
                        <a:t>سنوات</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٠-٥ </a:t>
                      </a:r>
                      <a:r>
                        <a:rPr lang="en-GB" sz="1000" dirty="0" err="1">
                          <a:solidFill>
                            <a:sysClr val="windowText" lastClr="000000"/>
                          </a:solidFill>
                          <a:effectLst/>
                          <a:latin typeface="Calibri" panose="020F0502020204030204" pitchFamily="34" charset="0"/>
                          <a:cs typeface="Calibri" panose="020F0502020204030204" pitchFamily="34" charset="0"/>
                        </a:rPr>
                        <a:t>سنوات</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754550623"/>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٦-١٢ </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٦-١٢ </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812825779"/>
                  </a:ext>
                </a:extLst>
              </a:tr>
              <a:tr h="429151">
                <a:tc vMerge="1">
                  <a:txBody>
                    <a:bodyPr/>
                    <a:lstStyle/>
                    <a:p>
                      <a:pPr algn="r" rtl="1"/>
                      <a:endParaRPr lang="en-US"/>
                    </a:p>
                  </a:txBody>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١٣-١٧</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cs typeface="Calibri" panose="020F0502020204030204" pitchFamily="34" charset="0"/>
                      </a:endParaRPr>
                    </a:p>
                    <a:p>
                      <a:pPr algn="r" rtl="1"/>
                      <a:r>
                        <a:rPr lang="en-US" sz="1000" dirty="0">
                          <a:solidFill>
                            <a:sysClr val="windowText" lastClr="000000"/>
                          </a:solidFill>
                          <a:effectLst/>
                          <a:latin typeface="Calibri" panose="020F0502020204030204" pitchFamily="34" charset="0"/>
                          <a:cs typeface="Calibri" panose="020F0502020204030204" pitchFamily="34" charset="0"/>
                        </a:rPr>
                        <a:t> </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ar-SA" sz="1000" dirty="0">
                          <a:solidFill>
                            <a:sysClr val="windowText" lastClr="000000"/>
                          </a:solidFill>
                          <a:effectLst/>
                          <a:latin typeface="Calibri" panose="020F0502020204030204" pitchFamily="34" charset="0"/>
                          <a:cs typeface="Calibri" panose="020F0502020204030204" pitchFamily="34" charset="0"/>
                        </a:rPr>
                        <a:t>١٣-١٧</a:t>
                      </a:r>
                      <a:r>
                        <a:rPr lang="en-GB" sz="1000" dirty="0" err="1">
                          <a:solidFill>
                            <a:sysClr val="windowText" lastClr="000000"/>
                          </a:solidFill>
                          <a:effectLst/>
                          <a:latin typeface="Calibri" panose="020F0502020204030204" pitchFamily="34" charset="0"/>
                          <a:cs typeface="Calibri" panose="020F0502020204030204" pitchFamily="34" charset="0"/>
                        </a:rPr>
                        <a:t>سنة</a:t>
                      </a:r>
                      <a:endParaRPr lang="en-GB" sz="1000" dirty="0">
                        <a:solidFill>
                          <a:sysClr val="windowText" lastClr="000000"/>
                        </a:solidFill>
                        <a:effectLst/>
                        <a:latin typeface="Calibri" panose="020F0502020204030204" pitchFamily="34" charset="0"/>
                        <a:cs typeface="Calibri" panose="020F0502020204030204" pitchFamily="34" charset="0"/>
                      </a:endParaRPr>
                    </a:p>
                    <a:p>
                      <a:pPr algn="r" rtl="1"/>
                      <a:r>
                        <a:rPr lang="en-US" sz="1000" dirty="0">
                          <a:solidFill>
                            <a:sysClr val="windowText" lastClr="000000"/>
                          </a:solidFill>
                          <a:effectLst/>
                          <a:latin typeface="Calibri" panose="020F0502020204030204" pitchFamily="34" charset="0"/>
                          <a:cs typeface="Calibri" panose="020F0502020204030204" pitchFamily="34" charset="0"/>
                        </a:rPr>
                        <a:t> </a:t>
                      </a:r>
                      <a:endParaRPr lang="en-US" sz="100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651171905"/>
                  </a:ext>
                </a:extLst>
              </a:tr>
              <a:tr h="239729">
                <a:tc rowSpan="2">
                  <a:txBody>
                    <a:bodyPr/>
                    <a:lstStyle/>
                    <a:p>
                      <a:pPr algn="r" rtl="1">
                        <a:lnSpc>
                          <a:spcPct val="115000"/>
                        </a:lnSpc>
                        <a:spcBef>
                          <a:spcPts val="300"/>
                        </a:spcBef>
                        <a:spcAft>
                          <a:spcPts val="300"/>
                        </a:spcAft>
                      </a:pPr>
                      <a:r>
                        <a:rPr lang="en-GB" sz="1000" b="0" dirty="0">
                          <a:solidFill>
                            <a:sysClr val="windowText" lastClr="000000"/>
                          </a:solidFill>
                          <a:effectLst/>
                          <a:latin typeface="Calibri" panose="020F0502020204030204" pitchFamily="34" charset="0"/>
                          <a:cs typeface="Calibri" panose="020F0502020204030204" pitchFamily="34" charset="0"/>
                        </a:rPr>
                        <a:t>هل يتطلب ترتيب الرعاية مشاركة الفتيان والفتيات </a:t>
                      </a:r>
                      <a:r>
                        <a:rPr lang="en-GB" sz="1000" b="0" dirty="0" err="1">
                          <a:solidFill>
                            <a:sysClr val="windowText" lastClr="000000"/>
                          </a:solidFill>
                          <a:effectLst/>
                          <a:latin typeface="Calibri" panose="020F0502020204030204" pitchFamily="34" charset="0"/>
                          <a:cs typeface="Calibri" panose="020F0502020204030204" pitchFamily="34" charset="0"/>
                        </a:rPr>
                        <a:t>غير</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ال</a:t>
                      </a:r>
                      <a:r>
                        <a:rPr lang="ar-SA" sz="1000" b="0" dirty="0">
                          <a:solidFill>
                            <a:sysClr val="windowText" lastClr="000000"/>
                          </a:solidFill>
                          <a:effectLst/>
                          <a:latin typeface="Calibri" panose="020F0502020204030204" pitchFamily="34" charset="0"/>
                          <a:cs typeface="Calibri" panose="020F0502020204030204" pitchFamily="34" charset="0"/>
                        </a:rPr>
                        <a:t>أقارب</a:t>
                      </a:r>
                      <a:r>
                        <a:rPr lang="en-GB" sz="1000" b="0" dirty="0">
                          <a:solidFill>
                            <a:sysClr val="windowText" lastClr="000000"/>
                          </a:solidFill>
                          <a:effectLst/>
                          <a:latin typeface="Calibri" panose="020F0502020204030204" pitchFamily="34" charset="0"/>
                          <a:cs typeface="Calibri" panose="020F0502020204030204" pitchFamily="34" charset="0"/>
                        </a:rPr>
                        <a:t>  </a:t>
                      </a:r>
                      <a:r>
                        <a:rPr lang="en-GB" sz="1000" b="0" dirty="0" err="1">
                          <a:solidFill>
                            <a:sysClr val="windowText" lastClr="000000"/>
                          </a:solidFill>
                          <a:effectLst/>
                          <a:latin typeface="Calibri" panose="020F0502020204030204" pitchFamily="34" charset="0"/>
                          <a:cs typeface="Calibri" panose="020F0502020204030204" pitchFamily="34" charset="0"/>
                        </a:rPr>
                        <a:t>نفس</a:t>
                      </a:r>
                      <a:r>
                        <a:rPr lang="en-GB" sz="1000" b="0" dirty="0">
                          <a:solidFill>
                            <a:sysClr val="windowText" lastClr="000000"/>
                          </a:solidFill>
                          <a:effectLst/>
                          <a:latin typeface="Calibri" panose="020F0502020204030204" pitchFamily="34" charset="0"/>
                          <a:cs typeface="Calibri" panose="020F0502020204030204" pitchFamily="34" charset="0"/>
                        </a:rPr>
                        <a:t> </a:t>
                      </a:r>
                      <a:r>
                        <a:rPr lang="ar-SA" sz="1000" b="0" dirty="0">
                          <a:solidFill>
                            <a:sysClr val="windowText" lastClr="000000"/>
                          </a:solidFill>
                          <a:effectLst/>
                          <a:latin typeface="Calibri" panose="020F0502020204030204" pitchFamily="34" charset="0"/>
                          <a:cs typeface="Calibri" panose="020F0502020204030204" pitchFamily="34" charset="0"/>
                        </a:rPr>
                        <a:t>مكان</a:t>
                      </a:r>
                      <a:r>
                        <a:rPr lang="en-GB" sz="1000" b="0" dirty="0">
                          <a:solidFill>
                            <a:sysClr val="windowText" lastClr="000000"/>
                          </a:solidFill>
                          <a:effectLst/>
                          <a:latin typeface="Calibri" panose="020F0502020204030204" pitchFamily="34" charset="0"/>
                          <a:cs typeface="Calibri" panose="020F0502020204030204" pitchFamily="34" charset="0"/>
                        </a:rPr>
                        <a:t> النوم؟</a:t>
                      </a:r>
                      <a:endParaRPr lang="en-US" sz="1000" b="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dirty="0">
                          <a:solidFill>
                            <a:sysClr val="windowText" lastClr="000000"/>
                          </a:solidFill>
                          <a:effectLst/>
                          <a:latin typeface="+mn-lt"/>
                        </a:rPr>
                        <a:t>نعم</a:t>
                      </a:r>
                      <a:endParaRPr lang="en-US" sz="1000" dirty="0">
                        <a:solidFill>
                          <a:sysClr val="windowText" lastClr="000000"/>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dirty="0">
                          <a:solidFill>
                            <a:sysClr val="windowText" lastClr="000000"/>
                          </a:solidFill>
                          <a:effectLst/>
                          <a:latin typeface="+mn-lt"/>
                        </a:rPr>
                        <a:t>لا</a:t>
                      </a:r>
                      <a:endParaRPr lang="en-US" sz="1000" dirty="0">
                        <a:solidFill>
                          <a:sysClr val="windowText" lastClr="000000"/>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55534139"/>
                  </a:ext>
                </a:extLst>
              </a:tr>
              <a:tr h="240682">
                <a:tc vMerge="1">
                  <a:txBody>
                    <a:bodyPr/>
                    <a:lstStyle/>
                    <a:p>
                      <a:pPr algn="r" rtl="1"/>
                      <a:endParaRPr lang="en-US"/>
                    </a:p>
                  </a:txBody>
                  <a:tcPr/>
                </a:tc>
                <a:tc>
                  <a:txBody>
                    <a:bodyPr/>
                    <a:lstStyle/>
                    <a:p>
                      <a:pPr algn="r" rtl="1">
                        <a:lnSpc>
                          <a:spcPct val="115000"/>
                        </a:lnSpc>
                        <a:spcBef>
                          <a:spcPts val="300"/>
                        </a:spcBef>
                        <a:spcAft>
                          <a:spcPts val="300"/>
                        </a:spcAft>
                      </a:pPr>
                      <a:r>
                        <a:rPr lang="en-GB" sz="1000" dirty="0">
                          <a:solidFill>
                            <a:sysClr val="windowText" lastClr="000000"/>
                          </a:solidFill>
                          <a:effectLst/>
                          <a:latin typeface="+mn-lt"/>
                        </a:rPr>
                        <a:t> </a:t>
                      </a:r>
                      <a:endParaRPr lang="en-GB" sz="1000" dirty="0">
                        <a:solidFill>
                          <a:sysClr val="windowText" lastClr="000000"/>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GB" sz="1000" dirty="0">
                          <a:solidFill>
                            <a:sysClr val="windowText" lastClr="000000"/>
                          </a:solidFill>
                          <a:effectLst/>
                          <a:latin typeface="+mn-lt"/>
                        </a:rPr>
                        <a:t> </a:t>
                      </a:r>
                      <a:endParaRPr lang="en-GB" sz="1000" dirty="0">
                        <a:solidFill>
                          <a:sysClr val="windowText" lastClr="000000"/>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24183797"/>
                  </a:ext>
                </a:extLst>
              </a:tr>
              <a:tr h="240682">
                <a:tc>
                  <a:txBody>
                    <a:bodyPr/>
                    <a:lstStyle/>
                    <a:p>
                      <a:pPr algn="r" rtl="1">
                        <a:lnSpc>
                          <a:spcPct val="115000"/>
                        </a:lnSpc>
                        <a:spcBef>
                          <a:spcPts val="300"/>
                        </a:spcBef>
                        <a:spcAft>
                          <a:spcPts val="300"/>
                        </a:spcAft>
                      </a:pPr>
                      <a:r>
                        <a:rPr lang="en-GB" sz="1000" b="0" dirty="0">
                          <a:solidFill>
                            <a:sysClr val="windowText" lastClr="000000"/>
                          </a:solidFill>
                          <a:effectLst/>
                          <a:latin typeface="Calibri" panose="020F0502020204030204" pitchFamily="34" charset="0"/>
                          <a:cs typeface="Calibri" panose="020F0502020204030204" pitchFamily="34" charset="0"/>
                        </a:rPr>
                        <a:t>إذا كانت الإجابة بنعم ، </a:t>
                      </a:r>
                      <a:r>
                        <a:rPr lang="ar-SA" sz="1000" b="0" dirty="0">
                          <a:solidFill>
                            <a:sysClr val="windowText" lastClr="000000"/>
                          </a:solidFill>
                          <a:effectLst/>
                          <a:latin typeface="Calibri" panose="020F0502020204030204" pitchFamily="34" charset="0"/>
                          <a:cs typeface="Calibri" panose="020F0502020204030204" pitchFamily="34" charset="0"/>
                        </a:rPr>
                        <a:t>ما هي تدابير الأمان التي تم وضعها ؟</a:t>
                      </a:r>
                      <a:endParaRPr lang="en-US" sz="1000" b="0" dirty="0">
                        <a:solidFill>
                          <a:sysClr val="windowText" lastClr="000000"/>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lnSpc>
                          <a:spcPct val="115000"/>
                        </a:lnSpc>
                        <a:spcBef>
                          <a:spcPts val="300"/>
                        </a:spcBef>
                        <a:spcAft>
                          <a:spcPts val="300"/>
                        </a:spcAft>
                      </a:pPr>
                      <a:r>
                        <a:rPr lang="en-GB" sz="1000" dirty="0">
                          <a:solidFill>
                            <a:sysClr val="windowText" lastClr="000000"/>
                          </a:solidFill>
                          <a:effectLst/>
                          <a:latin typeface="+mn-lt"/>
                        </a:rPr>
                        <a:t> </a:t>
                      </a:r>
                      <a:endParaRPr lang="en-US" sz="1000" dirty="0">
                        <a:solidFill>
                          <a:sysClr val="windowText" lastClr="000000"/>
                        </a:solidFill>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US"/>
                    </a:p>
                  </a:txBody>
                  <a:tcPr/>
                </a:tc>
                <a:extLst>
                  <a:ext uri="{0D108BD9-81ED-4DB2-BD59-A6C34878D82A}">
                    <a16:rowId xmlns:a16="http://schemas.microsoft.com/office/drawing/2014/main" val="3028455637"/>
                  </a:ext>
                </a:extLst>
              </a:tr>
            </a:tbl>
          </a:graphicData>
        </a:graphic>
      </p:graphicFrame>
      <p:sp>
        <p:nvSpPr>
          <p:cNvPr id="6" name="Hexagon 5">
            <a:extLst>
              <a:ext uri="{FF2B5EF4-FFF2-40B4-BE49-F238E27FC236}">
                <a16:creationId xmlns:a16="http://schemas.microsoft.com/office/drawing/2014/main" id="{6A6D9024-2DB3-BAC1-2703-7152F0225F7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E09F333B-1C42-15BB-8BB5-86DE1B936E3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34FB08B8-38F2-C8D0-EE4B-94C89F44440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CDAB1CE2-FEC7-3285-9033-D637DBB7A80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0E0A23DE-2EA7-9832-744C-74F159CFF19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1ED68711-16AE-032C-CA70-F49CCF842EAE}"/>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67E45E2-CA30-214A-DC74-0A0F48A74B4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73E261E4-9996-8DEA-82A9-27FDF889A72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2708895-8DD4-B3E0-97FE-AB8FE955374E}"/>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C6B5CC5-73A9-1DE5-04D1-A1C1472C23A3}"/>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89216939-A5D3-9375-7F00-A3DC6C5FA5B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FAFBC20E-CEA2-4954-C759-0821ACD0837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11200E4-3BE1-991A-4F21-DB3820BEF98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03C2981C-635B-4C9E-8205-3F756786E946}"/>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7357E4C1-C449-B595-EA2F-0A1CD1D8683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0DCE73E4-D625-67EF-E4CC-AD0EDBF3942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E1207448-769D-4C38-CF59-38B0B6E7480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9D26E32B-E0D2-F995-E091-914BF0B4C256}"/>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4128570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0025D2BB-2A73-4ACB-EAFE-5148DE16799F}"/>
              </a:ext>
            </a:extLst>
          </p:cNvPr>
          <p:cNvGraphicFramePr>
            <a:graphicFrameLocks noGrp="1"/>
          </p:cNvGraphicFramePr>
          <p:nvPr>
            <p:extLst>
              <p:ext uri="{D42A27DB-BD31-4B8C-83A1-F6EECF244321}">
                <p14:modId xmlns:p14="http://schemas.microsoft.com/office/powerpoint/2010/main" val="26486059"/>
              </p:ext>
            </p:extLst>
          </p:nvPr>
        </p:nvGraphicFramePr>
        <p:xfrm>
          <a:off x="982984" y="713169"/>
          <a:ext cx="5403527" cy="863346"/>
        </p:xfrm>
        <a:graphic>
          <a:graphicData uri="http://schemas.openxmlformats.org/drawingml/2006/table">
            <a:tbl>
              <a:tblPr firstCol="1" bandRow="1">
                <a:tableStyleId>{5C22544A-7EE6-4342-B048-85BDC9FD1C3A}</a:tableStyleId>
              </a:tblPr>
              <a:tblGrid>
                <a:gridCol w="2535720">
                  <a:extLst>
                    <a:ext uri="{9D8B030D-6E8A-4147-A177-3AD203B41FA5}">
                      <a16:colId xmlns:a16="http://schemas.microsoft.com/office/drawing/2014/main" val="1056302267"/>
                    </a:ext>
                  </a:extLst>
                </a:gridCol>
                <a:gridCol w="2867807">
                  <a:extLst>
                    <a:ext uri="{9D8B030D-6E8A-4147-A177-3AD203B41FA5}">
                      <a16:colId xmlns:a16="http://schemas.microsoft.com/office/drawing/2014/main" val="1328186858"/>
                    </a:ext>
                  </a:extLst>
                </a:gridCol>
              </a:tblGrid>
              <a:tr h="180340">
                <a:tc gridSpan="2">
                  <a:txBody>
                    <a:bodyPr/>
                    <a:lstStyle/>
                    <a:p>
                      <a:pPr marL="457200" lvl="1" indent="0" algn="r" rtl="1">
                        <a:lnSpc>
                          <a:spcPct val="115000"/>
                        </a:lnSpc>
                        <a:spcBef>
                          <a:spcPts val="300"/>
                        </a:spcBef>
                        <a:spcAft>
                          <a:spcPts val="300"/>
                        </a:spcAft>
                        <a:buFont typeface="+mj-lt"/>
                        <a:buNone/>
                      </a:pPr>
                      <a:r>
                        <a:rPr lang="ar-SA" sz="1000" dirty="0">
                          <a:solidFill>
                            <a:schemeClr val="bg1"/>
                          </a:solidFill>
                          <a:effectLst/>
                          <a:latin typeface="Calibri" panose="020F0502020204030204" pitchFamily="34" charset="0"/>
                          <a:cs typeface="Calibri" panose="020F0502020204030204" pitchFamily="34" charset="0"/>
                        </a:rPr>
                        <a:t>٢.٢</a:t>
                      </a:r>
                      <a:r>
                        <a:rPr lang="en-GB" sz="1000" dirty="0">
                          <a:solidFill>
                            <a:schemeClr val="bg1"/>
                          </a:solidFill>
                          <a:effectLst/>
                          <a:latin typeface="Calibri" panose="020F0502020204030204" pitchFamily="34" charset="0"/>
                          <a:cs typeface="Calibri" panose="020F0502020204030204" pitchFamily="34" charset="0"/>
                        </a:rPr>
                        <a:t> </a:t>
                      </a:r>
                      <a:r>
                        <a:rPr lang="en-GB" sz="1000" dirty="0" err="1">
                          <a:solidFill>
                            <a:schemeClr val="bg1"/>
                          </a:solidFill>
                          <a:effectLst/>
                          <a:latin typeface="Calibri" panose="020F0502020204030204" pitchFamily="34" charset="0"/>
                          <a:cs typeface="Calibri" panose="020F0502020204030204" pitchFamily="34" charset="0"/>
                        </a:rPr>
                        <a:t>الاحتياجات</a:t>
                      </a:r>
                      <a:r>
                        <a:rPr lang="en-GB" sz="1000" dirty="0">
                          <a:solidFill>
                            <a:schemeClr val="bg1"/>
                          </a:solidFill>
                          <a:effectLst/>
                          <a:latin typeface="Calibri" panose="020F0502020204030204" pitchFamily="34" charset="0"/>
                          <a:cs typeface="Calibri" panose="020F0502020204030204" pitchFamily="34" charset="0"/>
                        </a:rPr>
                        <a:t> </a:t>
                      </a:r>
                      <a:r>
                        <a:rPr lang="en-GB" sz="1000" dirty="0" err="1">
                          <a:solidFill>
                            <a:schemeClr val="bg1"/>
                          </a:solidFill>
                          <a:effectLst/>
                          <a:latin typeface="Calibri" panose="020F0502020204030204" pitchFamily="34" charset="0"/>
                          <a:cs typeface="Calibri" panose="020F0502020204030204" pitchFamily="34" charset="0"/>
                        </a:rPr>
                        <a:t>الخاصة</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hMerge="1">
                  <a:txBody>
                    <a:bodyPr/>
                    <a:lstStyle/>
                    <a:p>
                      <a:pPr algn="r" rtl="1"/>
                      <a:endParaRPr lang="en-US"/>
                    </a:p>
                  </a:txBody>
                  <a:tcPr/>
                </a:tc>
                <a:extLst>
                  <a:ext uri="{0D108BD9-81ED-4DB2-BD59-A6C34878D82A}">
                    <a16:rowId xmlns:a16="http://schemas.microsoft.com/office/drawing/2014/main" val="1532772939"/>
                  </a:ext>
                </a:extLst>
              </a:tr>
              <a:tr h="431800">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ar-SA" sz="1100" dirty="0">
                          <a:solidFill>
                            <a:schemeClr val="tx1"/>
                          </a:solidFill>
                          <a:effectLst/>
                          <a:latin typeface="+mn-lt"/>
                        </a:rPr>
                        <a:t>             </a:t>
                      </a:r>
                      <a:r>
                        <a:rPr lang="en-US" sz="1100" b="0" dirty="0" err="1">
                          <a:solidFill>
                            <a:schemeClr val="tx1"/>
                          </a:solidFill>
                          <a:effectLst/>
                          <a:latin typeface="+mn-lt"/>
                        </a:rPr>
                        <a:t>نعم</a:t>
                      </a:r>
                      <a:r>
                        <a:rPr lang="ar-SA" sz="1100" b="0" dirty="0">
                          <a:solidFill>
                            <a:schemeClr val="tx1"/>
                          </a:solidFill>
                          <a:effectLst/>
                          <a:latin typeface="+mn-lt"/>
                        </a:rPr>
                        <a:t>                  </a:t>
                      </a:r>
                      <a:r>
                        <a:rPr lang="en-US" sz="1100" b="0" dirty="0">
                          <a:solidFill>
                            <a:schemeClr val="tx1"/>
                          </a:solidFill>
                          <a:effectLst/>
                          <a:latin typeface="+mn-lt"/>
                        </a:rPr>
                        <a:t> </a:t>
                      </a:r>
                      <a:r>
                        <a:rPr lang="en-US" sz="1100" b="0" dirty="0" err="1">
                          <a:solidFill>
                            <a:schemeClr val="tx1"/>
                          </a:solidFill>
                          <a:effectLst/>
                          <a:latin typeface="+mn-lt"/>
                        </a:rPr>
                        <a:t>لا</a:t>
                      </a:r>
                      <a:endParaRPr lang="en-US" sz="1100" b="0" dirty="0">
                        <a:solidFill>
                          <a:schemeClr val="tx1"/>
                        </a:solidFill>
                        <a:effectLst/>
                        <a:latin typeface="+mn-lt"/>
                      </a:endParaRPr>
                    </a:p>
                    <a:p>
                      <a:pPr algn="r" rtl="1">
                        <a:lnSpc>
                          <a:spcPct val="115000"/>
                        </a:lnSpc>
                        <a:spcBef>
                          <a:spcPts val="300"/>
                        </a:spcBef>
                        <a:spcAft>
                          <a:spcPts val="300"/>
                        </a:spcAft>
                      </a:pPr>
                      <a:endParaRPr lang="en-US" sz="11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1" dirty="0" err="1">
                          <a:solidFill>
                            <a:schemeClr val="tx1"/>
                          </a:solidFill>
                          <a:effectLst/>
                          <a:latin typeface="Calibri" panose="020F0502020204030204" pitchFamily="34" charset="0"/>
                          <a:cs typeface="Calibri" panose="020F0502020204030204" pitchFamily="34" charset="0"/>
                        </a:rPr>
                        <a:t>للأطفال</a:t>
                      </a:r>
                      <a:r>
                        <a:rPr lang="ar-SA" sz="1000" b="1" dirty="0">
                          <a:solidFill>
                            <a:schemeClr val="tx1"/>
                          </a:solidFill>
                          <a:effectLst/>
                          <a:latin typeface="Calibri" panose="020F0502020204030204" pitchFamily="34" charset="0"/>
                          <a:cs typeface="Calibri" panose="020F0502020204030204" pitchFamily="34" charset="0"/>
                        </a:rPr>
                        <a:t> من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ذوي</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الاحتياجات</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الخاصة</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هل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مقدم</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الرعاية</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ال</a:t>
                      </a:r>
                      <a:r>
                        <a:rPr lang="ar-SA" sz="1000" b="1" dirty="0">
                          <a:solidFill>
                            <a:schemeClr val="tx1"/>
                          </a:solidFill>
                          <a:effectLst/>
                          <a:latin typeface="Calibri" panose="020F0502020204030204" pitchFamily="34" charset="0"/>
                          <a:cs typeface="Calibri" panose="020F0502020204030204" pitchFamily="34" charset="0"/>
                        </a:rPr>
                        <a:t>مرشد </a:t>
                      </a:r>
                      <a:r>
                        <a:rPr lang="en-US" sz="1000" b="1" dirty="0" err="1">
                          <a:solidFill>
                            <a:schemeClr val="tx1"/>
                          </a:solidFill>
                          <a:effectLst/>
                          <a:latin typeface="Calibri" panose="020F0502020204030204" pitchFamily="34" charset="0"/>
                          <a:cs typeface="Calibri" panose="020F0502020204030204" pitchFamily="34" charset="0"/>
                        </a:rPr>
                        <a:t>قادر</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على</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الاستجابة</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التواصل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مع</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الطفل</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بما</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في</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ذلك</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المساعدة</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في</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الوصول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إلى</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الخدمات</a:t>
                      </a:r>
                      <a:r>
                        <a:rPr lang="en-US" sz="1000" b="1" dirty="0">
                          <a:solidFill>
                            <a:schemeClr val="tx1"/>
                          </a:solidFill>
                          <a:effectLst/>
                          <a:latin typeface="Calibri" panose="020F0502020204030204" pitchFamily="34" charset="0"/>
                          <a:cs typeface="Calibri" panose="020F0502020204030204" pitchFamily="34" charset="0"/>
                        </a:rPr>
                        <a:t>؟</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44097907"/>
                  </a:ext>
                </a:extLst>
              </a:tr>
            </a:tbl>
          </a:graphicData>
        </a:graphic>
      </p:graphicFrame>
      <p:graphicFrame>
        <p:nvGraphicFramePr>
          <p:cNvPr id="9" name="Table 8">
            <a:extLst>
              <a:ext uri="{FF2B5EF4-FFF2-40B4-BE49-F238E27FC236}">
                <a16:creationId xmlns:a16="http://schemas.microsoft.com/office/drawing/2014/main" id="{D3FCC7D8-C7E5-DDE4-4062-FA0C3B95751E}"/>
              </a:ext>
            </a:extLst>
          </p:cNvPr>
          <p:cNvGraphicFramePr>
            <a:graphicFrameLocks noGrp="1"/>
          </p:cNvGraphicFramePr>
          <p:nvPr>
            <p:extLst>
              <p:ext uri="{D42A27DB-BD31-4B8C-83A1-F6EECF244321}">
                <p14:modId xmlns:p14="http://schemas.microsoft.com/office/powerpoint/2010/main" val="1176264962"/>
              </p:ext>
            </p:extLst>
          </p:nvPr>
        </p:nvGraphicFramePr>
        <p:xfrm>
          <a:off x="982984" y="1751775"/>
          <a:ext cx="5403527" cy="2065909"/>
        </p:xfrm>
        <a:graphic>
          <a:graphicData uri="http://schemas.openxmlformats.org/drawingml/2006/table">
            <a:tbl>
              <a:tblPr firstCol="1" bandRow="1">
                <a:tableStyleId>{5C22544A-7EE6-4342-B048-85BDC9FD1C3A}</a:tableStyleId>
              </a:tblPr>
              <a:tblGrid>
                <a:gridCol w="2547294">
                  <a:extLst>
                    <a:ext uri="{9D8B030D-6E8A-4147-A177-3AD203B41FA5}">
                      <a16:colId xmlns:a16="http://schemas.microsoft.com/office/drawing/2014/main" val="2066835052"/>
                    </a:ext>
                  </a:extLst>
                </a:gridCol>
                <a:gridCol w="2856233">
                  <a:extLst>
                    <a:ext uri="{9D8B030D-6E8A-4147-A177-3AD203B41FA5}">
                      <a16:colId xmlns:a16="http://schemas.microsoft.com/office/drawing/2014/main" val="245891400"/>
                    </a:ext>
                  </a:extLst>
                </a:gridCol>
              </a:tblGrid>
              <a:tr h="180340">
                <a:tc gridSpan="2">
                  <a:txBody>
                    <a:bodyPr/>
                    <a:lstStyle/>
                    <a:p>
                      <a:pPr marL="457200" lvl="1" indent="0" algn="r" rtl="1">
                        <a:lnSpc>
                          <a:spcPct val="115000"/>
                        </a:lnSpc>
                        <a:spcBef>
                          <a:spcPts val="300"/>
                        </a:spcBef>
                        <a:spcAft>
                          <a:spcPts val="300"/>
                        </a:spcAft>
                        <a:buFont typeface="+mj-lt"/>
                        <a:buNone/>
                      </a:pPr>
                      <a:r>
                        <a:rPr lang="ar-SA" sz="1000" dirty="0">
                          <a:solidFill>
                            <a:schemeClr val="bg1"/>
                          </a:solidFill>
                          <a:effectLst/>
                          <a:latin typeface="Calibri" panose="020F0502020204030204" pitchFamily="34" charset="0"/>
                          <a:cs typeface="Calibri" panose="020F0502020204030204" pitchFamily="34" charset="0"/>
                        </a:rPr>
                        <a:t>٢.٣</a:t>
                      </a:r>
                      <a:r>
                        <a:rPr lang="en-GB" sz="1000" dirty="0">
                          <a:solidFill>
                            <a:schemeClr val="bg1"/>
                          </a:solidFill>
                          <a:effectLst/>
                          <a:latin typeface="Calibri" panose="020F0502020204030204" pitchFamily="34" charset="0"/>
                          <a:cs typeface="Calibri" panose="020F0502020204030204" pitchFamily="34" charset="0"/>
                        </a:rPr>
                        <a:t> </a:t>
                      </a:r>
                      <a:r>
                        <a:rPr lang="en-GB" sz="1000" dirty="0" err="1">
                          <a:solidFill>
                            <a:schemeClr val="bg1"/>
                          </a:solidFill>
                          <a:effectLst/>
                          <a:latin typeface="Calibri" panose="020F0502020204030204" pitchFamily="34" charset="0"/>
                          <a:cs typeface="Calibri" panose="020F0502020204030204" pitchFamily="34" charset="0"/>
                        </a:rPr>
                        <a:t>الوصول</a:t>
                      </a:r>
                      <a:r>
                        <a:rPr lang="en-GB" sz="1000" dirty="0">
                          <a:solidFill>
                            <a:schemeClr val="bg1"/>
                          </a:solidFill>
                          <a:effectLst/>
                          <a:latin typeface="Calibri" panose="020F0502020204030204" pitchFamily="34" charset="0"/>
                          <a:cs typeface="Calibri" panose="020F0502020204030204" pitchFamily="34" charset="0"/>
                        </a:rPr>
                        <a:t> – </a:t>
                      </a:r>
                      <a:r>
                        <a:rPr lang="en-GB" sz="1000" dirty="0" err="1">
                          <a:solidFill>
                            <a:schemeClr val="bg1"/>
                          </a:solidFill>
                          <a:effectLst/>
                          <a:latin typeface="Calibri" panose="020F0502020204030204" pitchFamily="34" charset="0"/>
                          <a:cs typeface="Calibri" panose="020F0502020204030204" pitchFamily="34" charset="0"/>
                        </a:rPr>
                        <a:t>ل</a:t>
                      </a:r>
                      <a:r>
                        <a:rPr lang="ar-SA" sz="1000" dirty="0">
                          <a:solidFill>
                            <a:schemeClr val="bg1"/>
                          </a:solidFill>
                          <a:effectLst/>
                          <a:latin typeface="Calibri" panose="020F0502020204030204" pitchFamily="34" charset="0"/>
                          <a:cs typeface="Calibri" panose="020F0502020204030204" pitchFamily="34" charset="0"/>
                        </a:rPr>
                        <a:t>مرشدي العيش</a:t>
                      </a:r>
                      <a:r>
                        <a:rPr lang="en-GB" sz="1000" dirty="0">
                          <a:solidFill>
                            <a:schemeClr val="bg1"/>
                          </a:solidFill>
                          <a:effectLst/>
                          <a:latin typeface="Calibri" panose="020F0502020204030204" pitchFamily="34" charset="0"/>
                          <a:cs typeface="Calibri" panose="020F0502020204030204" pitchFamily="34" charset="0"/>
                        </a:rPr>
                        <a:t> </a:t>
                      </a:r>
                      <a:r>
                        <a:rPr lang="en-GB" sz="1000" dirty="0" err="1">
                          <a:solidFill>
                            <a:schemeClr val="bg1"/>
                          </a:solidFill>
                          <a:effectLst/>
                          <a:latin typeface="Calibri" panose="020F0502020204030204" pitchFamily="34" charset="0"/>
                          <a:cs typeface="Calibri" panose="020F0502020204030204" pitchFamily="34" charset="0"/>
                        </a:rPr>
                        <a:t>المستقل</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hMerge="1">
                  <a:txBody>
                    <a:bodyPr/>
                    <a:lstStyle/>
                    <a:p>
                      <a:pPr algn="r" rtl="1"/>
                      <a:endParaRPr lang="en-US"/>
                    </a:p>
                  </a:txBody>
                  <a:tcPr/>
                </a:tc>
                <a:extLst>
                  <a:ext uri="{0D108BD9-81ED-4DB2-BD59-A6C34878D82A}">
                    <a16:rowId xmlns:a16="http://schemas.microsoft.com/office/drawing/2014/main" val="24189075"/>
                  </a:ext>
                </a:extLst>
              </a:tr>
              <a:tr h="431800">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ar-SA" sz="100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نعم</a:t>
                      </a:r>
                      <a:r>
                        <a:rPr lang="ar-SA" sz="1000" b="0" dirty="0">
                          <a:solidFill>
                            <a:schemeClr val="tx1"/>
                          </a:solidFill>
                          <a:effectLst/>
                          <a:latin typeface="Calibri" panose="020F0502020204030204" pitchFamily="34" charset="0"/>
                          <a:cs typeface="Calibri" panose="020F0502020204030204" pitchFamily="34" charset="0"/>
                        </a:rPr>
                        <a:t>                  </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لا</a:t>
                      </a:r>
                      <a:endParaRPr lang="ar-SA" sz="1000" b="0" dirty="0">
                        <a:solidFill>
                          <a:schemeClr val="tx1"/>
                        </a:solidFill>
                        <a:effectLst/>
                        <a:latin typeface="Calibri" panose="020F0502020204030204" pitchFamily="34" charset="0"/>
                        <a:cs typeface="Calibri" panose="020F0502020204030204" pitchFamily="34" charset="0"/>
                      </a:endParaRPr>
                    </a:p>
                    <a:p>
                      <a:pPr marL="0" marR="0" lvl="0" indent="0" algn="r" defTabSz="685800" rtl="1" eaLnBrk="1" fontAlgn="auto" latinLnBrk="0" hangingPunct="1">
                        <a:lnSpc>
                          <a:spcPct val="115000"/>
                        </a:lnSpc>
                        <a:spcBef>
                          <a:spcPts val="300"/>
                        </a:spcBef>
                        <a:spcAft>
                          <a:spcPts val="300"/>
                        </a:spcAft>
                        <a:buClrTx/>
                        <a:buSzTx/>
                        <a:buFontTx/>
                        <a:buNone/>
                        <a:tabLst/>
                        <a:defRPr/>
                      </a:pPr>
                      <a:r>
                        <a:rPr lang="ar-SA" sz="1000" b="0" dirty="0">
                          <a:solidFill>
                            <a:schemeClr val="tx1"/>
                          </a:solidFill>
                          <a:effectLst/>
                          <a:latin typeface="Calibri" panose="020F0502020204030204" pitchFamily="34" charset="0"/>
                          <a:cs typeface="Calibri" panose="020F0502020204030204" pitchFamily="34" charset="0"/>
                        </a:rPr>
                        <a:t>(في حال الإجابة</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لا</a:t>
                      </a:r>
                      <a:r>
                        <a:rPr lang="ar-SA" sz="1000" b="0" dirty="0">
                          <a:solidFill>
                            <a:schemeClr val="tx1"/>
                          </a:solidFill>
                          <a:effectLst/>
                          <a:latin typeface="Calibri" panose="020F0502020204030204" pitchFamily="34" charset="0"/>
                          <a:cs typeface="Calibri" panose="020F0502020204030204" pitchFamily="34" charset="0"/>
                        </a:rPr>
                        <a:t>، تحقق </a:t>
                      </a:r>
                      <a:r>
                        <a:rPr lang="en-US" sz="1000" b="0" dirty="0" err="1">
                          <a:solidFill>
                            <a:schemeClr val="tx1"/>
                          </a:solidFill>
                          <a:effectLst/>
                          <a:latin typeface="Calibri" panose="020F0502020204030204" pitchFamily="34" charset="0"/>
                          <a:cs typeface="Calibri" panose="020F0502020204030204" pitchFamily="34" charset="0"/>
                        </a:rPr>
                        <a:t>إذا</a:t>
                      </a:r>
                      <a:r>
                        <a:rPr lang="ar-SA" sz="1000" b="0" dirty="0">
                          <a:solidFill>
                            <a:schemeClr val="tx1"/>
                          </a:solidFill>
                          <a:effectLst/>
                          <a:latin typeface="Calibri" panose="020F0502020204030204" pitchFamily="34" charset="0"/>
                          <a:cs typeface="Calibri" panose="020F0502020204030204" pitchFamily="34" charset="0"/>
                        </a:rPr>
                        <a:t> كانت</a:t>
                      </a:r>
                      <a:r>
                        <a:rPr lang="en-US" sz="1000" b="0" dirty="0">
                          <a:solidFill>
                            <a:schemeClr val="tx1"/>
                          </a:solidFill>
                          <a:effectLst/>
                          <a:latin typeface="Calibri" panose="020F0502020204030204" pitchFamily="34" charset="0"/>
                          <a:cs typeface="Calibri" panose="020F0502020204030204" pitchFamily="34" charset="0"/>
                        </a:rPr>
                        <a:t> </a:t>
                      </a:r>
                      <a:r>
                        <a:rPr lang="ar-SA" sz="1000" b="0" dirty="0" err="1">
                          <a:solidFill>
                            <a:schemeClr val="tx1"/>
                          </a:solidFill>
                          <a:effectLst/>
                          <a:latin typeface="Calibri" panose="020F0502020204030204" pitchFamily="34" charset="0"/>
                          <a:cs typeface="Calibri" panose="020F0502020204030204" pitchFamily="34" charset="0"/>
                        </a:rPr>
                        <a:t>ت</a:t>
                      </a:r>
                      <a:r>
                        <a:rPr lang="en-US" sz="1000" b="0" dirty="0" err="1">
                          <a:solidFill>
                            <a:schemeClr val="tx1"/>
                          </a:solidFill>
                          <a:effectLst/>
                          <a:latin typeface="Calibri" panose="020F0502020204030204" pitchFamily="34" charset="0"/>
                          <a:cs typeface="Calibri" panose="020F0502020204030204" pitchFamily="34" charset="0"/>
                        </a:rPr>
                        <a:t>ستغرق</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مقدم</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الرعاية</a:t>
                      </a:r>
                      <a:r>
                        <a:rPr lang="en-US" sz="1000" b="0" dirty="0">
                          <a:solidFill>
                            <a:schemeClr val="tx1"/>
                          </a:solidFill>
                          <a:effectLst/>
                          <a:latin typeface="Calibri" panose="020F0502020204030204" pitchFamily="34" charset="0"/>
                          <a:cs typeface="Calibri" panose="020F0502020204030204" pitchFamily="34" charset="0"/>
                        </a:rPr>
                        <a:t> / </a:t>
                      </a:r>
                      <a:r>
                        <a:rPr lang="en-US" sz="1000" b="0" dirty="0" err="1">
                          <a:solidFill>
                            <a:schemeClr val="tx1"/>
                          </a:solidFill>
                          <a:effectLst/>
                          <a:latin typeface="Calibri" panose="020F0502020204030204" pitchFamily="34" charset="0"/>
                          <a:cs typeface="Calibri" panose="020F0502020204030204" pitchFamily="34" charset="0"/>
                        </a:rPr>
                        <a:t>الم</a:t>
                      </a:r>
                      <a:r>
                        <a:rPr lang="ar-SA" sz="1000" b="0" dirty="0">
                          <a:solidFill>
                            <a:schemeClr val="tx1"/>
                          </a:solidFill>
                          <a:effectLst/>
                          <a:latin typeface="Calibri" panose="020F0502020204030204" pitchFamily="34" charset="0"/>
                          <a:cs typeface="Calibri" panose="020F0502020204030204" pitchFamily="34" charset="0"/>
                        </a:rPr>
                        <a:t>رشد </a:t>
                      </a:r>
                      <a:r>
                        <a:rPr lang="en-US" sz="1000" b="0" dirty="0" err="1">
                          <a:solidFill>
                            <a:schemeClr val="tx1"/>
                          </a:solidFill>
                          <a:effectLst/>
                          <a:latin typeface="Calibri" panose="020F0502020204030204" pitchFamily="34" charset="0"/>
                          <a:cs typeface="Calibri" panose="020F0502020204030204" pitchFamily="34" charset="0"/>
                        </a:rPr>
                        <a:t>أكثر</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من</a:t>
                      </a:r>
                      <a:r>
                        <a:rPr lang="en-US"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٦٠</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دقيقة</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للوصول</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إلى</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مكان</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إقامة</a:t>
                      </a:r>
                      <a:r>
                        <a:rPr lang="en-US" sz="1000" b="0" dirty="0">
                          <a:solidFill>
                            <a:schemeClr val="tx1"/>
                          </a:solidFill>
                          <a:effectLst/>
                          <a:latin typeface="Calibri" panose="020F0502020204030204" pitchFamily="34" charset="0"/>
                          <a:cs typeface="Calibri" panose="020F0502020204030204" pitchFamily="34" charset="0"/>
                        </a:rPr>
                        <a:t> </a:t>
                      </a:r>
                      <a:r>
                        <a:rPr lang="en-US" sz="1000" b="0" dirty="0" err="1">
                          <a:solidFill>
                            <a:schemeClr val="tx1"/>
                          </a:solidFill>
                          <a:effectLst/>
                          <a:latin typeface="Calibri" panose="020F0502020204030204" pitchFamily="34" charset="0"/>
                          <a:cs typeface="Calibri" panose="020F0502020204030204" pitchFamily="34" charset="0"/>
                        </a:rPr>
                        <a:t>الطفل</a:t>
                      </a:r>
                      <a:r>
                        <a:rPr lang="ar-SA" sz="1000" b="0" dirty="0">
                          <a:solidFill>
                            <a:schemeClr val="tx1"/>
                          </a:solidFill>
                          <a:effectLst/>
                          <a:latin typeface="Calibri" panose="020F0502020204030204" pitchFamily="34" charset="0"/>
                          <a:cs typeface="Calibri" panose="020F0502020204030204" pitchFamily="34" charset="0"/>
                        </a:rPr>
                        <a:t>)</a:t>
                      </a:r>
                      <a:endParaRPr lang="en-US" sz="11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r" defTabSz="685800" rtl="1" eaLnBrk="1" fontAlgn="auto" latinLnBrk="0" hangingPunct="1">
                        <a:lnSpc>
                          <a:spcPct val="115000"/>
                        </a:lnSpc>
                        <a:spcBef>
                          <a:spcPts val="300"/>
                        </a:spcBef>
                        <a:spcAft>
                          <a:spcPts val="300"/>
                        </a:spcAft>
                        <a:buClrTx/>
                        <a:buSzTx/>
                        <a:buFontTx/>
                        <a:buNone/>
                        <a:tabLst/>
                        <a:defRPr/>
                      </a:pPr>
                      <a:endParaRPr lang="en-US" sz="1000" b="0" dirty="0">
                        <a:solidFill>
                          <a:schemeClr val="tx1"/>
                        </a:solidFill>
                        <a:effectLst/>
                        <a:latin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1" dirty="0" err="1">
                          <a:solidFill>
                            <a:schemeClr val="tx1"/>
                          </a:solidFill>
                          <a:effectLst/>
                          <a:latin typeface="Calibri" panose="020F0502020204030204" pitchFamily="34" charset="0"/>
                          <a:cs typeface="Calibri" panose="020F0502020204030204" pitchFamily="34" charset="0"/>
                        </a:rPr>
                        <a:t>هل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يعيش</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مقدم</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الرعاية</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المرشد</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بالقرب</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سكن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الطفل</a:t>
                      </a:r>
                      <a:r>
                        <a:rPr lang="ar-SA" sz="1000" b="1" dirty="0">
                          <a:solidFill>
                            <a:schemeClr val="tx1"/>
                          </a:solidFill>
                          <a:effectLst/>
                          <a:latin typeface="Calibri" panose="020F0502020204030204" pitchFamily="34" charset="0"/>
                          <a:cs typeface="Calibri" panose="020F0502020204030204" pitchFamily="34" charset="0"/>
                        </a:rPr>
                        <a:t>؟</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076204832"/>
                  </a:ext>
                </a:extLst>
              </a:tr>
              <a:tr h="431800">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ar-SA"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نعم</a:t>
                      </a:r>
                      <a:r>
                        <a:rPr lang="ar-SA" sz="1100" b="0" dirty="0">
                          <a:solidFill>
                            <a:schemeClr val="tx1"/>
                          </a:solidFill>
                          <a:effectLst/>
                          <a:latin typeface="Calibri" panose="020F0502020204030204" pitchFamily="34" charset="0"/>
                          <a:cs typeface="Calibri" panose="020F0502020204030204" pitchFamily="34" charset="0"/>
                        </a:rPr>
                        <a:t>                  </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لا</a:t>
                      </a:r>
                      <a:endParaRPr lang="ar-SA" sz="1100" b="0" dirty="0">
                        <a:solidFill>
                          <a:schemeClr val="tx1"/>
                        </a:solidFill>
                        <a:effectLst/>
                        <a:latin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ar-SA" sz="1100" b="0" dirty="0">
                          <a:solidFill>
                            <a:schemeClr val="tx1"/>
                          </a:solidFill>
                          <a:effectLst/>
                          <a:latin typeface="Calibri" panose="020F0502020204030204" pitchFamily="34" charset="0"/>
                          <a:cs typeface="Calibri" panose="020F0502020204030204" pitchFamily="34" charset="0"/>
                        </a:rPr>
                        <a:t>إذا </a:t>
                      </a:r>
                      <a:r>
                        <a:rPr lang="en-US" sz="1100" b="0" dirty="0" err="1">
                          <a:solidFill>
                            <a:schemeClr val="tx1"/>
                          </a:solidFill>
                          <a:effectLst/>
                          <a:latin typeface="Calibri" panose="020F0502020204030204" pitchFamily="34" charset="0"/>
                          <a:cs typeface="Calibri" panose="020F0502020204030204" pitchFamily="34" charset="0"/>
                        </a:rPr>
                        <a:t>كانت</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الإجابة</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بنعم</a:t>
                      </a:r>
                      <a:r>
                        <a:rPr lang="en-US" sz="1100" b="0" dirty="0">
                          <a:solidFill>
                            <a:schemeClr val="tx1"/>
                          </a:solidFill>
                          <a:effectLst/>
                          <a:latin typeface="Calibri" panose="020F0502020204030204" pitchFamily="34" charset="0"/>
                          <a:cs typeface="Calibri" panose="020F0502020204030204" pitchFamily="34" charset="0"/>
                        </a:rPr>
                        <a:t> ، </a:t>
                      </a:r>
                      <a:r>
                        <a:rPr lang="en-US" sz="1100" b="0" dirty="0" err="1">
                          <a:solidFill>
                            <a:schemeClr val="tx1"/>
                          </a:solidFill>
                          <a:effectLst/>
                          <a:latin typeface="Calibri" panose="020F0502020204030204" pitchFamily="34" charset="0"/>
                          <a:cs typeface="Calibri" panose="020F0502020204030204" pitchFamily="34" charset="0"/>
                        </a:rPr>
                        <a:t>فكم</a:t>
                      </a:r>
                      <a:r>
                        <a:rPr lang="en-US" sz="1100" b="0" dirty="0">
                          <a:solidFill>
                            <a:schemeClr val="tx1"/>
                          </a:solidFill>
                          <a:effectLst/>
                          <a:latin typeface="Calibri" panose="020F0502020204030204" pitchFamily="34" charset="0"/>
                          <a:cs typeface="Calibri" panose="020F0502020204030204" pitchFamily="34" charset="0"/>
                        </a:rPr>
                        <a:t> </a:t>
                      </a:r>
                      <a:r>
                        <a:rPr lang="en-US" sz="1100" b="0" dirty="0" err="1">
                          <a:solidFill>
                            <a:schemeClr val="tx1"/>
                          </a:solidFill>
                          <a:effectLst/>
                          <a:latin typeface="Calibri" panose="020F0502020204030204" pitchFamily="34" charset="0"/>
                          <a:cs typeface="Calibri" panose="020F0502020204030204" pitchFamily="34" charset="0"/>
                        </a:rPr>
                        <a:t>مرة</a:t>
                      </a:r>
                      <a:r>
                        <a:rPr lang="en-US" sz="1100" b="0" dirty="0">
                          <a:solidFill>
                            <a:schemeClr val="tx1"/>
                          </a:solidFill>
                          <a:effectLst/>
                          <a:latin typeface="Calibri" panose="020F0502020204030204" pitchFamily="34" charset="0"/>
                          <a:cs typeface="Calibri" panose="020F0502020204030204" pitchFamily="34" charset="0"/>
                        </a:rPr>
                        <a:t>:</a:t>
                      </a:r>
                      <a:r>
                        <a:rPr lang="en-GB" sz="1100" b="0" dirty="0">
                          <a:solidFill>
                            <a:schemeClr val="tx1"/>
                          </a:solidFill>
                          <a:effectLst/>
                          <a:latin typeface="Calibri" panose="020F0502020204030204" pitchFamily="34" charset="0"/>
                          <a:cs typeface="Calibri" panose="020F0502020204030204" pitchFamily="34" charset="0"/>
                        </a:rPr>
                        <a:t> </a:t>
                      </a:r>
                      <a:endParaRPr lang="en-US" sz="11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300"/>
                        </a:spcBef>
                        <a:spcAft>
                          <a:spcPts val="300"/>
                        </a:spcAft>
                      </a:pPr>
                      <a:r>
                        <a:rPr lang="en-US" sz="1000" b="1" dirty="0" err="1">
                          <a:solidFill>
                            <a:schemeClr val="tx1"/>
                          </a:solidFill>
                          <a:effectLst/>
                          <a:latin typeface="Calibri" panose="020F0502020204030204" pitchFamily="34" charset="0"/>
                          <a:cs typeface="Calibri" panose="020F0502020204030204" pitchFamily="34" charset="0"/>
                        </a:rPr>
                        <a:t>هل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يزور</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مقدم</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الرعاية</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ال</a:t>
                      </a:r>
                      <a:r>
                        <a:rPr lang="ar-SA" sz="1000" b="1" dirty="0">
                          <a:solidFill>
                            <a:schemeClr val="tx1"/>
                          </a:solidFill>
                          <a:effectLst/>
                          <a:latin typeface="Calibri" panose="020F0502020204030204" pitchFamily="34" charset="0"/>
                          <a:cs typeface="Calibri" panose="020F0502020204030204" pitchFamily="34" charset="0"/>
                        </a:rPr>
                        <a:t>مرشد</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بشكل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متكرر</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منطقة</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الطفل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بالقرب</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سكن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الطفل</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مكان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العبادة</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مكان</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العمل</a:t>
                      </a:r>
                      <a:r>
                        <a:rPr lang="en-US" sz="1000" b="1" dirty="0">
                          <a:solidFill>
                            <a:schemeClr val="tx1"/>
                          </a:solidFill>
                          <a:effectLst/>
                          <a:latin typeface="Calibri" panose="020F0502020204030204" pitchFamily="34" charset="0"/>
                          <a:cs typeface="Calibri" panose="020F0502020204030204" pitchFamily="34" charset="0"/>
                        </a:rPr>
                        <a:t> ، </a:t>
                      </a:r>
                      <a:r>
                        <a:rPr lang="en-US" sz="1000" b="1" dirty="0" err="1">
                          <a:solidFill>
                            <a:schemeClr val="tx1"/>
                          </a:solidFill>
                          <a:effectLst/>
                          <a:latin typeface="Calibri" panose="020F0502020204030204" pitchFamily="34" charset="0"/>
                          <a:cs typeface="Calibri" panose="020F0502020204030204" pitchFamily="34" charset="0"/>
                        </a:rPr>
                        <a:t>وما</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إلى</a:t>
                      </a:r>
                      <a:r>
                        <a:rPr lang="en-US" sz="1000" b="1" dirty="0">
                          <a:solidFill>
                            <a:schemeClr val="tx1"/>
                          </a:solidFill>
                          <a:effectLst/>
                          <a:latin typeface="Calibri" panose="020F0502020204030204" pitchFamily="34" charset="0"/>
                          <a:cs typeface="Calibri" panose="020F0502020204030204" pitchFamily="34" charset="0"/>
                        </a:rPr>
                        <a:t> </a:t>
                      </a:r>
                      <a:r>
                        <a:rPr lang="en-US" sz="1000" b="1" dirty="0" err="1">
                          <a:solidFill>
                            <a:schemeClr val="tx1"/>
                          </a:solidFill>
                          <a:effectLst/>
                          <a:latin typeface="Calibri" panose="020F0502020204030204" pitchFamily="34" charset="0"/>
                          <a:cs typeface="Calibri" panose="020F0502020204030204" pitchFamily="34" charset="0"/>
                        </a:rPr>
                        <a:t>ذلك</a:t>
                      </a:r>
                      <a:r>
                        <a:rPr lang="en-US" sz="1000" b="1" dirty="0">
                          <a:solidFill>
                            <a:schemeClr val="tx1"/>
                          </a:solidFill>
                          <a:effectLst/>
                          <a:latin typeface="Calibri" panose="020F0502020204030204" pitchFamily="34" charset="0"/>
                          <a:cs typeface="Calibri" panose="020F0502020204030204" pitchFamily="34" charset="0"/>
                        </a:rPr>
                        <a:t>)</a:t>
                      </a:r>
                      <a:r>
                        <a:rPr lang="ar-SA" sz="1000" b="1" dirty="0">
                          <a:solidFill>
                            <a:schemeClr val="tx1"/>
                          </a:solidFill>
                          <a:effectLst/>
                          <a:latin typeface="Calibri" panose="020F0502020204030204" pitchFamily="34" charset="0"/>
                          <a:cs typeface="Calibri" panose="020F0502020204030204" pitchFamily="34" charset="0"/>
                        </a:rPr>
                        <a:t>؟</a:t>
                      </a:r>
                      <a:endParaRPr lang="en-US" sz="11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300"/>
                        </a:spcBef>
                        <a:spcAft>
                          <a:spcPts val="300"/>
                        </a:spcAft>
                      </a:pPr>
                      <a:endParaRPr lang="en-US" sz="11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728315300"/>
                  </a:ext>
                </a:extLst>
              </a:tr>
            </a:tbl>
          </a:graphicData>
        </a:graphic>
      </p:graphicFrame>
      <p:graphicFrame>
        <p:nvGraphicFramePr>
          <p:cNvPr id="11" name="Table 10">
            <a:extLst>
              <a:ext uri="{FF2B5EF4-FFF2-40B4-BE49-F238E27FC236}">
                <a16:creationId xmlns:a16="http://schemas.microsoft.com/office/drawing/2014/main" id="{7F1770B4-CF3A-66F4-6205-4AE391C22A12}"/>
              </a:ext>
            </a:extLst>
          </p:cNvPr>
          <p:cNvGraphicFramePr>
            <a:graphicFrameLocks noGrp="1"/>
          </p:cNvGraphicFramePr>
          <p:nvPr>
            <p:extLst>
              <p:ext uri="{D42A27DB-BD31-4B8C-83A1-F6EECF244321}">
                <p14:modId xmlns:p14="http://schemas.microsoft.com/office/powerpoint/2010/main" val="1213575875"/>
              </p:ext>
            </p:extLst>
          </p:nvPr>
        </p:nvGraphicFramePr>
        <p:xfrm>
          <a:off x="982982" y="3624898"/>
          <a:ext cx="5403527" cy="1978279"/>
        </p:xfrm>
        <a:graphic>
          <a:graphicData uri="http://schemas.openxmlformats.org/drawingml/2006/table">
            <a:tbl>
              <a:tblPr firstCol="1" bandRow="1"/>
              <a:tblGrid>
                <a:gridCol w="2801940">
                  <a:extLst>
                    <a:ext uri="{9D8B030D-6E8A-4147-A177-3AD203B41FA5}">
                      <a16:colId xmlns:a16="http://schemas.microsoft.com/office/drawing/2014/main" val="1947530132"/>
                    </a:ext>
                  </a:extLst>
                </a:gridCol>
                <a:gridCol w="2601587">
                  <a:extLst>
                    <a:ext uri="{9D8B030D-6E8A-4147-A177-3AD203B41FA5}">
                      <a16:colId xmlns:a16="http://schemas.microsoft.com/office/drawing/2014/main" val="964757782"/>
                    </a:ext>
                  </a:extLst>
                </a:gridCol>
              </a:tblGrid>
              <a:tr h="180340">
                <a:tc gridSpan="2">
                  <a:txBody>
                    <a:bodyPr/>
                    <a:lstStyle/>
                    <a:p>
                      <a:pPr marL="457200" lvl="1" indent="0" algn="r" rtl="1">
                        <a:lnSpc>
                          <a:spcPct val="115000"/>
                        </a:lnSpc>
                        <a:spcBef>
                          <a:spcPts val="300"/>
                        </a:spcBef>
                        <a:spcAft>
                          <a:spcPts val="300"/>
                        </a:spcAft>
                        <a:buFont typeface="+mj-lt"/>
                        <a:buNone/>
                      </a:pPr>
                      <a:r>
                        <a:rPr lang="ar-SA"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٢.٤</a:t>
                      </a: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التفضيل والتوافر -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للم</a:t>
                      </a:r>
                      <a:r>
                        <a:rPr lang="ar-SA"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رشدين</a:t>
                      </a: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المستقلين</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hMerge="1">
                  <a:txBody>
                    <a:bodyPr/>
                    <a:lstStyle/>
                    <a:p>
                      <a:pPr algn="r" rtl="1"/>
                      <a:endParaRPr lang="en-US"/>
                    </a:p>
                  </a:txBody>
                  <a:tcPr/>
                </a:tc>
                <a:extLst>
                  <a:ext uri="{0D108BD9-81ED-4DB2-BD59-A6C34878D82A}">
                    <a16:rowId xmlns:a16="http://schemas.microsoft.com/office/drawing/2014/main" val="2800266578"/>
                  </a:ext>
                </a:extLst>
              </a:tr>
              <a:tr h="431800">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en-US" sz="1100" i="1" dirty="0" err="1">
                          <a:effectLst/>
                          <a:latin typeface="+mn-lt"/>
                          <a:ea typeface="Calibri" panose="020F0502020204030204" pitchFamily="34" charset="0"/>
                          <a:cs typeface="Arial" panose="020B0604020202020204" pitchFamily="34" charset="0"/>
                        </a:rPr>
                        <a:t>نعم</a:t>
                      </a:r>
                      <a:r>
                        <a:rPr lang="en-US" sz="1100" i="1" dirty="0">
                          <a:effectLst/>
                          <a:latin typeface="+mn-lt"/>
                          <a:ea typeface="Calibri" panose="020F0502020204030204" pitchFamily="34" charset="0"/>
                          <a:cs typeface="Arial" panose="020B0604020202020204" pitchFamily="34" charset="0"/>
                        </a:rPr>
                        <a:t> / </a:t>
                      </a:r>
                      <a:r>
                        <a:rPr lang="en-US" sz="1100" i="1" dirty="0" err="1">
                          <a:effectLst/>
                          <a:latin typeface="+mn-lt"/>
                          <a:ea typeface="Calibri" panose="020F0502020204030204" pitchFamily="34" charset="0"/>
                          <a:cs typeface="Arial" panose="020B0604020202020204" pitchFamily="34" charset="0"/>
                        </a:rPr>
                        <a:t>لا</a:t>
                      </a:r>
                      <a:endParaRPr lang="en-US" sz="1100" dirty="0">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tc>
                  <a:txBody>
                    <a:bodyPr/>
                    <a:lstStyle/>
                    <a:p>
                      <a:pPr algn="r" rtl="1">
                        <a:lnSpc>
                          <a:spcPct val="115000"/>
                        </a:lnSpc>
                        <a:spcBef>
                          <a:spcPts val="300"/>
                        </a:spcBef>
                        <a:spcAft>
                          <a:spcPts val="300"/>
                        </a:spcAft>
                      </a:pP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هل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تتوافق</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خلفية</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وعمره</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وجنسه</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وما</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إلى</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ذلك</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مع</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التفضيل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الذي</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أشار</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إليه</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000" dirty="0">
                          <a:effectLst/>
                          <a:latin typeface="Calibri" panose="020F0502020204030204" pitchFamily="34" charset="0"/>
                          <a:ea typeface="Calibri" panose="020F0502020204030204" pitchFamily="34" charset="0"/>
                          <a:cs typeface="Calibri" panose="020F0502020204030204" pitchFamily="34" charset="0"/>
                        </a:rPr>
                        <a:t> /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الموجه</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أثناء</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a:t>
                      </a:r>
                      <a:r>
                        <a:rPr lang="ar-SA" sz="1000" dirty="0">
                          <a:effectLst/>
                          <a:latin typeface="Calibri" panose="020F0502020204030204" pitchFamily="34" charset="0"/>
                          <a:ea typeface="Calibri" panose="020F0502020204030204" pitchFamily="34" charset="0"/>
                          <a:cs typeface="Calibri" panose="020F0502020204030204" pitchFamily="34" charset="0"/>
                        </a:rPr>
                        <a:t>تدقيق</a:t>
                      </a:r>
                      <a:r>
                        <a:rPr lang="en-US" sz="10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362042268"/>
                  </a:ext>
                </a:extLst>
              </a:tr>
              <a:tr h="431800">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en-US" sz="1000" i="1" dirty="0" err="1">
                          <a:effectLst/>
                          <a:latin typeface="+mn-lt"/>
                          <a:ea typeface="Calibri" panose="020F0502020204030204" pitchFamily="34" charset="0"/>
                          <a:cs typeface="Arial" panose="020B0604020202020204" pitchFamily="34" charset="0"/>
                        </a:rPr>
                        <a:t>نعم</a:t>
                      </a:r>
                      <a:r>
                        <a:rPr lang="en-US" sz="1000" i="1" dirty="0">
                          <a:effectLst/>
                          <a:latin typeface="+mn-lt"/>
                          <a:ea typeface="Calibri" panose="020F0502020204030204" pitchFamily="34" charset="0"/>
                          <a:cs typeface="Arial" panose="020B0604020202020204" pitchFamily="34" charset="0"/>
                        </a:rPr>
                        <a:t> / </a:t>
                      </a:r>
                      <a:r>
                        <a:rPr lang="en-US" sz="1000" i="1" dirty="0" err="1">
                          <a:effectLst/>
                          <a:latin typeface="+mn-lt"/>
                          <a:ea typeface="Calibri" panose="020F0502020204030204" pitchFamily="34" charset="0"/>
                          <a:cs typeface="Arial" panose="020B0604020202020204" pitchFamily="34" charset="0"/>
                        </a:rPr>
                        <a:t>لا</a:t>
                      </a:r>
                      <a:endParaRPr lang="en-US" sz="1000" dirty="0">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tc>
                  <a:txBody>
                    <a:bodyPr/>
                    <a:lstStyle/>
                    <a:p>
                      <a:pPr algn="r" rtl="1">
                        <a:lnSpc>
                          <a:spcPct val="115000"/>
                        </a:lnSpc>
                        <a:spcBef>
                          <a:spcPts val="300"/>
                        </a:spcBef>
                        <a:spcAft>
                          <a:spcPts val="300"/>
                        </a:spcAft>
                      </a:pP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هل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يت</a:t>
                      </a:r>
                      <a:r>
                        <a:rPr lang="ar-SA" sz="1000" dirty="0">
                          <a:effectLst/>
                          <a:latin typeface="Calibri" panose="020F0502020204030204" pitchFamily="34" charset="0"/>
                          <a:ea typeface="Calibri" panose="020F0502020204030204" pitchFamily="34" charset="0"/>
                          <a:cs typeface="Calibri" panose="020F0502020204030204" pitchFamily="34" charset="0"/>
                        </a:rPr>
                        <a:t>وافق</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ملف</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000" dirty="0">
                          <a:effectLst/>
                          <a:latin typeface="Calibri" panose="020F0502020204030204" pitchFamily="34" charset="0"/>
                          <a:ea typeface="Calibri" panose="020F0502020204030204" pitchFamily="34" charset="0"/>
                          <a:cs typeface="Calibri" panose="020F0502020204030204" pitchFamily="34" charset="0"/>
                        </a:rPr>
                        <a:t> /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المرشد</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مع</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ما</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يفضله</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راجع</a:t>
                      </a:r>
                      <a:r>
                        <a:rPr lang="ar-SA" sz="1000" dirty="0">
                          <a:effectLst/>
                          <a:latin typeface="Calibri" panose="020F0502020204030204" pitchFamily="34" charset="0"/>
                          <a:ea typeface="Calibri" panose="020F0502020204030204" pitchFamily="34" charset="0"/>
                          <a:cs typeface="Calibri" panose="020F0502020204030204" pitchFamily="34" charset="0"/>
                        </a:rPr>
                        <a:t> </a:t>
                      </a:r>
                      <a:r>
                        <a:rPr lang="ar-SA" sz="1000" i="1" dirty="0">
                          <a:effectLst/>
                          <a:latin typeface="Calibri" panose="020F0502020204030204" pitchFamily="34" charset="0"/>
                          <a:ea typeface="Calibri" panose="020F0502020204030204" pitchFamily="34" charset="0"/>
                          <a:cs typeface="Calibri" panose="020F0502020204030204" pitchFamily="34" charset="0"/>
                        </a:rPr>
                        <a:t>تدقيق</a:t>
                      </a:r>
                      <a:r>
                        <a:rPr lang="en-US" sz="1000" i="1" dirty="0">
                          <a:effectLst/>
                          <a:latin typeface="Calibri" panose="020F0502020204030204" pitchFamily="34" charset="0"/>
                          <a:ea typeface="Calibri" panose="020F0502020204030204" pitchFamily="34" charset="0"/>
                          <a:cs typeface="Calibri" panose="020F0502020204030204" pitchFamily="34" charset="0"/>
                        </a:rPr>
                        <a:t> </a:t>
                      </a:r>
                      <a:r>
                        <a:rPr lang="en-US" sz="1000" i="1" dirty="0" err="1">
                          <a:effectLst/>
                          <a:latin typeface="Calibri" panose="020F0502020204030204" pitchFamily="34" charset="0"/>
                          <a:ea typeface="Calibri" panose="020F0502020204030204" pitchFamily="34" charset="0"/>
                          <a:cs typeface="Calibri" panose="020F0502020204030204" pitchFamily="34" charset="0"/>
                        </a:rPr>
                        <a:t>تفضيل</a:t>
                      </a:r>
                      <a:r>
                        <a:rPr lang="en-US" sz="1000" i="1" dirty="0">
                          <a:effectLst/>
                          <a:latin typeface="Calibri" panose="020F0502020204030204" pitchFamily="34" charset="0"/>
                          <a:ea typeface="Calibri" panose="020F0502020204030204" pitchFamily="34" charset="0"/>
                          <a:cs typeface="Calibri" panose="020F0502020204030204" pitchFamily="34" charset="0"/>
                        </a:rPr>
                        <a:t> </a:t>
                      </a:r>
                      <a:r>
                        <a:rPr lang="en-US" sz="1000" i="1"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000" i="1" dirty="0">
                          <a:effectLst/>
                          <a:latin typeface="Calibri" panose="020F0502020204030204" pitchFamily="34" charset="0"/>
                          <a:ea typeface="Calibri" panose="020F0502020204030204" pitchFamily="34" charset="0"/>
                          <a:cs typeface="Calibri" panose="020F0502020204030204" pitchFamily="34" charset="0"/>
                        </a:rPr>
                        <a:t> / </a:t>
                      </a:r>
                      <a:r>
                        <a:rPr lang="en-US" sz="1000" i="1" dirty="0" err="1">
                          <a:effectLst/>
                          <a:latin typeface="Calibri" panose="020F0502020204030204" pitchFamily="34" charset="0"/>
                          <a:ea typeface="Calibri" panose="020F0502020204030204" pitchFamily="34" charset="0"/>
                          <a:cs typeface="Calibri" panose="020F0502020204030204" pitchFamily="34" charset="0"/>
                        </a:rPr>
                        <a:t>الأسرة</a:t>
                      </a:r>
                      <a:r>
                        <a:rPr lang="ar-SA" sz="10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410573627"/>
                  </a:ext>
                </a:extLst>
              </a:tr>
              <a:tr h="431800">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en-US" sz="1000" i="1" dirty="0" err="1">
                          <a:effectLst/>
                          <a:latin typeface="+mn-lt"/>
                          <a:ea typeface="Calibri" panose="020F0502020204030204" pitchFamily="34" charset="0"/>
                          <a:cs typeface="Arial" panose="020B0604020202020204" pitchFamily="34" charset="0"/>
                        </a:rPr>
                        <a:t>نعم</a:t>
                      </a:r>
                      <a:r>
                        <a:rPr lang="en-US" sz="1000" i="1" dirty="0">
                          <a:effectLst/>
                          <a:latin typeface="+mn-lt"/>
                          <a:ea typeface="Calibri" panose="020F0502020204030204" pitchFamily="34" charset="0"/>
                          <a:cs typeface="Arial" panose="020B0604020202020204" pitchFamily="34" charset="0"/>
                        </a:rPr>
                        <a:t> / </a:t>
                      </a:r>
                      <a:r>
                        <a:rPr lang="en-US" sz="1000" i="1" dirty="0" err="1">
                          <a:effectLst/>
                          <a:latin typeface="+mn-lt"/>
                          <a:ea typeface="Calibri" panose="020F0502020204030204" pitchFamily="34" charset="0"/>
                          <a:cs typeface="Arial" panose="020B0604020202020204" pitchFamily="34" charset="0"/>
                        </a:rPr>
                        <a:t>لا</a:t>
                      </a:r>
                      <a:endParaRPr lang="en-US" sz="1000" dirty="0">
                        <a:effectLst/>
                        <a:latin typeface="+mn-lt"/>
                        <a:ea typeface="Calibri" panose="020F0502020204030204" pitchFamily="34" charset="0"/>
                        <a:cs typeface="Arial"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tc>
                  <a:txBody>
                    <a:bodyPr/>
                    <a:lstStyle/>
                    <a:p>
                      <a:pPr marL="0" marR="0" lvl="0" indent="0" algn="r" defTabSz="685800" rtl="1" eaLnBrk="1" fontAlgn="auto" latinLnBrk="0" hangingPunct="1">
                        <a:lnSpc>
                          <a:spcPct val="115000"/>
                        </a:lnSpc>
                        <a:spcBef>
                          <a:spcPts val="300"/>
                        </a:spcBef>
                        <a:spcAft>
                          <a:spcPts val="300"/>
                        </a:spcAft>
                        <a:buClrTx/>
                        <a:buSzTx/>
                        <a:buFontTx/>
                        <a:buNone/>
                        <a:tabLst/>
                        <a:defRPr/>
                      </a:pP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هل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توافر</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000" dirty="0">
                          <a:effectLst/>
                          <a:latin typeface="Calibri" panose="020F0502020204030204" pitchFamily="34" charset="0"/>
                          <a:ea typeface="Calibri" panose="020F0502020204030204" pitchFamily="34" charset="0"/>
                          <a:cs typeface="Calibri" panose="020F0502020204030204" pitchFamily="34" charset="0"/>
                        </a:rPr>
                        <a:t> /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a:t>
                      </a:r>
                      <a:r>
                        <a:rPr lang="ar-SA" sz="1000" dirty="0">
                          <a:effectLst/>
                          <a:latin typeface="Calibri" panose="020F0502020204030204" pitchFamily="34" charset="0"/>
                          <a:ea typeface="Calibri" panose="020F0502020204030204" pitchFamily="34" charset="0"/>
                          <a:cs typeface="Calibri" panose="020F0502020204030204" pitchFamily="34" charset="0"/>
                        </a:rPr>
                        <a:t>رشد</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يتوافق</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مع</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الوقت</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والاهتمام</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المطلوبين</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من</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قبل</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0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300"/>
                        </a:spcBef>
                        <a:spcAft>
                          <a:spcPts val="300"/>
                        </a:spcAft>
                      </a:pP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3982946584"/>
                  </a:ext>
                </a:extLst>
              </a:tr>
            </a:tbl>
          </a:graphicData>
        </a:graphic>
      </p:graphicFrame>
      <p:graphicFrame>
        <p:nvGraphicFramePr>
          <p:cNvPr id="13" name="Table 12">
            <a:extLst>
              <a:ext uri="{FF2B5EF4-FFF2-40B4-BE49-F238E27FC236}">
                <a16:creationId xmlns:a16="http://schemas.microsoft.com/office/drawing/2014/main" id="{237D7463-B74F-7571-A942-0E43E349349B}"/>
              </a:ext>
            </a:extLst>
          </p:cNvPr>
          <p:cNvGraphicFramePr>
            <a:graphicFrameLocks noGrp="1"/>
          </p:cNvGraphicFramePr>
          <p:nvPr>
            <p:extLst>
              <p:ext uri="{D42A27DB-BD31-4B8C-83A1-F6EECF244321}">
                <p14:modId xmlns:p14="http://schemas.microsoft.com/office/powerpoint/2010/main" val="3746850958"/>
              </p:ext>
            </p:extLst>
          </p:nvPr>
        </p:nvGraphicFramePr>
        <p:xfrm>
          <a:off x="982982" y="5725986"/>
          <a:ext cx="5403527" cy="3058795"/>
        </p:xfrm>
        <a:graphic>
          <a:graphicData uri="http://schemas.openxmlformats.org/drawingml/2006/table">
            <a:tbl>
              <a:tblPr firstCol="1" bandRow="1"/>
              <a:tblGrid>
                <a:gridCol w="5403527">
                  <a:extLst>
                    <a:ext uri="{9D8B030D-6E8A-4147-A177-3AD203B41FA5}">
                      <a16:colId xmlns:a16="http://schemas.microsoft.com/office/drawing/2014/main" val="3490442084"/>
                    </a:ext>
                  </a:extLst>
                </a:gridCol>
              </a:tblGrid>
              <a:tr h="180340">
                <a:tc>
                  <a:txBody>
                    <a:bodyPr/>
                    <a:lstStyle/>
                    <a:p>
                      <a:pPr marL="457200" lvl="1" indent="0" algn="r" rtl="1">
                        <a:lnSpc>
                          <a:spcPct val="115000"/>
                        </a:lnSpc>
                        <a:spcBef>
                          <a:spcPts val="300"/>
                        </a:spcBef>
                        <a:spcAft>
                          <a:spcPts val="300"/>
                        </a:spcAft>
                        <a:buFont typeface="+mj-lt"/>
                        <a:buNone/>
                      </a:pPr>
                      <a:r>
                        <a:rPr lang="ar-SA"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٢.٥</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الخلاصة</a:t>
                      </a: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والتوصية</a:t>
                      </a:r>
                      <a:endParaRPr lang="en-US" sz="11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284775165"/>
                  </a:ext>
                </a:extLst>
              </a:tr>
              <a:tr h="575945">
                <a:tc>
                  <a:txBody>
                    <a:bodyPr/>
                    <a:lstStyle/>
                    <a:p>
                      <a:pPr algn="r" rtl="1">
                        <a:lnSpc>
                          <a:spcPct val="115000"/>
                        </a:lnSpc>
                        <a:spcBef>
                          <a:spcPts val="300"/>
                        </a:spcBef>
                        <a:spcAft>
                          <a:spcPts val="300"/>
                        </a:spcAft>
                      </a:pPr>
                      <a:r>
                        <a:rPr lang="en-US" sz="1000" dirty="0">
                          <a:effectLst/>
                          <a:latin typeface="Calibri" panose="020F0502020204030204" pitchFamily="34" charset="0"/>
                          <a:ea typeface="Calibri" panose="020F0502020204030204" pitchFamily="34" charset="0"/>
                          <a:cs typeface="Calibri" panose="020F0502020204030204" pitchFamily="34" charset="0"/>
                        </a:rPr>
                        <a:t>ملخص موجز للوضع والخيارات المتاحة: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2134132355"/>
                  </a:ext>
                </a:extLst>
              </a:tr>
              <a:tr h="252095">
                <a:tc>
                  <a:txBody>
                    <a:bodyPr/>
                    <a:lstStyle/>
                    <a:p>
                      <a:pPr algn="r" rtl="1">
                        <a:lnSpc>
                          <a:spcPct val="115000"/>
                        </a:lnSpc>
                        <a:spcBef>
                          <a:spcPts val="300"/>
                        </a:spcBef>
                        <a:spcAft>
                          <a:spcPts val="300"/>
                        </a:spcAft>
                      </a:pPr>
                      <a:r>
                        <a:rPr lang="en-US" sz="1000" dirty="0">
                          <a:effectLst/>
                          <a:latin typeface="Calibri" panose="020F0502020204030204" pitchFamily="34" charset="0"/>
                          <a:ea typeface="Calibri" panose="020F0502020204030204" pitchFamily="34" charset="0"/>
                          <a:cs typeface="Calibri" panose="020F0502020204030204" pitchFamily="34" charset="0"/>
                        </a:rPr>
                        <a:t>هل </a:t>
                      </a:r>
                      <a:r>
                        <a:rPr lang="en-US" sz="1000" dirty="0" err="1">
                          <a:effectLst/>
                          <a:latin typeface="Calibri" panose="020F0502020204030204" pitchFamily="34" charset="0"/>
                          <a:ea typeface="Calibri" panose="020F0502020204030204" pitchFamily="34" charset="0"/>
                          <a:cs typeface="Calibri" panose="020F0502020204030204" pitchFamily="34" charset="0"/>
                        </a:rPr>
                        <a:t>يوصي</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المقيم</a:t>
                      </a:r>
                      <a:r>
                        <a:rPr lang="en-US" sz="1000" dirty="0">
                          <a:effectLst/>
                          <a:latin typeface="Calibri" panose="020F0502020204030204" pitchFamily="34" charset="0"/>
                          <a:ea typeface="Calibri" panose="020F0502020204030204" pitchFamily="34" charset="0"/>
                          <a:cs typeface="Calibri" panose="020F0502020204030204" pitchFamily="34" charset="0"/>
                        </a:rPr>
                        <a:t> بأن يتم تعيين مقدم الرعاية /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a:t>
                      </a:r>
                      <a:r>
                        <a:rPr lang="ar-SA" sz="1000" dirty="0">
                          <a:effectLst/>
                          <a:latin typeface="Calibri" panose="020F0502020204030204" pitchFamily="34" charset="0"/>
                          <a:ea typeface="Calibri" panose="020F0502020204030204" pitchFamily="34" charset="0"/>
                          <a:cs typeface="Calibri" panose="020F0502020204030204" pitchFamily="34" charset="0"/>
                        </a:rPr>
                        <a:t>رشد</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لهذا</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000" dirty="0">
                          <a:effectLst/>
                          <a:latin typeface="Calibri" panose="020F0502020204030204" pitchFamily="34" charset="0"/>
                          <a:ea typeface="Calibri" panose="020F0502020204030204" pitchFamily="34" charset="0"/>
                          <a:cs typeface="Calibri" panose="020F0502020204030204" pitchFamily="34" charset="0"/>
                        </a:rPr>
                        <a:t>؟</a:t>
                      </a:r>
                      <a:r>
                        <a:rPr lang="ar-SA" sz="1000" dirty="0">
                          <a:effectLst/>
                          <a:latin typeface="Calibri" panose="020F0502020204030204" pitchFamily="34" charset="0"/>
                          <a:ea typeface="Calibri" panose="020F0502020204030204" pitchFamily="34" charset="0"/>
                          <a:cs typeface="Calibri" panose="020F0502020204030204" pitchFamily="34" charset="0"/>
                        </a:rPr>
                        <a:t>.                </a:t>
                      </a:r>
                      <a:r>
                        <a:rPr lang="en-US" sz="1000" i="1" dirty="0" err="1">
                          <a:effectLst/>
                          <a:latin typeface="Calibri" panose="020F0502020204030204" pitchFamily="34" charset="0"/>
                          <a:ea typeface="Calibri" panose="020F0502020204030204" pitchFamily="34" charset="0"/>
                          <a:cs typeface="Calibri" panose="020F0502020204030204" pitchFamily="34" charset="0"/>
                        </a:rPr>
                        <a:t>نعم</a:t>
                      </a:r>
                      <a:r>
                        <a:rPr lang="en-US" sz="1000" i="1" dirty="0">
                          <a:effectLst/>
                          <a:latin typeface="Calibri" panose="020F0502020204030204" pitchFamily="34" charset="0"/>
                          <a:ea typeface="Calibri" panose="020F0502020204030204" pitchFamily="34" charset="0"/>
                          <a:cs typeface="Calibri" panose="020F0502020204030204" pitchFamily="34" charset="0"/>
                        </a:rPr>
                        <a:t> / لا</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2555706591"/>
                  </a:ext>
                </a:extLst>
              </a:tr>
              <a:tr h="575945">
                <a:tc>
                  <a:txBody>
                    <a:bodyPr/>
                    <a:lstStyle/>
                    <a:p>
                      <a:pPr algn="r" rtl="1">
                        <a:lnSpc>
                          <a:spcPct val="115000"/>
                        </a:lnSpc>
                        <a:spcBef>
                          <a:spcPts val="300"/>
                        </a:spcBef>
                        <a:spcAft>
                          <a:spcPts val="300"/>
                        </a:spcAft>
                      </a:pPr>
                      <a:r>
                        <a:rPr lang="ar-SA" sz="1000" b="1" i="1" dirty="0">
                          <a:effectLst/>
                          <a:latin typeface="Calibri" panose="020F0502020204030204" pitchFamily="34" charset="0"/>
                          <a:ea typeface="Calibri" panose="020F0502020204030204" pitchFamily="34" charset="0"/>
                          <a:cs typeface="Calibri" panose="020F0502020204030204" pitchFamily="34" charset="0"/>
                        </a:rPr>
                        <a:t>تم إكماله من قبل</a:t>
                      </a:r>
                      <a:r>
                        <a:rPr lang="en-GB" sz="1000" b="1" i="1" dirty="0">
                          <a:effectLst/>
                          <a:latin typeface="Calibri" panose="020F0502020204030204" pitchFamily="34" charset="0"/>
                          <a:ea typeface="Calibri" panose="020F0502020204030204" pitchFamily="34" charset="0"/>
                          <a:cs typeface="Calibri" panose="020F0502020204030204" pitchFamily="34" charset="0"/>
                        </a:rPr>
                        <a:t>:</a:t>
                      </a:r>
                      <a:r>
                        <a:rPr lang="ar-SA" sz="1000" b="1" i="1" dirty="0">
                          <a:effectLst/>
                          <a:latin typeface="Calibri" panose="020F0502020204030204" pitchFamily="34" charset="0"/>
                          <a:ea typeface="Calibri" panose="020F0502020204030204" pitchFamily="34" charset="0"/>
                          <a:cs typeface="Calibri" panose="020F0502020204030204" pitchFamily="34" charset="0"/>
                        </a:rPr>
                        <a:t>              </a:t>
                      </a:r>
                      <a:r>
                        <a:rPr lang="ar-SA" sz="1000" b="0" i="1" dirty="0">
                          <a:effectLst/>
                          <a:latin typeface="Calibri" panose="020F0502020204030204" pitchFamily="34" charset="0"/>
                          <a:ea typeface="Calibri" panose="020F0502020204030204" pitchFamily="34" charset="0"/>
                          <a:cs typeface="Calibri" panose="020F0502020204030204" pitchFamily="34" charset="0"/>
                        </a:rPr>
                        <a:t>التوقيع                                         التاريخ</a:t>
                      </a:r>
                      <a:endParaRPr lang="ar-SA" sz="1100" b="0" i="1"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300"/>
                        </a:spcBef>
                        <a:spcAft>
                          <a:spcPts val="300"/>
                        </a:spcAft>
                      </a:pPr>
                      <a:r>
                        <a:rPr lang="ar-SA" sz="900" b="0" i="1" dirty="0">
                          <a:effectLst/>
                          <a:latin typeface="Calibri" panose="020F0502020204030204" pitchFamily="34" charset="0"/>
                          <a:ea typeface="Calibri" panose="020F0502020204030204" pitchFamily="34" charset="0"/>
                          <a:cs typeface="Calibri" panose="020F0502020204030204" pitchFamily="34" charset="0"/>
                        </a:rPr>
                        <a:t>(اليوم/الشهر/السنة)</a:t>
                      </a:r>
                    </a:p>
                    <a:p>
                      <a:pPr algn="r" rtl="1">
                        <a:lnSpc>
                          <a:spcPct val="115000"/>
                        </a:lnSpc>
                        <a:spcBef>
                          <a:spcPts val="300"/>
                        </a:spcBef>
                        <a:spcAft>
                          <a:spcPts val="300"/>
                        </a:spcAft>
                      </a:pPr>
                      <a:r>
                        <a:rPr lang="ar-SA" sz="900" b="0" i="1" dirty="0">
                          <a:effectLst/>
                          <a:latin typeface="Calibri" panose="020F0502020204030204" pitchFamily="34" charset="0"/>
                          <a:ea typeface="Calibri" panose="020F0502020204030204" pitchFamily="34" charset="0"/>
                          <a:cs typeface="Calibri" panose="020F0502020204030204" pitchFamily="34" charset="0"/>
                        </a:rPr>
                        <a:t>الاسم:</a:t>
                      </a:r>
                    </a:p>
                    <a:p>
                      <a:pPr algn="r" rtl="1">
                        <a:lnSpc>
                          <a:spcPct val="115000"/>
                        </a:lnSpc>
                        <a:spcBef>
                          <a:spcPts val="300"/>
                        </a:spcBef>
                        <a:spcAft>
                          <a:spcPts val="300"/>
                        </a:spcAft>
                      </a:pPr>
                      <a:r>
                        <a:rPr lang="ar-SA" sz="900" b="0" i="1" dirty="0">
                          <a:effectLst/>
                          <a:latin typeface="Calibri" panose="020F0502020204030204" pitchFamily="34" charset="0"/>
                          <a:ea typeface="Calibri" panose="020F0502020204030204" pitchFamily="34" charset="0"/>
                          <a:cs typeface="Calibri" panose="020F0502020204030204" pitchFamily="34" charset="0"/>
                        </a:rPr>
                        <a:t>المنصب:                                           الوكالة:</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1271345168"/>
                  </a:ext>
                </a:extLst>
              </a:tr>
              <a:tr h="575945">
                <a:tc>
                  <a:txBody>
                    <a:bodyPr/>
                    <a:lstStyle/>
                    <a:p>
                      <a:pPr algn="r" rtl="1">
                        <a:lnSpc>
                          <a:spcPct val="115000"/>
                        </a:lnSpc>
                        <a:spcBef>
                          <a:spcPts val="300"/>
                        </a:spcBef>
                        <a:spcAft>
                          <a:spcPts val="300"/>
                        </a:spcAft>
                      </a:pPr>
                      <a:r>
                        <a:rPr lang="en-GB" sz="1000" b="1" i="1" dirty="0">
                          <a:effectLst/>
                          <a:latin typeface="Calibri" panose="020F0502020204030204" pitchFamily="34" charset="0"/>
                          <a:ea typeface="Calibri" panose="020F0502020204030204" pitchFamily="34" charset="0"/>
                          <a:cs typeface="Calibri" panose="020F0502020204030204" pitchFamily="34" charset="0"/>
                        </a:rPr>
                        <a:t>تمت الموافقة عليه من </a:t>
                      </a:r>
                      <a:r>
                        <a:rPr lang="en-GB" sz="1000" b="1" i="1" dirty="0" err="1">
                          <a:effectLst/>
                          <a:latin typeface="Calibri" panose="020F0502020204030204" pitchFamily="34" charset="0"/>
                          <a:ea typeface="Calibri" panose="020F0502020204030204" pitchFamily="34" charset="0"/>
                          <a:cs typeface="Calibri" panose="020F0502020204030204" pitchFamily="34" charset="0"/>
                        </a:rPr>
                        <a:t>قبل</a:t>
                      </a:r>
                      <a:r>
                        <a:rPr lang="en-GB" sz="1000" b="1" i="1" dirty="0">
                          <a:effectLst/>
                          <a:latin typeface="Calibri" panose="020F0502020204030204" pitchFamily="34" charset="0"/>
                          <a:ea typeface="Calibri" panose="020F0502020204030204" pitchFamily="34" charset="0"/>
                          <a:cs typeface="Calibri" panose="020F0502020204030204" pitchFamily="34" charset="0"/>
                        </a:rPr>
                        <a:t>:</a:t>
                      </a:r>
                      <a:r>
                        <a:rPr lang="ar-SA" sz="1000" b="1" i="1" dirty="0">
                          <a:effectLst/>
                          <a:latin typeface="Calibri" panose="020F0502020204030204" pitchFamily="34" charset="0"/>
                          <a:ea typeface="Calibri" panose="020F0502020204030204" pitchFamily="34" charset="0"/>
                          <a:cs typeface="Calibri" panose="020F0502020204030204" pitchFamily="34" charset="0"/>
                        </a:rPr>
                        <a:t>          </a:t>
                      </a:r>
                      <a:r>
                        <a:rPr lang="en-GB" sz="1000" b="1" i="1" dirty="0">
                          <a:effectLst/>
                          <a:latin typeface="Calibri" panose="020F0502020204030204" pitchFamily="34" charset="0"/>
                          <a:ea typeface="Calibri" panose="020F0502020204030204" pitchFamily="34" charset="0"/>
                          <a:cs typeface="Calibri" panose="020F0502020204030204" pitchFamily="34" charset="0"/>
                        </a:rPr>
                        <a:t>:</a:t>
                      </a:r>
                      <a:r>
                        <a:rPr lang="ar-SA" sz="1000" b="1" i="1" dirty="0">
                          <a:effectLst/>
                          <a:latin typeface="Calibri" panose="020F0502020204030204" pitchFamily="34" charset="0"/>
                          <a:ea typeface="Calibri" panose="020F0502020204030204" pitchFamily="34" charset="0"/>
                          <a:cs typeface="Calibri" panose="020F0502020204030204" pitchFamily="34" charset="0"/>
                        </a:rPr>
                        <a:t>              </a:t>
                      </a:r>
                      <a:r>
                        <a:rPr lang="ar-SA" sz="1000" b="0" i="1" dirty="0">
                          <a:effectLst/>
                          <a:latin typeface="Calibri" panose="020F0502020204030204" pitchFamily="34" charset="0"/>
                          <a:ea typeface="Calibri" panose="020F0502020204030204" pitchFamily="34" charset="0"/>
                          <a:cs typeface="Calibri" panose="020F0502020204030204" pitchFamily="34" charset="0"/>
                        </a:rPr>
                        <a:t>التوقيع                                         التاريخ</a:t>
                      </a:r>
                    </a:p>
                    <a:p>
                      <a:pPr algn="r" rtl="1">
                        <a:lnSpc>
                          <a:spcPct val="115000"/>
                        </a:lnSpc>
                        <a:spcBef>
                          <a:spcPts val="300"/>
                        </a:spcBef>
                        <a:spcAft>
                          <a:spcPts val="300"/>
                        </a:spcAft>
                      </a:pPr>
                      <a:r>
                        <a:rPr lang="ar-SA" sz="1000" b="0" i="1" dirty="0">
                          <a:effectLst/>
                          <a:latin typeface="Calibri" panose="020F0502020204030204" pitchFamily="34" charset="0"/>
                          <a:ea typeface="Calibri" panose="020F0502020204030204" pitchFamily="34" charset="0"/>
                          <a:cs typeface="Calibri" panose="020F0502020204030204" pitchFamily="34" charset="0"/>
                        </a:rPr>
                        <a:t>(اليوم/الشهر/السنة)</a:t>
                      </a:r>
                    </a:p>
                    <a:p>
                      <a:pPr algn="r" rtl="1">
                        <a:lnSpc>
                          <a:spcPct val="115000"/>
                        </a:lnSpc>
                        <a:spcBef>
                          <a:spcPts val="300"/>
                        </a:spcBef>
                        <a:spcAft>
                          <a:spcPts val="300"/>
                        </a:spcAft>
                      </a:pPr>
                      <a:r>
                        <a:rPr lang="ar-SA" sz="1000" b="0" i="1" dirty="0">
                          <a:effectLst/>
                          <a:latin typeface="Calibri" panose="020F0502020204030204" pitchFamily="34" charset="0"/>
                          <a:ea typeface="Calibri" panose="020F0502020204030204" pitchFamily="34" charset="0"/>
                          <a:cs typeface="Calibri" panose="020F0502020204030204" pitchFamily="34" charset="0"/>
                        </a:rPr>
                        <a:t>الاسم:</a:t>
                      </a:r>
                    </a:p>
                    <a:p>
                      <a:pPr algn="r" rtl="1">
                        <a:lnSpc>
                          <a:spcPct val="115000"/>
                        </a:lnSpc>
                        <a:spcBef>
                          <a:spcPts val="300"/>
                        </a:spcBef>
                        <a:spcAft>
                          <a:spcPts val="300"/>
                        </a:spcAft>
                      </a:pPr>
                      <a:r>
                        <a:rPr lang="ar-SA" sz="1000" b="0" i="1" dirty="0">
                          <a:effectLst/>
                          <a:latin typeface="Calibri" panose="020F0502020204030204" pitchFamily="34" charset="0"/>
                          <a:ea typeface="Calibri" panose="020F0502020204030204" pitchFamily="34" charset="0"/>
                          <a:cs typeface="Calibri" panose="020F0502020204030204" pitchFamily="34" charset="0"/>
                        </a:rPr>
                        <a:t>المنصب:                                           الوكالة:</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extLst>
                  <a:ext uri="{0D108BD9-81ED-4DB2-BD59-A6C34878D82A}">
                    <a16:rowId xmlns:a16="http://schemas.microsoft.com/office/drawing/2014/main" val="3008717376"/>
                  </a:ext>
                </a:extLst>
              </a:tr>
            </a:tbl>
          </a:graphicData>
        </a:graphic>
      </p:graphicFrame>
      <p:sp>
        <p:nvSpPr>
          <p:cNvPr id="5" name="Hexagon 4">
            <a:extLst>
              <a:ext uri="{FF2B5EF4-FFF2-40B4-BE49-F238E27FC236}">
                <a16:creationId xmlns:a16="http://schemas.microsoft.com/office/drawing/2014/main" id="{6CAF89D0-1C7B-5240-64C4-272B0CE8276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AB7908FE-B1D1-C024-7155-A572F62F7B7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4F4B0AF1-2547-2C9B-9539-443B999BAC9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0E50FDD-C7EC-67FE-1972-A51BB6907F8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D7FB2B0E-2C9D-8074-1873-2899532DACB4}"/>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8D2D49FC-AB44-E372-EC43-C5E1D35E1F5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D012DCF7-87D3-A55D-F7A4-5BC18585B88E}"/>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D28D7D49-B7D8-BB48-9FC3-F738B6BCB7A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E66E9E7-25D6-1065-2CFC-3524ADB3133C}"/>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608A30E-A884-864F-A299-DBA981249D88}"/>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95A1726-2DB9-A970-2A8C-4884731E294E}"/>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F01C5F4F-BC29-0020-1DE9-33EDE486FE34}"/>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62F74B9-C5F3-58E8-BCEA-BD55F7F860D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3B61C343-3448-1FFB-BEC0-F2489A2A280A}"/>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8EAFE39F-5FCF-CD41-3993-CD737AE70BEF}"/>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06D5B0CC-A496-FA82-AF9D-088ED119F00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3908E901-6EDF-8C11-90E5-AF4E09CEEA47}"/>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FC581CE1-13D0-6CEF-5FD9-54309317B81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8943279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 name="Table 50">
            <a:extLst>
              <a:ext uri="{FF2B5EF4-FFF2-40B4-BE49-F238E27FC236}">
                <a16:creationId xmlns:a16="http://schemas.microsoft.com/office/drawing/2014/main" id="{4F41AF63-EF3F-9CB5-5C71-33C3CBE7186C}"/>
              </a:ext>
            </a:extLst>
          </p:cNvPr>
          <p:cNvGraphicFramePr>
            <a:graphicFrameLocks noGrp="1"/>
          </p:cNvGraphicFramePr>
          <p:nvPr>
            <p:extLst>
              <p:ext uri="{D42A27DB-BD31-4B8C-83A1-F6EECF244321}">
                <p14:modId xmlns:p14="http://schemas.microsoft.com/office/powerpoint/2010/main" val="2574971924"/>
              </p:ext>
            </p:extLst>
          </p:nvPr>
        </p:nvGraphicFramePr>
        <p:xfrm>
          <a:off x="1160126" y="1410145"/>
          <a:ext cx="5226384" cy="340233"/>
        </p:xfrm>
        <a:graphic>
          <a:graphicData uri="http://schemas.openxmlformats.org/drawingml/2006/table">
            <a:tbl>
              <a:tblPr firstRow="1" firstCol="1" bandRow="1">
                <a:tableStyleId>{5C22544A-7EE6-4342-B048-85BDC9FD1C3A}</a:tableStyleId>
              </a:tblPr>
              <a:tblGrid>
                <a:gridCol w="5068366">
                  <a:extLst>
                    <a:ext uri="{9D8B030D-6E8A-4147-A177-3AD203B41FA5}">
                      <a16:colId xmlns:a16="http://schemas.microsoft.com/office/drawing/2014/main" val="570594772"/>
                    </a:ext>
                  </a:extLst>
                </a:gridCol>
                <a:gridCol w="158018">
                  <a:extLst>
                    <a:ext uri="{9D8B030D-6E8A-4147-A177-3AD203B41FA5}">
                      <a16:colId xmlns:a16="http://schemas.microsoft.com/office/drawing/2014/main" val="93595948"/>
                    </a:ext>
                  </a:extLst>
                </a:gridCol>
              </a:tblGrid>
              <a:tr h="331391">
                <a:tc>
                  <a:txBody>
                    <a:bodyPr/>
                    <a:lstStyle/>
                    <a:p>
                      <a:pPr algn="r" rtl="1">
                        <a:lnSpc>
                          <a:spcPct val="115000"/>
                        </a:lnSpc>
                        <a:spcBef>
                          <a:spcPts val="300"/>
                        </a:spcBef>
                        <a:spcAft>
                          <a:spcPts val="300"/>
                        </a:spcAft>
                      </a:pPr>
                      <a:r>
                        <a:rPr lang="en-GB" sz="1000" dirty="0">
                          <a:effectLst/>
                          <a:latin typeface="+mn-lt"/>
                        </a:rPr>
                        <a:t>رقم الملف:</a:t>
                      </a:r>
                      <a:endParaRPr lang="en-US" sz="1000" dirty="0">
                        <a:effectLst/>
                        <a:latin typeface="+mn-lt"/>
                        <a:ea typeface="Calibri" panose="020F0502020204030204" pitchFamily="34" charset="0"/>
                        <a:cs typeface="Latha"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a:txBody>
                    <a:bodyPr/>
                    <a:lstStyle/>
                    <a:p>
                      <a:pPr algn="r" rtl="1">
                        <a:lnSpc>
                          <a:spcPct val="115000"/>
                        </a:lnSpc>
                        <a:spcBef>
                          <a:spcPts val="300"/>
                        </a:spcBef>
                        <a:spcAft>
                          <a:spcPts val="300"/>
                        </a:spcAft>
                      </a:pPr>
                      <a:r>
                        <a:rPr lang="en-GB" sz="1000" dirty="0">
                          <a:effectLst/>
                          <a:latin typeface="+mn-lt"/>
                        </a:rPr>
                        <a:t> </a:t>
                      </a:r>
                      <a:endParaRPr lang="en-US" sz="1000" dirty="0">
                        <a:effectLst/>
                        <a:latin typeface="+mn-lt"/>
                        <a:ea typeface="Calibri" panose="020F0502020204030204" pitchFamily="34" charset="0"/>
                        <a:cs typeface="Latha" panose="020B0604020202020204" pitchFamily="34" charset="0"/>
                      </a:endParaRPr>
                    </a:p>
                  </a:txBody>
                  <a:tcPr marL="66309" marR="66309"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904643423"/>
                  </a:ext>
                </a:extLst>
              </a:tr>
            </a:tbl>
          </a:graphicData>
        </a:graphic>
      </p:graphicFrame>
      <p:graphicFrame>
        <p:nvGraphicFramePr>
          <p:cNvPr id="52" name="Table 51">
            <a:extLst>
              <a:ext uri="{FF2B5EF4-FFF2-40B4-BE49-F238E27FC236}">
                <a16:creationId xmlns:a16="http://schemas.microsoft.com/office/drawing/2014/main" id="{962FF127-9FCE-0A4E-7165-851E6F71EFFB}"/>
              </a:ext>
            </a:extLst>
          </p:cNvPr>
          <p:cNvGraphicFramePr>
            <a:graphicFrameLocks noGrp="1"/>
          </p:cNvGraphicFramePr>
          <p:nvPr>
            <p:extLst>
              <p:ext uri="{D42A27DB-BD31-4B8C-83A1-F6EECF244321}">
                <p14:modId xmlns:p14="http://schemas.microsoft.com/office/powerpoint/2010/main" val="4293242868"/>
              </p:ext>
            </p:extLst>
          </p:nvPr>
        </p:nvGraphicFramePr>
        <p:xfrm>
          <a:off x="982983" y="1670241"/>
          <a:ext cx="5403527" cy="1866138"/>
        </p:xfrm>
        <a:graphic>
          <a:graphicData uri="http://schemas.openxmlformats.org/drawingml/2006/table">
            <a:tbl>
              <a:tblPr firstRow="1" firstCol="1" bandRow="1">
                <a:tableStyleId>{5C22544A-7EE6-4342-B048-85BDC9FD1C3A}</a:tableStyleId>
              </a:tblPr>
              <a:tblGrid>
                <a:gridCol w="2499357">
                  <a:extLst>
                    <a:ext uri="{9D8B030D-6E8A-4147-A177-3AD203B41FA5}">
                      <a16:colId xmlns:a16="http://schemas.microsoft.com/office/drawing/2014/main" val="376444881"/>
                    </a:ext>
                  </a:extLst>
                </a:gridCol>
                <a:gridCol w="2904170">
                  <a:extLst>
                    <a:ext uri="{9D8B030D-6E8A-4147-A177-3AD203B41FA5}">
                      <a16:colId xmlns:a16="http://schemas.microsoft.com/office/drawing/2014/main" val="1412568591"/>
                    </a:ext>
                  </a:extLst>
                </a:gridCol>
              </a:tblGrid>
              <a:tr h="0">
                <a:tc>
                  <a:txBody>
                    <a:bodyPr/>
                    <a:lstStyle/>
                    <a:p>
                      <a:pPr algn="r" rtl="1">
                        <a:lnSpc>
                          <a:spcPct val="115000"/>
                        </a:lnSpc>
                        <a:spcAft>
                          <a:spcPts val="1000"/>
                        </a:spcAft>
                      </a:pPr>
                      <a:endParaRPr lang="en-US" sz="1000" dirty="0">
                        <a:solidFill>
                          <a:schemeClr val="bg1"/>
                        </a:solidFill>
                        <a:effectLst/>
                        <a:latin typeface="+mn-lt"/>
                        <a:ea typeface="Calibri" panose="020F0502020204030204" pitchFamily="34" charset="0"/>
                        <a:cs typeface="Latha"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GB" sz="1000" dirty="0" err="1">
                          <a:solidFill>
                            <a:schemeClr val="bg1"/>
                          </a:solidFill>
                          <a:effectLst/>
                          <a:latin typeface="Calibri" panose="020F0502020204030204" pitchFamily="34" charset="0"/>
                          <a:cs typeface="Calibri" panose="020F0502020204030204" pitchFamily="34" charset="0"/>
                        </a:rPr>
                        <a:t>الجزء</a:t>
                      </a:r>
                      <a:r>
                        <a:rPr lang="en-GB" sz="1000" dirty="0">
                          <a:solidFill>
                            <a:schemeClr val="bg1"/>
                          </a:solidFill>
                          <a:effectLst/>
                          <a:latin typeface="Calibri" panose="020F0502020204030204" pitchFamily="34" charset="0"/>
                          <a:cs typeface="Calibri" panose="020F0502020204030204" pitchFamily="34" charset="0"/>
                        </a:rPr>
                        <a:t> </a:t>
                      </a:r>
                      <a:r>
                        <a:rPr lang="en-GB" sz="1000" dirty="0" err="1">
                          <a:solidFill>
                            <a:schemeClr val="bg1"/>
                          </a:solidFill>
                          <a:effectLst/>
                          <a:latin typeface="Calibri" panose="020F0502020204030204" pitchFamily="34" charset="0"/>
                          <a:cs typeface="Calibri" panose="020F0502020204030204" pitchFamily="34" charset="0"/>
                        </a:rPr>
                        <a:t>الأول</a:t>
                      </a:r>
                      <a:r>
                        <a:rPr lang="ar-SA" sz="1000" dirty="0">
                          <a:solidFill>
                            <a:schemeClr val="bg1"/>
                          </a:solidFill>
                          <a:effectLst/>
                          <a:latin typeface="Calibri" panose="020F0502020204030204" pitchFamily="34" charset="0"/>
                          <a:cs typeface="Calibri" panose="020F0502020204030204" pitchFamily="34" charset="0"/>
                        </a:rPr>
                        <a:t> : الفاعلين</a:t>
                      </a:r>
                      <a:endParaRPr lang="en-US" sz="1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618636798"/>
                  </a:ext>
                </a:extLst>
              </a:tr>
              <a:tr h="0">
                <a:tc>
                  <a:txBody>
                    <a:bodyPr/>
                    <a:lstStyle/>
                    <a:p>
                      <a:pPr algn="r" rtl="1">
                        <a:lnSpc>
                          <a:spcPct val="115000"/>
                        </a:lnSpc>
                        <a:spcBef>
                          <a:spcPts val="600"/>
                        </a:spcBef>
                        <a:spcAft>
                          <a:spcPts val="600"/>
                        </a:spcAft>
                      </a:pPr>
                      <a:r>
                        <a:rPr lang="en-GB" sz="1000" b="0" dirty="0" err="1">
                          <a:solidFill>
                            <a:schemeClr val="tx1"/>
                          </a:solidFill>
                          <a:effectLst/>
                          <a:latin typeface="Calibri" panose="020F0502020204030204" pitchFamily="34" charset="0"/>
                          <a:cs typeface="Calibri" panose="020F0502020204030204" pitchFamily="34" charset="0"/>
                        </a:rPr>
                        <a:t>مقدم</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الرعاية</a:t>
                      </a:r>
                      <a:r>
                        <a:rPr lang="en-GB" sz="1000" b="0" dirty="0">
                          <a:solidFill>
                            <a:schemeClr val="tx1"/>
                          </a:solidFill>
                          <a:effectLst/>
                          <a:latin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cs typeface="Calibri" panose="020F0502020204030204" pitchFamily="34" charset="0"/>
                        </a:rPr>
                        <a:t>مرشد</a:t>
                      </a:r>
                      <a:r>
                        <a:rPr lang="ar-SA" sz="1000" b="0" dirty="0">
                          <a:solidFill>
                            <a:schemeClr val="tx1"/>
                          </a:solidFill>
                          <a:effectLst/>
                          <a:latin typeface="Calibri" panose="020F0502020204030204" pitchFamily="34" charset="0"/>
                          <a:cs typeface="Calibri" panose="020F0502020204030204" pitchFamily="34" charset="0"/>
                        </a:rPr>
                        <a:t> العيش المستقل</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marR="0" lvl="0" indent="0" algn="r" defTabSz="685800" rtl="1" eaLnBrk="1" fontAlgn="auto" latinLnBrk="0" hangingPunct="1">
                        <a:lnSpc>
                          <a:spcPct val="115000"/>
                        </a:lnSpc>
                        <a:spcBef>
                          <a:spcPts val="600"/>
                        </a:spcBef>
                        <a:spcAft>
                          <a:spcPts val="600"/>
                        </a:spcAft>
                        <a:buClrTx/>
                        <a:buSzTx/>
                        <a:buFontTx/>
                        <a:buNone/>
                        <a:tabLst/>
                        <a:defRPr/>
                      </a:pPr>
                      <a:r>
                        <a:rPr lang="ar-SA" sz="1000" b="1" dirty="0">
                          <a:solidFill>
                            <a:schemeClr val="tx1"/>
                          </a:solidFill>
                          <a:effectLst/>
                          <a:latin typeface="Calibri" panose="020F0502020204030204" pitchFamily="34" charset="0"/>
                          <a:cs typeface="Calibri" panose="020F0502020204030204" pitchFamily="34" charset="0"/>
                        </a:rPr>
                        <a:t>ال</a:t>
                      </a:r>
                      <a:r>
                        <a:rPr lang="en-GB" sz="1000" b="1" dirty="0" err="1">
                          <a:solidFill>
                            <a:schemeClr val="tx1"/>
                          </a:solidFill>
                          <a:effectLst/>
                          <a:latin typeface="Calibri" panose="020F0502020204030204" pitchFamily="34" charset="0"/>
                          <a:cs typeface="Calibri" panose="020F0502020204030204" pitchFamily="34" charset="0"/>
                        </a:rPr>
                        <a:t>وكالة</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570106171"/>
                  </a:ext>
                </a:extLst>
              </a:tr>
              <a:tr h="0">
                <a:tc>
                  <a:txBody>
                    <a:bodyPr/>
                    <a:lstStyle/>
                    <a:p>
                      <a:pPr algn="r" rtl="1">
                        <a:lnSpc>
                          <a:spcPct val="115000"/>
                        </a:lnSpc>
                        <a:spcBef>
                          <a:spcPts val="600"/>
                        </a:spcBef>
                        <a:spcAft>
                          <a:spcPts val="600"/>
                        </a:spcAft>
                      </a:pPr>
                      <a:r>
                        <a:rPr lang="en-GB" sz="1000" b="0" dirty="0">
                          <a:solidFill>
                            <a:schemeClr val="tx1"/>
                          </a:solidFill>
                          <a:effectLst/>
                          <a:latin typeface="Calibri" panose="020F0502020204030204" pitchFamily="34" charset="0"/>
                          <a:cs typeface="Calibri" panose="020F0502020204030204" pitchFamily="34" charset="0"/>
                        </a:rPr>
                        <a:t>اسم:</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600"/>
                        </a:spcBef>
                        <a:spcAft>
                          <a:spcPts val="600"/>
                        </a:spcAft>
                      </a:pPr>
                      <a:r>
                        <a:rPr lang="en-GB" sz="1000" b="1" dirty="0" err="1">
                          <a:solidFill>
                            <a:schemeClr val="tx1"/>
                          </a:solidFill>
                          <a:effectLst/>
                          <a:latin typeface="Calibri" panose="020F0502020204030204" pitchFamily="34" charset="0"/>
                          <a:cs typeface="Calibri" panose="020F0502020204030204" pitchFamily="34" charset="0"/>
                        </a:rPr>
                        <a:t>ا</a:t>
                      </a:r>
                      <a:r>
                        <a:rPr lang="ar-SA" sz="1000" b="1" dirty="0">
                          <a:solidFill>
                            <a:schemeClr val="tx1"/>
                          </a:solidFill>
                          <a:effectLst/>
                          <a:latin typeface="Calibri" panose="020F0502020204030204" pitchFamily="34" charset="0"/>
                          <a:cs typeface="Calibri" panose="020F0502020204030204" pitchFamily="34" charset="0"/>
                        </a:rPr>
                        <a:t>لا</a:t>
                      </a:r>
                      <a:r>
                        <a:rPr lang="en-GB" sz="1000" b="1" dirty="0" err="1">
                          <a:solidFill>
                            <a:schemeClr val="tx1"/>
                          </a:solidFill>
                          <a:effectLst/>
                          <a:latin typeface="Calibri" panose="020F0502020204030204" pitchFamily="34" charset="0"/>
                          <a:cs typeface="Calibri" panose="020F0502020204030204" pitchFamily="34" charset="0"/>
                        </a:rPr>
                        <a:t>سم</a:t>
                      </a:r>
                      <a:r>
                        <a:rPr lang="en-GB" sz="1000" b="1" dirty="0">
                          <a:solidFill>
                            <a:schemeClr val="tx1"/>
                          </a:solidFill>
                          <a:effectLst/>
                          <a:latin typeface="Calibri" panose="020F0502020204030204" pitchFamily="34" charset="0"/>
                          <a:cs typeface="Calibri" panose="020F0502020204030204" pitchFamily="34" charset="0"/>
                        </a:rPr>
                        <a:t>:</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920124872"/>
                  </a:ext>
                </a:extLst>
              </a:tr>
              <a:tr h="0">
                <a:tc>
                  <a:txBody>
                    <a:bodyPr/>
                    <a:lstStyle/>
                    <a:p>
                      <a:pPr algn="r" rtl="1">
                        <a:lnSpc>
                          <a:spcPct val="115000"/>
                        </a:lnSpc>
                        <a:spcBef>
                          <a:spcPts val="600"/>
                        </a:spcBef>
                        <a:spcAft>
                          <a:spcPts val="600"/>
                        </a:spcAft>
                      </a:pPr>
                      <a:r>
                        <a:rPr lang="en-GB" sz="1000" b="0" dirty="0">
                          <a:solidFill>
                            <a:schemeClr val="tx1"/>
                          </a:solidFill>
                          <a:effectLst/>
                          <a:latin typeface="Calibri" panose="020F0502020204030204" pitchFamily="34" charset="0"/>
                          <a:cs typeface="Calibri" panose="020F0502020204030204" pitchFamily="34" charset="0"/>
                        </a:rPr>
                        <a:t>عنوان:</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600"/>
                        </a:spcBef>
                        <a:spcAft>
                          <a:spcPts val="600"/>
                        </a:spcAft>
                      </a:pPr>
                      <a:r>
                        <a:rPr lang="ar-SA" sz="1000" b="1" dirty="0">
                          <a:solidFill>
                            <a:schemeClr val="tx1"/>
                          </a:solidFill>
                          <a:effectLst/>
                          <a:latin typeface="Calibri" panose="020F0502020204030204" pitchFamily="34" charset="0"/>
                          <a:cs typeface="Calibri" panose="020F0502020204030204" pitchFamily="34" charset="0"/>
                        </a:rPr>
                        <a:t>ال</a:t>
                      </a:r>
                      <a:r>
                        <a:rPr lang="en-GB" sz="1000" b="1" dirty="0" err="1">
                          <a:solidFill>
                            <a:schemeClr val="tx1"/>
                          </a:solidFill>
                          <a:effectLst/>
                          <a:latin typeface="Calibri" panose="020F0502020204030204" pitchFamily="34" charset="0"/>
                          <a:cs typeface="Calibri" panose="020F0502020204030204" pitchFamily="34" charset="0"/>
                        </a:rPr>
                        <a:t>عنوان</a:t>
                      </a:r>
                      <a:r>
                        <a:rPr lang="en-GB" sz="1000" b="1" dirty="0">
                          <a:solidFill>
                            <a:schemeClr val="tx1"/>
                          </a:solidFill>
                          <a:effectLst/>
                          <a:latin typeface="Calibri" panose="020F0502020204030204" pitchFamily="34" charset="0"/>
                          <a:cs typeface="Calibri" panose="020F0502020204030204" pitchFamily="34" charset="0"/>
                        </a:rPr>
                        <a:t>:</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160345542"/>
                  </a:ext>
                </a:extLst>
              </a:tr>
              <a:tr h="0">
                <a:tc>
                  <a:txBody>
                    <a:bodyPr/>
                    <a:lstStyle/>
                    <a:p>
                      <a:pPr marL="0" marR="0" lvl="0" indent="0" algn="r" defTabSz="685800" rtl="1" eaLnBrk="1" fontAlgn="auto" latinLnBrk="0" hangingPunct="1">
                        <a:lnSpc>
                          <a:spcPct val="115000"/>
                        </a:lnSpc>
                        <a:spcBef>
                          <a:spcPts val="600"/>
                        </a:spcBef>
                        <a:spcAft>
                          <a:spcPts val="600"/>
                        </a:spcAft>
                        <a:buClrTx/>
                        <a:buSzTx/>
                        <a:buFontTx/>
                        <a:buNone/>
                        <a:tabLst/>
                        <a:defRPr/>
                      </a:pPr>
                      <a:r>
                        <a:rPr lang="en-GB" sz="1000" b="0" dirty="0" err="1">
                          <a:solidFill>
                            <a:schemeClr val="tx1"/>
                          </a:solidFill>
                          <a:effectLst/>
                          <a:latin typeface="Calibri" panose="020F0502020204030204" pitchFamily="34" charset="0"/>
                          <a:cs typeface="Calibri" panose="020F0502020204030204" pitchFamily="34" charset="0"/>
                        </a:rPr>
                        <a:t>رقم</a:t>
                      </a:r>
                      <a:r>
                        <a:rPr lang="en-GB" sz="1000" b="0" dirty="0">
                          <a:solidFill>
                            <a:schemeClr val="tx1"/>
                          </a:solidFill>
                          <a:effectLst/>
                          <a:latin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cs typeface="Calibri" panose="020F0502020204030204" pitchFamily="34" charset="0"/>
                        </a:rPr>
                        <a:t>الهاتف</a:t>
                      </a:r>
                      <a:r>
                        <a:rPr lang="en-GB" sz="1000" b="0" dirty="0">
                          <a:solidFill>
                            <a:schemeClr val="tx1"/>
                          </a:solidFill>
                          <a:effectLst/>
                          <a:latin typeface="Calibri" panose="020F0502020204030204" pitchFamily="34" charset="0"/>
                          <a:cs typeface="Calibri" panose="020F0502020204030204" pitchFamily="34" charset="0"/>
                        </a:rPr>
                        <a:t>:</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600"/>
                        </a:spcBef>
                        <a:spcAft>
                          <a:spcPts val="600"/>
                        </a:spcAft>
                      </a:pPr>
                      <a:r>
                        <a:rPr lang="en-GB" sz="1000" b="1" dirty="0" err="1">
                          <a:solidFill>
                            <a:schemeClr val="tx1"/>
                          </a:solidFill>
                          <a:effectLst/>
                          <a:latin typeface="Calibri" panose="020F0502020204030204" pitchFamily="34" charset="0"/>
                          <a:cs typeface="Calibri" panose="020F0502020204030204" pitchFamily="34" charset="0"/>
                        </a:rPr>
                        <a:t>رقم</a:t>
                      </a:r>
                      <a:r>
                        <a:rPr lang="en-GB" sz="1000" b="1" dirty="0">
                          <a:solidFill>
                            <a:schemeClr val="tx1"/>
                          </a:solidFill>
                          <a:effectLst/>
                          <a:latin typeface="Calibri" panose="020F0502020204030204" pitchFamily="34" charset="0"/>
                          <a:cs typeface="Calibri" panose="020F0502020204030204" pitchFamily="34" charset="0"/>
                        </a:rPr>
                        <a:t> </a:t>
                      </a:r>
                      <a:r>
                        <a:rPr lang="ar-SA" sz="1000" b="1" dirty="0">
                          <a:solidFill>
                            <a:schemeClr val="tx1"/>
                          </a:solidFill>
                          <a:effectLst/>
                          <a:latin typeface="Calibri" panose="020F0502020204030204" pitchFamily="34" charset="0"/>
                          <a:cs typeface="Calibri" panose="020F0502020204030204" pitchFamily="34" charset="0"/>
                        </a:rPr>
                        <a:t>الهاتف</a:t>
                      </a:r>
                      <a:endParaRPr lang="en-US" sz="1000" b="1"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996423014"/>
                  </a:ext>
                </a:extLst>
              </a:tr>
              <a:tr h="0">
                <a:tc>
                  <a:txBody>
                    <a:bodyPr/>
                    <a:lstStyle/>
                    <a:p>
                      <a:pPr marL="0" marR="0" lvl="0" indent="0" algn="r" defTabSz="685800" rtl="1" eaLnBrk="1" fontAlgn="auto" latinLnBrk="0" hangingPunct="1">
                        <a:lnSpc>
                          <a:spcPct val="115000"/>
                        </a:lnSpc>
                        <a:spcBef>
                          <a:spcPts val="600"/>
                        </a:spcBef>
                        <a:spcAft>
                          <a:spcPts val="600"/>
                        </a:spcAft>
                        <a:buClrTx/>
                        <a:buSzTx/>
                        <a:buFontTx/>
                        <a:buNone/>
                        <a:tabLst/>
                        <a:defRPr/>
                      </a:pP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رقم</a:t>
                      </a:r>
                      <a:r>
                        <a:rPr lang="en-GB" sz="1000" b="0" dirty="0">
                          <a:solidFill>
                            <a:schemeClr val="tx1"/>
                          </a:solidFill>
                          <a:effectLst/>
                          <a:latin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cs typeface="Calibri" panose="020F0502020204030204" pitchFamily="34" charset="0"/>
                        </a:rPr>
                        <a:t>التسجيل</a:t>
                      </a:r>
                      <a:r>
                        <a:rPr lang="en-GB" sz="1000" b="0" dirty="0">
                          <a:solidFill>
                            <a:schemeClr val="tx1"/>
                          </a:solidFill>
                          <a:effectLst/>
                          <a:latin typeface="Calibri" panose="020F0502020204030204" pitchFamily="34" charset="0"/>
                          <a:cs typeface="Calibri" panose="020F0502020204030204" pitchFamily="34" charset="0"/>
                        </a:rPr>
                        <a:t>:</a:t>
                      </a: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endParaRPr lang="en-US"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15000"/>
                        </a:lnSpc>
                        <a:spcBef>
                          <a:spcPts val="600"/>
                        </a:spcBef>
                        <a:spcAft>
                          <a:spcPts val="600"/>
                        </a:spcAft>
                      </a:pPr>
                      <a:endParaRPr lang="en-US" sz="1000" dirty="0">
                        <a:solidFill>
                          <a:schemeClr val="tx1"/>
                        </a:solidFill>
                        <a:effectLst/>
                        <a:latin typeface="+mn-lt"/>
                        <a:ea typeface="Calibri" panose="020F0502020204030204" pitchFamily="34" charset="0"/>
                        <a:cs typeface="Latha"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515694517"/>
                  </a:ext>
                </a:extLst>
              </a:tr>
            </a:tbl>
          </a:graphicData>
        </a:graphic>
      </p:graphicFrame>
      <p:graphicFrame>
        <p:nvGraphicFramePr>
          <p:cNvPr id="54" name="Table 53">
            <a:extLst>
              <a:ext uri="{FF2B5EF4-FFF2-40B4-BE49-F238E27FC236}">
                <a16:creationId xmlns:a16="http://schemas.microsoft.com/office/drawing/2014/main" id="{3FC18942-885A-A6B1-D2D0-E63DC2F66C4D}"/>
              </a:ext>
            </a:extLst>
          </p:cNvPr>
          <p:cNvGraphicFramePr>
            <a:graphicFrameLocks noGrp="1"/>
          </p:cNvGraphicFramePr>
          <p:nvPr>
            <p:extLst>
              <p:ext uri="{D42A27DB-BD31-4B8C-83A1-F6EECF244321}">
                <p14:modId xmlns:p14="http://schemas.microsoft.com/office/powerpoint/2010/main" val="1580834742"/>
              </p:ext>
            </p:extLst>
          </p:nvPr>
        </p:nvGraphicFramePr>
        <p:xfrm>
          <a:off x="982983" y="3208719"/>
          <a:ext cx="5403527" cy="2714244"/>
        </p:xfrm>
        <a:graphic>
          <a:graphicData uri="http://schemas.openxmlformats.org/drawingml/2006/table">
            <a:tbl>
              <a:tblPr firstRow="1" firstCol="1" bandRow="1"/>
              <a:tblGrid>
                <a:gridCol w="2848237">
                  <a:extLst>
                    <a:ext uri="{9D8B030D-6E8A-4147-A177-3AD203B41FA5}">
                      <a16:colId xmlns:a16="http://schemas.microsoft.com/office/drawing/2014/main" val="505744739"/>
                    </a:ext>
                  </a:extLst>
                </a:gridCol>
                <a:gridCol w="2555290">
                  <a:extLst>
                    <a:ext uri="{9D8B030D-6E8A-4147-A177-3AD203B41FA5}">
                      <a16:colId xmlns:a16="http://schemas.microsoft.com/office/drawing/2014/main" val="737980231"/>
                    </a:ext>
                  </a:extLst>
                </a:gridCol>
              </a:tblGrid>
              <a:tr h="195891">
                <a:tc gridSpan="2">
                  <a:txBody>
                    <a:bodyPr/>
                    <a:lstStyle/>
                    <a:p>
                      <a:pPr algn="r" rtl="1">
                        <a:lnSpc>
                          <a:spcPct val="115000"/>
                        </a:lnSpc>
                        <a:spcBef>
                          <a:spcPts val="600"/>
                        </a:spcBef>
                        <a:spcAft>
                          <a:spcPts val="600"/>
                        </a:spcAft>
                      </a:pPr>
                      <a:r>
                        <a:rPr lang="en-GB" sz="1000" b="1" dirty="0" err="1">
                          <a:solidFill>
                            <a:schemeClr val="bg1"/>
                          </a:solidFill>
                          <a:effectLst/>
                          <a:latin typeface="+mn-lt"/>
                          <a:ea typeface="Calibri" panose="020F0502020204030204" pitchFamily="34" charset="0"/>
                          <a:cs typeface="Latha" panose="020B0604020202020204" pitchFamily="34" charset="0"/>
                        </a:rPr>
                        <a:t>الجزء</a:t>
                      </a:r>
                      <a:r>
                        <a:rPr lang="en-GB" sz="1000" b="1" dirty="0">
                          <a:solidFill>
                            <a:schemeClr val="bg1"/>
                          </a:solidFill>
                          <a:effectLst/>
                          <a:latin typeface="+mn-lt"/>
                          <a:ea typeface="Calibri" panose="020F0502020204030204" pitchFamily="34" charset="0"/>
                          <a:cs typeface="Latha" panose="020B0604020202020204" pitchFamily="34" charset="0"/>
                        </a:rPr>
                        <a:t> </a:t>
                      </a:r>
                      <a:r>
                        <a:rPr lang="en-GB" sz="1000" b="1" dirty="0" err="1">
                          <a:solidFill>
                            <a:schemeClr val="bg1"/>
                          </a:solidFill>
                          <a:effectLst/>
                          <a:latin typeface="+mn-lt"/>
                          <a:ea typeface="Calibri" panose="020F0502020204030204" pitchFamily="34" charset="0"/>
                          <a:cs typeface="Latha" panose="020B0604020202020204" pitchFamily="34" charset="0"/>
                        </a:rPr>
                        <a:t>الثاني</a:t>
                      </a:r>
                      <a:r>
                        <a:rPr lang="ar-SA" sz="1000" b="1" dirty="0">
                          <a:solidFill>
                            <a:schemeClr val="bg1"/>
                          </a:solidFill>
                          <a:effectLst/>
                          <a:latin typeface="+mn-lt"/>
                          <a:ea typeface="Calibri" panose="020F0502020204030204" pitchFamily="34" charset="0"/>
                          <a:cs typeface="Latha" panose="020B0604020202020204" pitchFamily="34" charset="0"/>
                        </a:rPr>
                        <a:t>:</a:t>
                      </a:r>
                      <a:r>
                        <a:rPr lang="en-GB" sz="1000" b="1" dirty="0">
                          <a:solidFill>
                            <a:schemeClr val="bg1"/>
                          </a:solidFill>
                          <a:effectLst/>
                          <a:latin typeface="+mn-lt"/>
                          <a:ea typeface="Calibri" panose="020F0502020204030204" pitchFamily="34" charset="0"/>
                          <a:cs typeface="Latha" panose="020B0604020202020204" pitchFamily="34" charset="0"/>
                        </a:rPr>
                        <a:t> مدة الالتزام / المشاركة</a:t>
                      </a:r>
                      <a:endParaRPr lang="en-US" sz="1000" dirty="0">
                        <a:solidFill>
                          <a:schemeClr val="bg1"/>
                        </a:solidFill>
                        <a:effectLst/>
                        <a:latin typeface="+mn-lt"/>
                        <a:ea typeface="Calibri" panose="020F0502020204030204" pitchFamily="34" charset="0"/>
                        <a:cs typeface="Latha" panose="020B060402020202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hMerge="1">
                  <a:txBody>
                    <a:bodyPr/>
                    <a:lstStyle/>
                    <a:p>
                      <a:pPr algn="r" rtl="1"/>
                      <a:endParaRPr lang="en-US" sz="1000" dirty="0"/>
                    </a:p>
                  </a:txBody>
                  <a:tcPr marL="67929" marR="67929" marT="33964" marB="33964">
                    <a:lnL w="12700" cap="flat" cmpd="sng" algn="ctr">
                      <a:solidFill>
                        <a:srgbClr val="000000"/>
                      </a:solidFill>
                      <a:prstDash val="solid"/>
                      <a:round/>
                      <a:headEnd type="none" w="med" len="med"/>
                      <a:tailEnd type="none" w="med" len="med"/>
                    </a:lnL>
                    <a:solidFill>
                      <a:schemeClr val="accent1">
                        <a:lumMod val="75000"/>
                      </a:schemeClr>
                    </a:solidFill>
                  </a:tcPr>
                </a:tc>
                <a:extLst>
                  <a:ext uri="{0D108BD9-81ED-4DB2-BD59-A6C34878D82A}">
                    <a16:rowId xmlns:a16="http://schemas.microsoft.com/office/drawing/2014/main" val="354042731"/>
                  </a:ext>
                </a:extLst>
              </a:tr>
              <a:tr h="236648">
                <a:tc>
                  <a:txBody>
                    <a:bodyPr/>
                    <a:lstStyle/>
                    <a:p>
                      <a:pPr algn="r" rtl="1">
                        <a:lnSpc>
                          <a:spcPct val="115000"/>
                        </a:lnSpc>
                        <a:spcBef>
                          <a:spcPts val="300"/>
                        </a:spcBef>
                        <a:spcAft>
                          <a:spcPts val="300"/>
                        </a:spcAft>
                      </a:pPr>
                      <a:r>
                        <a:rPr lang="ar-SA" sz="1000" b="0" i="0" dirty="0">
                          <a:effectLst/>
                          <a:latin typeface="Calibri" panose="020F0502020204030204" pitchFamily="34" charset="0"/>
                          <a:ea typeface="Calibri" panose="020F0502020204030204" pitchFamily="34" charset="0"/>
                          <a:cs typeface="Calibri" panose="020F0502020204030204" pitchFamily="34" charset="0"/>
                        </a:rPr>
                        <a:t>(اليوم/الشهر/السنة)</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tc>
                  <a:txBody>
                    <a:bodyPr/>
                    <a:lstStyle/>
                    <a:p>
                      <a:pPr marL="0" lvl="0" indent="0" algn="r" rtl="1">
                        <a:lnSpc>
                          <a:spcPct val="115000"/>
                        </a:lnSpc>
                        <a:spcBef>
                          <a:spcPts val="600"/>
                        </a:spcBef>
                        <a:spcAft>
                          <a:spcPts val="600"/>
                        </a:spcAft>
                        <a:buFont typeface="+mj-lt"/>
                        <a:buNone/>
                      </a:pPr>
                      <a:r>
                        <a:rPr lang="en-GB" sz="1000" dirty="0" err="1">
                          <a:effectLst/>
                          <a:latin typeface="Calibri" panose="020F0502020204030204" pitchFamily="34" charset="0"/>
                          <a:ea typeface="Calibri" panose="020F0502020204030204" pitchFamily="34" charset="0"/>
                          <a:cs typeface="Calibri" panose="020F0502020204030204" pitchFamily="34" charset="0"/>
                        </a:rPr>
                        <a:t>تاريخ</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البدء</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426496241"/>
                  </a:ext>
                </a:extLst>
              </a:tr>
              <a:tr h="202841">
                <a:tc>
                  <a:txBody>
                    <a:bodyPr/>
                    <a:lstStyle/>
                    <a:p>
                      <a:pPr marL="0" lvl="0" indent="0" algn="r" rtl="1">
                        <a:lnSpc>
                          <a:spcPct val="115000"/>
                        </a:lnSpc>
                        <a:spcBef>
                          <a:spcPts val="600"/>
                        </a:spcBef>
                        <a:spcAft>
                          <a:spcPts val="600"/>
                        </a:spcAft>
                        <a:buFont typeface="+mj-lt"/>
                        <a:buNone/>
                      </a:pP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tc>
                  <a:txBody>
                    <a:bodyPr/>
                    <a:lstStyle/>
                    <a:p>
                      <a:pPr marL="0" marR="0" lvl="0" indent="0" algn="r" defTabSz="685800" rtl="1" eaLnBrk="1" fontAlgn="auto" latinLnBrk="0" hangingPunct="1">
                        <a:lnSpc>
                          <a:spcPct val="115000"/>
                        </a:lnSpc>
                        <a:spcBef>
                          <a:spcPts val="600"/>
                        </a:spcBef>
                        <a:spcAft>
                          <a:spcPts val="600"/>
                        </a:spcAft>
                        <a:buClrTx/>
                        <a:buSzTx/>
                        <a:buFontTx/>
                        <a:buNone/>
                        <a:tabLst/>
                        <a:defRPr/>
                      </a:pP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المدة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المتوقعة</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304824176"/>
                  </a:ext>
                </a:extLst>
              </a:tr>
              <a:tr h="1464247">
                <a:tc>
                  <a:txBody>
                    <a:bodyPr/>
                    <a:lstStyle/>
                    <a:p>
                      <a:pPr marL="0" lvl="0" indent="0" algn="r" rtl="1">
                        <a:lnSpc>
                          <a:spcPct val="115000"/>
                        </a:lnSpc>
                        <a:spcBef>
                          <a:spcPts val="600"/>
                        </a:spcBef>
                        <a:spcAft>
                          <a:spcPts val="600"/>
                        </a:spcAft>
                        <a:buFont typeface="+mj-lt"/>
                        <a:buNone/>
                      </a:pPr>
                      <a:r>
                        <a:rPr lang="en-GB" sz="1000" dirty="0" err="1">
                          <a:effectLst/>
                          <a:latin typeface="Calibri" panose="020F0502020204030204" pitchFamily="34" charset="0"/>
                          <a:ea typeface="Calibri" panose="020F0502020204030204" pitchFamily="34" charset="0"/>
                          <a:cs typeface="Calibri" panose="020F0502020204030204" pitchFamily="34" charset="0"/>
                        </a:rPr>
                        <a:t>التاريخ</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اليوم</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الشهر</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السنة</a:t>
                      </a:r>
                      <a:r>
                        <a:rPr lang="en-GB" sz="1000" dirty="0">
                          <a:effectLst/>
                          <a:latin typeface="Calibri" panose="020F0502020204030204" pitchFamily="34" charset="0"/>
                          <a:ea typeface="Calibri" panose="020F0502020204030204" pitchFamily="34" charset="0"/>
                          <a:cs typeface="Calibri" panose="020F0502020204030204" pitchFamily="34" charset="0"/>
                        </a:rPr>
                        <a:t>) </a:t>
                      </a:r>
                      <a:endParaRPr lang="ar-SA"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ستتوقف</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المشاركة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عند</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تقديم</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إشعار</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لمدة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شهر</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واحد</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قبل</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أي</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الطرفين</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سيتم</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إنهاء</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المشاركة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إذا</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تبين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أن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مقدم</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الم</a:t>
                      </a:r>
                      <a:r>
                        <a:rPr lang="ar-SA" sz="1000" dirty="0">
                          <a:effectLst/>
                          <a:latin typeface="Calibri" panose="020F0502020204030204" pitchFamily="34" charset="0"/>
                          <a:ea typeface="Calibri" panose="020F0502020204030204" pitchFamily="34" charset="0"/>
                          <a:cs typeface="Calibri" panose="020F0502020204030204" pitchFamily="34" charset="0"/>
                        </a:rPr>
                        <a:t>رشد</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ينتهك</a:t>
                      </a:r>
                      <a:r>
                        <a:rPr lang="ar-SA" sz="1000" dirty="0" err="1">
                          <a:effectLst/>
                          <a:latin typeface="Calibri" panose="020F0502020204030204" pitchFamily="34" charset="0"/>
                          <a:ea typeface="Calibri" panose="020F0502020204030204" pitchFamily="34" charset="0"/>
                          <a:cs typeface="Calibri" panose="020F0502020204030204" pitchFamily="34" charset="0"/>
                        </a:rPr>
                        <a:t>ون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أيًا</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أحكام</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هذا</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التعهد</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ومدونة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قواعد</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السلوك</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التنظيمية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وسياسة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حماية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و</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أو</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تصرفات</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مقدم</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الم</a:t>
                      </a:r>
                      <a:r>
                        <a:rPr lang="ar-SA" sz="1000" dirty="0">
                          <a:effectLst/>
                          <a:latin typeface="Calibri" panose="020F0502020204030204" pitchFamily="34" charset="0"/>
                          <a:ea typeface="Calibri" panose="020F0502020204030204" pitchFamily="34" charset="0"/>
                          <a:cs typeface="Calibri" panose="020F0502020204030204" pitchFamily="34" charset="0"/>
                        </a:rPr>
                        <a:t>رشد</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التي تؤدي </a:t>
                      </a:r>
                      <a:r>
                        <a:rPr lang="en-GB" sz="1000" dirty="0" err="1">
                          <a:effectLst/>
                          <a:latin typeface="Calibri" panose="020F0502020204030204" pitchFamily="34" charset="0"/>
                          <a:ea typeface="Calibri" panose="020F0502020204030204" pitchFamily="34" charset="0"/>
                          <a:cs typeface="Calibri" panose="020F0502020204030204" pitchFamily="34" charset="0"/>
                        </a:rPr>
                        <a:t>إلى</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تعرض</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للأذى</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أو</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احتمالية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إيذاء</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الطفل</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marL="0" lvl="0" indent="0" algn="r" rtl="1">
                        <a:lnSpc>
                          <a:spcPct val="115000"/>
                        </a:lnSpc>
                        <a:spcBef>
                          <a:spcPts val="600"/>
                        </a:spcBef>
                        <a:spcAft>
                          <a:spcPts val="600"/>
                        </a:spcAft>
                        <a:buFont typeface="+mj-lt"/>
                        <a:buNone/>
                      </a:pP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tc>
                  <a:txBody>
                    <a:bodyPr/>
                    <a:lstStyle/>
                    <a:p>
                      <a:pPr marL="0" marR="0" lvl="0" indent="0" algn="r" defTabSz="685800" rtl="1" eaLnBrk="1" fontAlgn="auto" latinLnBrk="0" hangingPunct="1">
                        <a:lnSpc>
                          <a:spcPct val="115000"/>
                        </a:lnSpc>
                        <a:spcBef>
                          <a:spcPts val="600"/>
                        </a:spcBef>
                        <a:spcAft>
                          <a:spcPts val="600"/>
                        </a:spcAft>
                        <a:buClrTx/>
                        <a:buSzTx/>
                        <a:buFontTx/>
                        <a:buNone/>
                        <a:tabLst/>
                        <a:defRPr/>
                      </a:pPr>
                      <a:r>
                        <a:rPr lang="en-GB" sz="1000" dirty="0" err="1">
                          <a:effectLst/>
                          <a:latin typeface="Calibri" panose="020F0502020204030204" pitchFamily="34" charset="0"/>
                          <a:ea typeface="Calibri" panose="020F0502020204030204" pitchFamily="34" charset="0"/>
                          <a:cs typeface="Calibri" panose="020F0502020204030204" pitchFamily="34" charset="0"/>
                        </a:rPr>
                        <a:t>التاريخ</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اليوم</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الشهر</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السنة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إنهاء</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الارتباط</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إذا</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كان</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معروفًا</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endParaRPr lang="en-GB"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069558512"/>
                  </a:ext>
                </a:extLst>
              </a:tr>
            </a:tbl>
          </a:graphicData>
        </a:graphic>
      </p:graphicFrame>
      <p:graphicFrame>
        <p:nvGraphicFramePr>
          <p:cNvPr id="56" name="Table 55">
            <a:extLst>
              <a:ext uri="{FF2B5EF4-FFF2-40B4-BE49-F238E27FC236}">
                <a16:creationId xmlns:a16="http://schemas.microsoft.com/office/drawing/2014/main" id="{BB4208E2-F1AA-6792-2C86-F4C9018DDFAA}"/>
              </a:ext>
            </a:extLst>
          </p:cNvPr>
          <p:cNvGraphicFramePr>
            <a:graphicFrameLocks noGrp="1"/>
          </p:cNvGraphicFramePr>
          <p:nvPr>
            <p:extLst>
              <p:ext uri="{D42A27DB-BD31-4B8C-83A1-F6EECF244321}">
                <p14:modId xmlns:p14="http://schemas.microsoft.com/office/powerpoint/2010/main" val="4149991605"/>
              </p:ext>
            </p:extLst>
          </p:nvPr>
        </p:nvGraphicFramePr>
        <p:xfrm>
          <a:off x="982983" y="5765991"/>
          <a:ext cx="5403527" cy="2300244"/>
        </p:xfrm>
        <a:graphic>
          <a:graphicData uri="http://schemas.openxmlformats.org/drawingml/2006/table">
            <a:tbl>
              <a:tblPr firstRow="1" firstCol="1" bandRow="1"/>
              <a:tblGrid>
                <a:gridCol w="5403527">
                  <a:extLst>
                    <a:ext uri="{9D8B030D-6E8A-4147-A177-3AD203B41FA5}">
                      <a16:colId xmlns:a16="http://schemas.microsoft.com/office/drawing/2014/main" val="2393244450"/>
                    </a:ext>
                  </a:extLst>
                </a:gridCol>
              </a:tblGrid>
              <a:tr h="136881">
                <a:tc>
                  <a:txBody>
                    <a:bodyPr/>
                    <a:lstStyle/>
                    <a:p>
                      <a:pPr algn="r" rtl="1">
                        <a:lnSpc>
                          <a:spcPct val="115000"/>
                        </a:lnSpc>
                        <a:spcBef>
                          <a:spcPts val="600"/>
                        </a:spcBef>
                        <a:spcAft>
                          <a:spcPts val="600"/>
                        </a:spcAft>
                      </a:pP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الجزء الثالث أ. توقع الطفل / الأطفال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في</a:t>
                      </a: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إرشاد</a:t>
                      </a: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ال</a:t>
                      </a:r>
                      <a:r>
                        <a:rPr lang="ar-SA"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معيشة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المستقل</a:t>
                      </a:r>
                      <a:endParaRPr lang="en-US" sz="1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696011981"/>
                  </a:ext>
                </a:extLst>
              </a:tr>
              <a:tr h="302100">
                <a:tc>
                  <a:txBody>
                    <a:bodyPr/>
                    <a:lstStyle/>
                    <a:p>
                      <a:pPr marL="0" lvl="0" indent="0" algn="r" rtl="1">
                        <a:lnSpc>
                          <a:spcPct val="115000"/>
                        </a:lnSpc>
                        <a:spcBef>
                          <a:spcPts val="600"/>
                        </a:spcBef>
                        <a:spcAft>
                          <a:spcPts val="600"/>
                        </a:spcAft>
                        <a:buFont typeface="+mj-lt"/>
                        <a:buNone/>
                      </a:pPr>
                      <a:r>
                        <a:rPr lang="ar-SA" sz="1000" dirty="0">
                          <a:effectLst/>
                          <a:latin typeface="Calibri" panose="020F0502020204030204" pitchFamily="34" charset="0"/>
                          <a:ea typeface="Calibri" panose="020F0502020204030204" pitchFamily="34" charset="0"/>
                          <a:cs typeface="Calibri" panose="020F0502020204030204" pitchFamily="34" charset="0"/>
                        </a:rPr>
                        <a:t>١.</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ا</a:t>
                      </a:r>
                      <a:r>
                        <a:rPr lang="ar-SA" sz="1000" dirty="0">
                          <a:effectLst/>
                          <a:latin typeface="Calibri" panose="020F0502020204030204" pitchFamily="34" charset="0"/>
                          <a:ea typeface="Calibri" panose="020F0502020204030204" pitchFamily="34" charset="0"/>
                          <a:cs typeface="Calibri" panose="020F0502020204030204" pitchFamily="34" charset="0"/>
                        </a:rPr>
                        <a:t>لا</a:t>
                      </a:r>
                      <a:r>
                        <a:rPr lang="en-GB" sz="1000" dirty="0" err="1">
                          <a:effectLst/>
                          <a:latin typeface="Calibri" panose="020F0502020204030204" pitchFamily="34" charset="0"/>
                          <a:ea typeface="Calibri" panose="020F0502020204030204" pitchFamily="34" charset="0"/>
                          <a:cs typeface="Calibri" panose="020F0502020204030204" pitchFamily="34" charset="0"/>
                        </a:rPr>
                        <a:t>جتم</a:t>
                      </a:r>
                      <a:r>
                        <a:rPr lang="ar-SA" sz="1000" dirty="0" err="1">
                          <a:effectLst/>
                          <a:latin typeface="Calibri" panose="020F0502020204030204" pitchFamily="34" charset="0"/>
                          <a:ea typeface="Calibri" panose="020F0502020204030204" pitchFamily="34" charset="0"/>
                          <a:cs typeface="Calibri" panose="020F0502020204030204" pitchFamily="34" charset="0"/>
                        </a:rPr>
                        <a:t>ا</a:t>
                      </a:r>
                      <a:r>
                        <a:rPr lang="en-GB" sz="1000" dirty="0" err="1">
                          <a:effectLst/>
                          <a:latin typeface="Calibri" panose="020F0502020204030204" pitchFamily="34" charset="0"/>
                          <a:ea typeface="Calibri" panose="020F0502020204030204" pitchFamily="34" charset="0"/>
                          <a:cs typeface="Calibri" panose="020F0502020204030204" pitchFamily="34" charset="0"/>
                        </a:rPr>
                        <a:t>ع</a:t>
                      </a:r>
                      <a:r>
                        <a:rPr lang="en-GB" sz="1000" dirty="0">
                          <a:effectLst/>
                          <a:latin typeface="Calibri" panose="020F0502020204030204" pitchFamily="34" charset="0"/>
                          <a:ea typeface="Calibri" panose="020F0502020204030204" pitchFamily="34" charset="0"/>
                          <a:cs typeface="Calibri" panose="020F0502020204030204" pitchFamily="34" charset="0"/>
                        </a:rPr>
                        <a:t> مع المرشد على أساس منتظم للدعم والتعلم عن العيش المستقل</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566376604"/>
                  </a:ext>
                </a:extLst>
              </a:tr>
              <a:tr h="302100">
                <a:tc>
                  <a:txBody>
                    <a:bodyPr/>
                    <a:lstStyle/>
                    <a:p>
                      <a:pPr marL="0" lvl="0" indent="0" algn="r" rtl="1">
                        <a:lnSpc>
                          <a:spcPct val="115000"/>
                        </a:lnSpc>
                        <a:spcBef>
                          <a:spcPts val="600"/>
                        </a:spcBef>
                        <a:spcAft>
                          <a:spcPts val="600"/>
                        </a:spcAft>
                        <a:buFont typeface="+mj-lt"/>
                        <a:buNone/>
                      </a:pPr>
                      <a:r>
                        <a:rPr lang="ar-SA" sz="1000" dirty="0">
                          <a:effectLst/>
                          <a:latin typeface="Calibri" panose="020F0502020204030204" pitchFamily="34" charset="0"/>
                          <a:ea typeface="Calibri" panose="020F0502020204030204" pitchFamily="34" charset="0"/>
                          <a:cs typeface="Calibri" panose="020F0502020204030204" pitchFamily="34" charset="0"/>
                        </a:rPr>
                        <a:t>٢.</a:t>
                      </a:r>
                      <a:r>
                        <a:rPr lang="en-GB" sz="1000" dirty="0">
                          <a:effectLst/>
                          <a:latin typeface="Calibri" panose="020F0502020204030204" pitchFamily="34" charset="0"/>
                          <a:ea typeface="Calibri" panose="020F0502020204030204" pitchFamily="34" charset="0"/>
                          <a:cs typeface="Calibri" panose="020F0502020204030204" pitchFamily="34" charset="0"/>
                        </a:rPr>
                        <a:t> إبلاغ المرشد بأي خطط </a:t>
                      </a:r>
                      <a:r>
                        <a:rPr lang="en-GB" sz="1000" dirty="0" err="1">
                          <a:effectLst/>
                          <a:latin typeface="Calibri" panose="020F0502020204030204" pitchFamily="34" charset="0"/>
                          <a:ea typeface="Calibri" panose="020F0502020204030204" pitchFamily="34" charset="0"/>
                          <a:cs typeface="Calibri" panose="020F0502020204030204" pitchFamily="34" charset="0"/>
                        </a:rPr>
                        <a:t>للانتقال</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a:t>
                      </a:r>
                      <a:r>
                        <a:rPr lang="ar-SA" sz="1000" dirty="0">
                          <a:effectLst/>
                          <a:latin typeface="Calibri" panose="020F0502020204030204" pitchFamily="34" charset="0"/>
                          <a:ea typeface="Calibri" panose="020F0502020204030204" pitchFamily="34" charset="0"/>
                          <a:cs typeface="Calibri" panose="020F0502020204030204" pitchFamily="34" charset="0"/>
                        </a:rPr>
                        <a:t>سبقاَ</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703349140"/>
                  </a:ext>
                </a:extLst>
              </a:tr>
              <a:tr h="302100">
                <a:tc>
                  <a:txBody>
                    <a:bodyPr/>
                    <a:lstStyle/>
                    <a:p>
                      <a:pPr marL="0" lvl="0" indent="0" algn="r" rtl="1">
                        <a:lnSpc>
                          <a:spcPct val="115000"/>
                        </a:lnSpc>
                        <a:spcBef>
                          <a:spcPts val="600"/>
                        </a:spcBef>
                        <a:spcAft>
                          <a:spcPts val="600"/>
                        </a:spcAft>
                        <a:buFont typeface="+mj-lt"/>
                        <a:buNone/>
                      </a:pPr>
                      <a:r>
                        <a:rPr lang="ar-SA" sz="1000" dirty="0">
                          <a:effectLst/>
                          <a:latin typeface="Calibri" panose="020F0502020204030204" pitchFamily="34" charset="0"/>
                          <a:ea typeface="Calibri" panose="020F0502020204030204" pitchFamily="34" charset="0"/>
                          <a:cs typeface="Calibri" panose="020F0502020204030204" pitchFamily="34" charset="0"/>
                        </a:rPr>
                        <a:t>٣.</a:t>
                      </a:r>
                      <a:r>
                        <a:rPr lang="en-GB" sz="1000" dirty="0" err="1">
                          <a:effectLst/>
                          <a:latin typeface="Calibri" panose="020F0502020204030204" pitchFamily="34" charset="0"/>
                          <a:ea typeface="Calibri" panose="020F0502020204030204" pitchFamily="34" charset="0"/>
                          <a:cs typeface="Calibri" panose="020F0502020204030204" pitchFamily="34" charset="0"/>
                        </a:rPr>
                        <a:t>الانخراط</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مع</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أخصائي الحالة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GB" sz="1000" dirty="0" err="1">
                          <a:effectLst/>
                          <a:latin typeface="Calibri" panose="020F0502020204030204" pitchFamily="34" charset="0"/>
                          <a:ea typeface="Calibri" panose="020F0502020204030204" pitchFamily="34" charset="0"/>
                          <a:cs typeface="Calibri" panose="020F0502020204030204" pitchFamily="34" charset="0"/>
                        </a:rPr>
                        <a:t>والإبلاغ</a:t>
                      </a:r>
                      <a:r>
                        <a:rPr lang="en-GB" sz="1000" dirty="0">
                          <a:effectLst/>
                          <a:latin typeface="Calibri" panose="020F0502020204030204" pitchFamily="34" charset="0"/>
                          <a:ea typeface="Calibri" panose="020F0502020204030204" pitchFamily="34" charset="0"/>
                          <a:cs typeface="Calibri" panose="020F0502020204030204" pitchFamily="34" charset="0"/>
                        </a:rPr>
                        <a:t> بأمانة عن أي مخاوف أو مشاكل</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827080638"/>
                  </a:ext>
                </a:extLst>
              </a:tr>
              <a:tr h="143101">
                <a:tc>
                  <a:txBody>
                    <a:bodyPr/>
                    <a:lstStyle/>
                    <a:p>
                      <a:pPr algn="r" rtl="1">
                        <a:lnSpc>
                          <a:spcPct val="115000"/>
                        </a:lnSpc>
                        <a:spcBef>
                          <a:spcPts val="600"/>
                        </a:spcBef>
                        <a:spcAft>
                          <a:spcPts val="600"/>
                        </a:spcAft>
                      </a:pP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الجزء الثالث ب. توقع الطفل / الأطفال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في</a:t>
                      </a: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r>
                        <a:rPr lang="ar-SA"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الأسرة الحاضنة</a:t>
                      </a:r>
                      <a:endParaRPr lang="en-US" sz="10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975065603"/>
                  </a:ext>
                </a:extLst>
              </a:tr>
              <a:tr h="292525">
                <a:tc>
                  <a:txBody>
                    <a:bodyPr/>
                    <a:lstStyle/>
                    <a:p>
                      <a:pPr marL="0" lvl="0" indent="0" algn="r" rtl="1">
                        <a:lnSpc>
                          <a:spcPct val="115000"/>
                        </a:lnSpc>
                        <a:spcBef>
                          <a:spcPts val="600"/>
                        </a:spcBef>
                        <a:spcAft>
                          <a:spcPts val="600"/>
                        </a:spcAft>
                        <a:buFont typeface="+mj-lt"/>
                        <a:buNone/>
                      </a:pPr>
                      <a:r>
                        <a:rPr lang="ar-SA" sz="1000" dirty="0">
                          <a:effectLst/>
                          <a:latin typeface="Calibri" panose="020F0502020204030204" pitchFamily="34" charset="0"/>
                          <a:ea typeface="Calibri" panose="020F0502020204030204" pitchFamily="34" charset="0"/>
                          <a:cs typeface="Calibri" panose="020F0502020204030204" pitchFamily="34" charset="0"/>
                        </a:rPr>
                        <a:t>١.</a:t>
                      </a:r>
                      <a:r>
                        <a:rPr lang="en-US" sz="1000" dirty="0" err="1">
                          <a:effectLst/>
                          <a:latin typeface="Calibri" panose="020F0502020204030204" pitchFamily="34" charset="0"/>
                          <a:ea typeface="Calibri" panose="020F0502020204030204" pitchFamily="34" charset="0"/>
                          <a:cs typeface="Calibri" panose="020F0502020204030204" pitchFamily="34" charset="0"/>
                        </a:rPr>
                        <a:t>المساهمة</a:t>
                      </a:r>
                      <a:r>
                        <a:rPr lang="en-US" sz="1000" dirty="0">
                          <a:effectLst/>
                          <a:latin typeface="Calibri" panose="020F0502020204030204" pitchFamily="34" charset="0"/>
                          <a:ea typeface="Calibri" panose="020F0502020204030204" pitchFamily="34" charset="0"/>
                          <a:cs typeface="Calibri" panose="020F0502020204030204" pitchFamily="34" charset="0"/>
                        </a:rPr>
                        <a:t> في الأعمال المنزلية مثل الأطفال الآخرين في المنزل.</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478491229"/>
                  </a:ext>
                </a:extLst>
              </a:tr>
              <a:tr h="292525">
                <a:tc>
                  <a:txBody>
                    <a:bodyPr/>
                    <a:lstStyle/>
                    <a:p>
                      <a:pPr marL="0" lvl="0" indent="0" algn="r" rtl="1">
                        <a:lnSpc>
                          <a:spcPct val="115000"/>
                        </a:lnSpc>
                        <a:spcBef>
                          <a:spcPts val="600"/>
                        </a:spcBef>
                        <a:spcAft>
                          <a:spcPts val="600"/>
                        </a:spcAft>
                        <a:buFont typeface="+mj-lt"/>
                        <a:buNone/>
                      </a:pPr>
                      <a:r>
                        <a:rPr lang="ar-SA" sz="1000" dirty="0">
                          <a:effectLst/>
                          <a:latin typeface="Calibri" panose="020F0502020204030204" pitchFamily="34" charset="0"/>
                          <a:ea typeface="Calibri" panose="020F0502020204030204" pitchFamily="34" charset="0"/>
                          <a:cs typeface="Calibri" panose="020F0502020204030204" pitchFamily="34" charset="0"/>
                        </a:rPr>
                        <a:t>٢.</a:t>
                      </a:r>
                      <a:r>
                        <a:rPr lang="en-US" sz="1000" dirty="0" err="1">
                          <a:effectLst/>
                          <a:latin typeface="Calibri" panose="020F0502020204030204" pitchFamily="34" charset="0"/>
                          <a:ea typeface="Calibri" panose="020F0502020204030204" pitchFamily="34" charset="0"/>
                          <a:cs typeface="Calibri" panose="020F0502020204030204" pitchFamily="34" charset="0"/>
                        </a:rPr>
                        <a:t>احترم</a:t>
                      </a:r>
                      <a:r>
                        <a:rPr lang="en-US" sz="1000" dirty="0">
                          <a:effectLst/>
                          <a:latin typeface="Calibri" panose="020F0502020204030204" pitchFamily="34" charset="0"/>
                          <a:ea typeface="Calibri" panose="020F0502020204030204" pitchFamily="34" charset="0"/>
                          <a:cs typeface="Calibri" panose="020F0502020204030204" pitchFamily="34" charset="0"/>
                        </a:rPr>
                        <a:t> القواعد المنزلية الموضوعة مع مقدم الرعاية.</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993360363"/>
                  </a:ext>
                </a:extLst>
              </a:tr>
              <a:tr h="296068">
                <a:tc>
                  <a:txBody>
                    <a:bodyPr/>
                    <a:lstStyle/>
                    <a:p>
                      <a:pPr marL="0" lvl="0" indent="0" algn="r" rtl="1">
                        <a:lnSpc>
                          <a:spcPct val="115000"/>
                        </a:lnSpc>
                        <a:spcBef>
                          <a:spcPts val="600"/>
                        </a:spcBef>
                        <a:spcAft>
                          <a:spcPts val="600"/>
                        </a:spcAft>
                        <a:buFont typeface="+mj-lt"/>
                        <a:buNone/>
                      </a:pPr>
                      <a:r>
                        <a:rPr lang="ar-SA" sz="1000" dirty="0">
                          <a:effectLst/>
                          <a:latin typeface="Calibri" panose="020F0502020204030204" pitchFamily="34" charset="0"/>
                          <a:ea typeface="Calibri" panose="020F0502020204030204" pitchFamily="34" charset="0"/>
                          <a:cs typeface="Calibri" panose="020F0502020204030204" pitchFamily="34" charset="0"/>
                        </a:rPr>
                        <a:t>٣.</a:t>
                      </a:r>
                      <a:r>
                        <a:rPr lang="en-US" sz="1000" dirty="0">
                          <a:effectLst/>
                          <a:latin typeface="Calibri" panose="020F0502020204030204" pitchFamily="34" charset="0"/>
                          <a:ea typeface="Calibri" panose="020F0502020204030204" pitchFamily="34" charset="0"/>
                          <a:cs typeface="Calibri" panose="020F0502020204030204" pitchFamily="34" charset="0"/>
                        </a:rPr>
                        <a:t> المشاركة في عملية </a:t>
                      </a:r>
                      <a:r>
                        <a:rPr lang="en-US" sz="1000" dirty="0" err="1">
                          <a:effectLst/>
                          <a:latin typeface="Calibri" panose="020F0502020204030204" pitchFamily="34" charset="0"/>
                          <a:ea typeface="Calibri" panose="020F0502020204030204" pitchFamily="34" charset="0"/>
                          <a:cs typeface="Calibri" panose="020F0502020204030204" pitchFamily="34" charset="0"/>
                        </a:rPr>
                        <a:t>المراقبة</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مع</a:t>
                      </a:r>
                      <a:r>
                        <a:rPr lang="ar-SA" sz="1000" dirty="0">
                          <a:effectLst/>
                          <a:latin typeface="Calibri" panose="020F0502020204030204" pitchFamily="34" charset="0"/>
                          <a:ea typeface="Calibri" panose="020F0502020204030204" pitchFamily="34" charset="0"/>
                          <a:cs typeface="Calibri" panose="020F0502020204030204" pitchFamily="34" charset="0"/>
                        </a:rPr>
                        <a:t> أخصائي الحالة</a:t>
                      </a:r>
                      <a:r>
                        <a:rPr lang="en-GB"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err="1">
                          <a:effectLst/>
                          <a:latin typeface="Calibri" panose="020F0502020204030204" pitchFamily="34" charset="0"/>
                          <a:ea typeface="Calibri" panose="020F0502020204030204" pitchFamily="34" charset="0"/>
                          <a:cs typeface="Calibri" panose="020F0502020204030204" pitchFamily="34" charset="0"/>
                        </a:rPr>
                        <a:t>والإبلاغ</a:t>
                      </a:r>
                      <a:r>
                        <a:rPr lang="ar-SA" sz="1000" dirty="0">
                          <a:effectLst/>
                          <a:latin typeface="Calibri" panose="020F0502020204030204" pitchFamily="34" charset="0"/>
                          <a:ea typeface="Calibri" panose="020F0502020204030204" pitchFamily="34" charset="0"/>
                          <a:cs typeface="Calibri" panose="020F0502020204030204" pitchFamily="34" charset="0"/>
                        </a:rPr>
                        <a:t> </a:t>
                      </a:r>
                      <a:r>
                        <a:rPr lang="en-US" sz="1000" dirty="0">
                          <a:effectLst/>
                          <a:latin typeface="Calibri" panose="020F0502020204030204" pitchFamily="34" charset="0"/>
                          <a:ea typeface="Calibri" panose="020F0502020204030204" pitchFamily="34" charset="0"/>
                          <a:cs typeface="Calibri" panose="020F0502020204030204" pitchFamily="34" charset="0"/>
                        </a:rPr>
                        <a:t> بأمانة عن أي مخاوف / قضايا</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052770718"/>
                  </a:ext>
                </a:extLst>
              </a:tr>
            </a:tbl>
          </a:graphicData>
        </a:graphic>
      </p:graphicFrame>
      <p:sp>
        <p:nvSpPr>
          <p:cNvPr id="6" name="Hexagon 5">
            <a:extLst>
              <a:ext uri="{FF2B5EF4-FFF2-40B4-BE49-F238E27FC236}">
                <a16:creationId xmlns:a16="http://schemas.microsoft.com/office/drawing/2014/main" id="{24B13DE3-25EA-21D6-5794-7C2C5D9E274B}"/>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6BFB6AF4-815C-7292-374D-9885A914ECF8}"/>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DD18889-38BD-63B3-D049-50923597BBA4}"/>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F9567B68-4E61-5B27-8D30-F87BD822250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788F086D-31A6-0EB2-F439-946C8DB022A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96A0F705-F768-AC45-D22F-ADDE39B6963E}"/>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4FAE9AF-0FEC-C7A9-8CFA-2BA43DFDDAB4}"/>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3C9F2674-AA90-2E32-50F0-5A7CBF598CE6}"/>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06FBE702-15D9-B3C9-CE90-CCFEE2707AF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BDB2E76-F45E-17A1-AB11-1E186419826F}"/>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78095D8B-1BCF-D01B-263E-F434AB2E90DF}"/>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DDDCE136-A095-EEAC-0F4B-E095D4BED620}"/>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85AFD22-2AAF-6A36-0B5B-C60C8B8C48F3}"/>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A65B593-FC1C-C1D2-BB48-D9A36AD5C1AF}"/>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3F0595C-5F99-ECCB-37E3-337DAB5E7BF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FC30E167-BE23-E74F-C5E0-9B2CFAFF918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8CE7FC38-B21F-D377-F97F-ADF3E8E43AEF}"/>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DB6866E8-A5DD-2012-E069-464A9D76E60F}"/>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TextBox 3">
            <a:extLst>
              <a:ext uri="{FF2B5EF4-FFF2-40B4-BE49-F238E27FC236}">
                <a16:creationId xmlns:a16="http://schemas.microsoft.com/office/drawing/2014/main" id="{23DE42F3-048B-7FA2-D8CC-A5030F08E351}"/>
              </a:ext>
            </a:extLst>
          </p:cNvPr>
          <p:cNvSpPr txBox="1"/>
          <p:nvPr/>
        </p:nvSpPr>
        <p:spPr>
          <a:xfrm>
            <a:off x="1564463" y="587600"/>
            <a:ext cx="4240566" cy="523220"/>
          </a:xfrm>
          <a:prstGeom prst="rect">
            <a:avLst/>
          </a:prstGeom>
          <a:noFill/>
        </p:spPr>
        <p:txBody>
          <a:bodyPr wrap="square">
            <a:spAutoFit/>
          </a:bodyPr>
          <a:lstStyle/>
          <a:p>
            <a:pPr algn="r"/>
            <a:r>
              <a:rPr lang="ar-SA" sz="1400" b="1" spc="300" dirty="0">
                <a:solidFill>
                  <a:schemeClr val="tx1"/>
                </a:solidFill>
                <a:latin typeface="Calibri" panose="020F0502020204030204" pitchFamily="34" charset="0"/>
                <a:cs typeface="Calibri" panose="020F0502020204030204" pitchFamily="34" charset="0"/>
              </a:rPr>
              <a:t>الاتفاقية و الشروط المرجعية لمقدم الرعاية/ مرشد العيش المستقل (نموذج ١)</a:t>
            </a:r>
            <a:endParaRPr lang="en-US" sz="1400" b="1" spc="3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0224535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93A556A3-6D4D-8445-2D65-D0C8286EFB61}"/>
              </a:ext>
            </a:extLst>
          </p:cNvPr>
          <p:cNvGraphicFramePr>
            <a:graphicFrameLocks noGrp="1"/>
          </p:cNvGraphicFramePr>
          <p:nvPr>
            <p:extLst>
              <p:ext uri="{D42A27DB-BD31-4B8C-83A1-F6EECF244321}">
                <p14:modId xmlns:p14="http://schemas.microsoft.com/office/powerpoint/2010/main" val="4120095370"/>
              </p:ext>
            </p:extLst>
          </p:nvPr>
        </p:nvGraphicFramePr>
        <p:xfrm>
          <a:off x="982985" y="713169"/>
          <a:ext cx="5403526" cy="6659880"/>
        </p:xfrm>
        <a:graphic>
          <a:graphicData uri="http://schemas.openxmlformats.org/drawingml/2006/table">
            <a:tbl>
              <a:tblPr firstCol="1" bandRow="1">
                <a:tableStyleId>{5C22544A-7EE6-4342-B048-85BDC9FD1C3A}</a:tableStyleId>
              </a:tblPr>
              <a:tblGrid>
                <a:gridCol w="5403526">
                  <a:extLst>
                    <a:ext uri="{9D8B030D-6E8A-4147-A177-3AD203B41FA5}">
                      <a16:colId xmlns:a16="http://schemas.microsoft.com/office/drawing/2014/main" val="1821541054"/>
                    </a:ext>
                  </a:extLst>
                </a:gridCol>
              </a:tblGrid>
              <a:tr h="233586">
                <a:tc>
                  <a:txBody>
                    <a:bodyPr/>
                    <a:lstStyle/>
                    <a:p>
                      <a:pPr algn="r" rtl="1">
                        <a:lnSpc>
                          <a:spcPct val="100000"/>
                        </a:lnSpc>
                        <a:spcBef>
                          <a:spcPts val="0"/>
                        </a:spcBef>
                        <a:spcAft>
                          <a:spcPts val="600"/>
                        </a:spcAft>
                      </a:pPr>
                      <a:r>
                        <a:rPr lang="en-GB" sz="1000" dirty="0">
                          <a:effectLst/>
                          <a:latin typeface="Calibri" panose="020F0502020204030204" pitchFamily="34" charset="0"/>
                          <a:cs typeface="Calibri" panose="020F0502020204030204" pitchFamily="34" charset="0"/>
                        </a:rPr>
                        <a:t>الجزء الرابع. شروط الاتفاق</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056284242"/>
                  </a:ext>
                </a:extLst>
              </a:tr>
              <a:tr h="4040741">
                <a:tc>
                  <a:txBody>
                    <a:bodyPr/>
                    <a:lstStyle/>
                    <a:p>
                      <a:pPr marL="0" indent="0" algn="r" rtl="1">
                        <a:lnSpc>
                          <a:spcPct val="100000"/>
                        </a:lnSpc>
                        <a:spcBef>
                          <a:spcPts val="0"/>
                        </a:spcBef>
                        <a:spcAft>
                          <a:spcPts val="600"/>
                        </a:spcAft>
                        <a:buFont typeface="+mj-lt"/>
                        <a:buNone/>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١</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الأدوار والمسؤوليات</a:t>
                      </a:r>
                    </a:p>
                    <a:p>
                      <a:pPr marL="0" indent="0" algn="r" rtl="1">
                        <a:lnSpc>
                          <a:spcPct val="100000"/>
                        </a:lnSpc>
                        <a:spcBef>
                          <a:spcPts val="0"/>
                        </a:spcBef>
                        <a:spcAft>
                          <a:spcPts val="600"/>
                        </a:spcAft>
                        <a:buFont typeface="+mj-lt"/>
                        <a:buNone/>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١.١</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يتم وصف الأدوار والمسؤوليات الرئيسية لمقدم الرعاية / المرشد المعيشي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المستقل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في الشروط المرجعية لمقدم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والتي تشكل جزءًا من هذا التعهد.</a:t>
                      </a:r>
                    </a:p>
                    <a:p>
                      <a:pPr marL="0" indent="0" algn="r" defTabSz="685800" rtl="1" eaLnBrk="1" latinLnBrk="0" hangingPunct="1">
                        <a:lnSpc>
                          <a:spcPct val="100000"/>
                        </a:lnSpc>
                        <a:spcBef>
                          <a:spcPts val="0"/>
                        </a:spcBef>
                        <a:spcAft>
                          <a:spcPts val="600"/>
                        </a:spcAft>
                        <a:buFont typeface="+mj-lt"/>
                        <a:buNone/>
                      </a:pPr>
                      <a:endParaRPr lang="en-GB" sz="1000" b="0"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indent="0" algn="r" defTabSz="685800" rtl="1" eaLnBrk="1" latinLnBrk="0" hangingPunct="1">
                        <a:lnSpc>
                          <a:spcPct val="100000"/>
                        </a:lnSpc>
                        <a:spcBef>
                          <a:spcPts val="0"/>
                        </a:spcBef>
                        <a:spcAft>
                          <a:spcPts val="600"/>
                        </a:spcAft>
                        <a:buFont typeface="+mj-lt"/>
                        <a:buNone/>
                      </a:pPr>
                      <a:r>
                        <a:rPr lang="ar-SA" sz="10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٢</a:t>
                      </a:r>
                      <a:r>
                        <a:rPr lang="en-GB" sz="1000" b="1" kern="12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الإشراف</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٢.١</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سيتم الإشراف على مقدم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من</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قبل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أخصائي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الحالة الخاص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بإدارة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الحالة</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كما هو</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موضح</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في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القسم</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٦</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من الاختصاصات المرفقة.</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٢.٢</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سيتم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إخطار اسم وتفاصيل الاتصال للموظفين ، والتغييرات اللاحقة ، بشكل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منفصل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٣.</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تعيين </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الأطفال</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العائلات</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لل</a:t>
                      </a: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إرشاد</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٣.١</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ستقوم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الوكالة بتعيين مقدم الرعاية / المرشد لواحد أو أكثر من الأطفال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المنفصلين</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أو</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غير</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المصحوبين</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كمقدم رعاية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أو</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على أساس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عملية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لتوافق</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الرسمية.</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٣.٢</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مع أخذ وجهة نظر الطفل في الاعتبار والتقييم اللاحق للعلاقة الأولية بين الطفل ومقدم الرعاية / المرشد المقترح ، سيتم إضفاء الطابع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الرسمي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على</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انتداب الطفل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من خلال اتفاقية مقدم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لكل طفل يتم تعيين مقدم الرعاية / المرشد له .</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٣.٣</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إذا كان مقدم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معروفًا للطفل ، وكان يقدم بالفعل رعاية أو دعمًا غير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رسمي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فسيتم استخدام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عملية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لتوافق</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لتحديد ما إذا كان ترتيب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إرشاد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هو الأمثل ويخدم مصالح الطفل الفضلى.</a:t>
                      </a:r>
                    </a:p>
                    <a:p>
                      <a:pPr algn="r" rtl="1">
                        <a:lnSpc>
                          <a:spcPct val="100000"/>
                        </a:lnSpc>
                        <a:spcBef>
                          <a:spcPts val="0"/>
                        </a:spcBef>
                        <a:spcAft>
                          <a:spcPts val="600"/>
                        </a:spcAft>
                      </a:pP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٤.</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المبادئ</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الأساسية</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٤.١</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في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جميع الإجراءات التي يتخذها المتطوع ، ستكون مصالح الطفل الفضلى الاعتبار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الأساسي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٤.٢</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يلتزم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المتطوع ، خلال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فترة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انتداب الطفل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وبعد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انتهاء</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المشاركة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التي تحكمها هذه الاتفاقية ، بالحفاظ على السرية المطلقة فيما يتعلق بالأطفال الذين سيتعامل معهم ،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وبجميع المسائل التنفيذية والتنظيمية الأخرى التي قد يكتسب معرفة بها أثناء أدائه لواجباته</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٤.٣</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سيقوم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المتطوع بالإبلاغ عن التقدم المحرز والقضايا المتعلقة بالطفل وفقًا لمتطلبات الإبلاغ (انظر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القسم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٦.٢</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أدناه). ومع ذلك ، إذا طلب الطفل صراحةً عدم مشاركة معلومات معينة ، فسيحتفظ المتطوع بهذه المعلومات في سرية ، إلا إذا كان الطفل يواجه خطرًا ، أو قد يكون الطفل أو غيره في خطر داهم.</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٤.٤</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سيضمن المتطوع أن يتلقى الطفل معلومات عن التطورات والقرارات المتعلقة به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به</a:t>
                      </a:r>
                      <a:r>
                        <a:rPr lang="ar-SA"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وآرائه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آرائه</a:t>
                      </a:r>
                      <a:r>
                        <a:rPr lang="ar-SA"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ذات</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الأ</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همية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في جميع الأمور المتعلقة بالطفل.</a:t>
                      </a:r>
                    </a:p>
                    <a:p>
                      <a:pPr algn="r" rtl="1">
                        <a:lnSpc>
                          <a:spcPct val="100000"/>
                        </a:lnSpc>
                        <a:spcBef>
                          <a:spcPts val="0"/>
                        </a:spcBef>
                        <a:spcAft>
                          <a:spcPts val="600"/>
                        </a:spcAft>
                      </a:pP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٥.</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مدونة</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قواعد السلوك</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٥.١</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ستضمن</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الوكالة حصول المتطوع على نسخة من مدونة قواعد السلوك وسياسة حماية الطفل وإطلاعه عليها.</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٥.٢</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يجب</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على المتطوع قراءة ، والتوقيع ، والالتزام الصارم بمدونة قواعد السلوك الخاصة بالوكالة وسياسة حماية الطفل.</a:t>
                      </a:r>
                    </a:p>
                    <a:p>
                      <a:pPr algn="r" rtl="1">
                        <a:lnSpc>
                          <a:spcPct val="100000"/>
                        </a:lnSpc>
                        <a:spcBef>
                          <a:spcPts val="0"/>
                        </a:spcBef>
                        <a:spcAft>
                          <a:spcPts val="600"/>
                        </a:spcAft>
                      </a:pPr>
                      <a:endParaRPr lang="en-US"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198355978"/>
                  </a:ext>
                </a:extLst>
              </a:tr>
            </a:tbl>
          </a:graphicData>
        </a:graphic>
      </p:graphicFrame>
      <p:sp>
        <p:nvSpPr>
          <p:cNvPr id="3" name="Hexagon 2">
            <a:extLst>
              <a:ext uri="{FF2B5EF4-FFF2-40B4-BE49-F238E27FC236}">
                <a16:creationId xmlns:a16="http://schemas.microsoft.com/office/drawing/2014/main" id="{6E289033-3CC2-D4A3-6F8D-5EB53EBAA486}"/>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DE02A3C9-1D8B-6576-1640-5FC31494A438}"/>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42ABD958-8686-1DA8-F943-0457B628EBF1}"/>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899CE255-06A5-C81C-5733-4BC2EE148BDF}"/>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71E8339A-5C74-2AB4-4AF1-4608B7485E07}"/>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111E804-DB38-4C6C-FDD1-9929736B6A6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87552B58-0DBF-1149-876D-FC8324456B0F}"/>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78A50AA-B69F-61F5-6F54-4048A8309680}"/>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1A55B51F-51E7-3FCA-4079-AB143463012C}"/>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40F00668-6CAE-1447-981A-A34B057879BA}"/>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EEED7EE-C264-F985-9FBD-13C28BA71670}"/>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904D76D-C60A-3E4E-092E-EFA7DB9168A4}"/>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2E15BCDB-C2CA-77FB-BB06-5995204FB95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050466A-FB6D-FE54-D237-17F06F67AAC2}"/>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22071CFD-B39E-6D9D-7E9D-BFC4DD9D1CC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F4462C0C-E311-CDF7-5F50-5FDCBB64EAD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F164007-3635-F85C-C300-D8FCA500D5B3}"/>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3EE5D873-17F3-19DF-122D-BBEBCB1F8DAF}"/>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228127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D377FD0F-1594-CF26-E1E7-3B8F18865DA5}"/>
              </a:ext>
            </a:extLst>
          </p:cNvPr>
          <p:cNvGraphicFramePr>
            <a:graphicFrameLocks noGrp="1"/>
          </p:cNvGraphicFramePr>
          <p:nvPr>
            <p:extLst>
              <p:ext uri="{D42A27DB-BD31-4B8C-83A1-F6EECF244321}">
                <p14:modId xmlns:p14="http://schemas.microsoft.com/office/powerpoint/2010/main" val="2094067084"/>
              </p:ext>
            </p:extLst>
          </p:nvPr>
        </p:nvGraphicFramePr>
        <p:xfrm>
          <a:off x="995689" y="699799"/>
          <a:ext cx="5390822" cy="4754880"/>
        </p:xfrm>
        <a:graphic>
          <a:graphicData uri="http://schemas.openxmlformats.org/drawingml/2006/table">
            <a:tbl>
              <a:tblPr firstCol="1" bandRow="1">
                <a:tableStyleId>{5C22544A-7EE6-4342-B048-85BDC9FD1C3A}</a:tableStyleId>
              </a:tblPr>
              <a:tblGrid>
                <a:gridCol w="5390822">
                  <a:extLst>
                    <a:ext uri="{9D8B030D-6E8A-4147-A177-3AD203B41FA5}">
                      <a16:colId xmlns:a16="http://schemas.microsoft.com/office/drawing/2014/main" val="1821541054"/>
                    </a:ext>
                  </a:extLst>
                </a:gridCol>
              </a:tblGrid>
              <a:tr h="233586">
                <a:tc>
                  <a:txBody>
                    <a:bodyPr/>
                    <a:lstStyle/>
                    <a:p>
                      <a:pPr algn="r" rtl="1">
                        <a:lnSpc>
                          <a:spcPct val="100000"/>
                        </a:lnSpc>
                        <a:spcBef>
                          <a:spcPts val="0"/>
                        </a:spcBef>
                        <a:spcAft>
                          <a:spcPts val="600"/>
                        </a:spcAft>
                      </a:pPr>
                      <a:r>
                        <a:rPr lang="en-GB" sz="1000" dirty="0" err="1">
                          <a:effectLst/>
                          <a:latin typeface="Calibri" panose="020F0502020204030204" pitchFamily="34" charset="0"/>
                          <a:cs typeface="Calibri" panose="020F0502020204030204" pitchFamily="34" charset="0"/>
                        </a:rPr>
                        <a:t>الجزء</a:t>
                      </a:r>
                      <a:r>
                        <a:rPr lang="en-GB" sz="1000" dirty="0">
                          <a:effectLst/>
                          <a:latin typeface="Calibri" panose="020F0502020204030204" pitchFamily="34" charset="0"/>
                          <a:cs typeface="Calibri" panose="020F0502020204030204" pitchFamily="34" charset="0"/>
                        </a:rPr>
                        <a:t> </a:t>
                      </a:r>
                      <a:r>
                        <a:rPr lang="en-GB" sz="1000" dirty="0" err="1">
                          <a:effectLst/>
                          <a:latin typeface="Calibri" panose="020F0502020204030204" pitchFamily="34" charset="0"/>
                          <a:cs typeface="Calibri" panose="020F0502020204030204" pitchFamily="34" charset="0"/>
                        </a:rPr>
                        <a:t>الرابع</a:t>
                      </a:r>
                      <a:r>
                        <a:rPr lang="en-GB" sz="1000" dirty="0">
                          <a:effectLst/>
                          <a:latin typeface="Calibri" panose="020F0502020204030204" pitchFamily="34" charset="0"/>
                          <a:cs typeface="Calibri" panose="020F0502020204030204" pitchFamily="34" charset="0"/>
                        </a:rPr>
                        <a:t>. </a:t>
                      </a:r>
                      <a:r>
                        <a:rPr lang="en-GB" sz="1000" dirty="0" err="1">
                          <a:effectLst/>
                          <a:latin typeface="Calibri" panose="020F0502020204030204" pitchFamily="34" charset="0"/>
                          <a:cs typeface="Calibri" panose="020F0502020204030204" pitchFamily="34" charset="0"/>
                        </a:rPr>
                        <a:t>شروط</a:t>
                      </a:r>
                      <a:r>
                        <a:rPr lang="en-GB" sz="1000" dirty="0">
                          <a:effectLst/>
                          <a:latin typeface="Calibri" panose="020F0502020204030204" pitchFamily="34" charset="0"/>
                          <a:cs typeface="Calibri" panose="020F0502020204030204" pitchFamily="34" charset="0"/>
                        </a:rPr>
                        <a:t> </a:t>
                      </a:r>
                      <a:r>
                        <a:rPr lang="en-GB" sz="1000" dirty="0" err="1">
                          <a:effectLst/>
                          <a:latin typeface="Calibri" panose="020F0502020204030204" pitchFamily="34" charset="0"/>
                          <a:cs typeface="Calibri" panose="020F0502020204030204" pitchFamily="34" charset="0"/>
                        </a:rPr>
                        <a:t>الاتفاق</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3056284242"/>
                  </a:ext>
                </a:extLst>
              </a:tr>
              <a:tr h="4040741">
                <a:tc>
                  <a:txBody>
                    <a:bodyPr/>
                    <a:lstStyle/>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٦.الإبلاغ</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٦.١</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سيقوم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المتطوع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بإخطار</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أخصائي الحالة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على الفور بقضايا الحماية عالية المخاطر إما من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خلال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التواصل الشخصي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أو</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عبر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الهاتف</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أو</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أيهما أسرع.</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٦.٢</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سيلتقي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أخصائي الحالة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مع</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المتطوع على أساس منتظم (شهريًا على الأقل) لجمع المعلومات حول الأنشطة التي تم الاضطلاع بها والتقدم المحرز والقضايا المتعلقة بكل طفل تحت مسؤولية رعايته / دعمه ، بالإضافة إلى الحالات الجديدة التي تم تحديدها وإحالتها.</a:t>
                      </a: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٧.</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الاجتماعات</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والتعاون</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٧.١</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سي</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قوم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مقدم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الرعاية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بالحضور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عن</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طريق الدعوة ، اجتماعات اللجان المجتمعية ، أو أي منتدى آخر.</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٧.٢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إذا</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طُلب منه تقديم موجز ، سيضمن مقدم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مرشد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عدم مشاركة أي معلومات محددة للهوية أو تعميمها.</a:t>
                      </a:r>
                    </a:p>
                    <a:p>
                      <a:pPr algn="r" rtl="1">
                        <a:lnSpc>
                          <a:spcPct val="100000"/>
                        </a:lnSpc>
                        <a:spcBef>
                          <a:spcPts val="0"/>
                        </a:spcBef>
                        <a:spcAft>
                          <a:spcPts val="600"/>
                        </a:spcAft>
                      </a:pP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٨.</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التعلم</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والتطوير</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٨.١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سيشارك</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مقدم الرعاية /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المرشد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في</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التدريبات أو الجلسات المتاحة التي ينظمها أو يُشار إليها من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قبل</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أخصائي الحالة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p>
                    <a:p>
                      <a:pPr algn="r" rtl="1">
                        <a:lnSpc>
                          <a:spcPct val="100000"/>
                        </a:lnSpc>
                        <a:spcBef>
                          <a:spcPts val="0"/>
                        </a:spcBef>
                        <a:spcAft>
                          <a:spcPts val="600"/>
                        </a:spcAft>
                      </a:pP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٩.</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الأجر</a:t>
                      </a: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٩.١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لا</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يشمل هذا الارتباط دفع أي حافز أو مكافأة.</a:t>
                      </a:r>
                    </a:p>
                    <a:p>
                      <a:pPr algn="r" rtl="1">
                        <a:lnSpc>
                          <a:spcPct val="100000"/>
                        </a:lnSpc>
                        <a:spcBef>
                          <a:spcPts val="0"/>
                        </a:spcBef>
                        <a:spcAft>
                          <a:spcPts val="600"/>
                        </a:spcAft>
                      </a:pPr>
                      <a:endPar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00000"/>
                        </a:lnSpc>
                        <a:spcBef>
                          <a:spcPts val="0"/>
                        </a:spcBef>
                        <a:spcAft>
                          <a:spcPts val="600"/>
                        </a:spcAft>
                      </a:pPr>
                      <a:r>
                        <a:rPr lang="ar-SA"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١٠.</a:t>
                      </a:r>
                      <a:r>
                        <a:rPr lang="en-GB" sz="100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المسؤولية</a:t>
                      </a:r>
                      <a:r>
                        <a:rPr lang="en-GB" sz="100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والانضباط</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١٠.١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يلتزم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مقدم الرعاية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بالقوانين المحلية وقد يكون مسؤولاً جنائيًا ومدنيًا إذا ثبت أنه ارتكب جريمة بموجب هذا القانون.</a:t>
                      </a:r>
                    </a:p>
                    <a:p>
                      <a:pPr algn="r" rtl="1">
                        <a:lnSpc>
                          <a:spcPct val="100000"/>
                        </a:lnSpc>
                        <a:spcBef>
                          <a:spcPts val="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١٠.٢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قد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يؤدي عدم الالتزام بمدونة قواعد السلوك إلى إنهاء ترتيب الرعاية.</a:t>
                      </a: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198355978"/>
                  </a:ext>
                </a:extLst>
              </a:tr>
            </a:tbl>
          </a:graphicData>
        </a:graphic>
      </p:graphicFrame>
      <p:graphicFrame>
        <p:nvGraphicFramePr>
          <p:cNvPr id="11" name="Table 10">
            <a:extLst>
              <a:ext uri="{FF2B5EF4-FFF2-40B4-BE49-F238E27FC236}">
                <a16:creationId xmlns:a16="http://schemas.microsoft.com/office/drawing/2014/main" id="{1BBD2574-664D-017D-F057-F1B9B2632CB4}"/>
              </a:ext>
            </a:extLst>
          </p:cNvPr>
          <p:cNvGraphicFramePr>
            <a:graphicFrameLocks noGrp="1"/>
          </p:cNvGraphicFramePr>
          <p:nvPr>
            <p:extLst>
              <p:ext uri="{D42A27DB-BD31-4B8C-83A1-F6EECF244321}">
                <p14:modId xmlns:p14="http://schemas.microsoft.com/office/powerpoint/2010/main" val="1067015199"/>
              </p:ext>
            </p:extLst>
          </p:nvPr>
        </p:nvGraphicFramePr>
        <p:xfrm>
          <a:off x="995689" y="5911879"/>
          <a:ext cx="5390824" cy="3319272"/>
        </p:xfrm>
        <a:graphic>
          <a:graphicData uri="http://schemas.openxmlformats.org/drawingml/2006/table">
            <a:tbl>
              <a:tblPr firstRow="1" firstCol="1" bandRow="1"/>
              <a:tblGrid>
                <a:gridCol w="3469875">
                  <a:extLst>
                    <a:ext uri="{9D8B030D-6E8A-4147-A177-3AD203B41FA5}">
                      <a16:colId xmlns:a16="http://schemas.microsoft.com/office/drawing/2014/main" val="3360986548"/>
                    </a:ext>
                  </a:extLst>
                </a:gridCol>
                <a:gridCol w="1920949">
                  <a:extLst>
                    <a:ext uri="{9D8B030D-6E8A-4147-A177-3AD203B41FA5}">
                      <a16:colId xmlns:a16="http://schemas.microsoft.com/office/drawing/2014/main" val="1582575504"/>
                    </a:ext>
                  </a:extLst>
                </a:gridCol>
              </a:tblGrid>
              <a:tr h="146968">
                <a:tc gridSpan="2">
                  <a:txBody>
                    <a:bodyPr/>
                    <a:lstStyle/>
                    <a:p>
                      <a:pPr algn="r" rtl="1">
                        <a:lnSpc>
                          <a:spcPct val="115000"/>
                        </a:lnSpc>
                        <a:spcBef>
                          <a:spcPts val="600"/>
                        </a:spcBef>
                        <a:spcAft>
                          <a:spcPts val="600"/>
                        </a:spcAft>
                      </a:pPr>
                      <a:r>
                        <a:rPr lang="en-GB"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الجزء الرابع. </a:t>
                      </a:r>
                      <a:r>
                        <a:rPr lang="en-GB" sz="10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التو</a:t>
                      </a:r>
                      <a:r>
                        <a:rPr lang="ar-SA"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اقيع</a:t>
                      </a:r>
                      <a:endParaRPr lang="en-US" sz="10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1">
                        <a:lumMod val="75000"/>
                      </a:schemeClr>
                    </a:solidFill>
                  </a:tcPr>
                </a:tc>
                <a:tc hMerge="1">
                  <a:txBody>
                    <a:bodyPr/>
                    <a:lstStyle/>
                    <a:p>
                      <a:pPr algn="r" rtl="1"/>
                      <a:endParaRPr lang="en-US" dirty="0"/>
                    </a:p>
                  </a:txBody>
                  <a:tcPr/>
                </a:tc>
                <a:extLst>
                  <a:ext uri="{0D108BD9-81ED-4DB2-BD59-A6C34878D82A}">
                    <a16:rowId xmlns:a16="http://schemas.microsoft.com/office/drawing/2014/main" val="3016098706"/>
                  </a:ext>
                </a:extLst>
              </a:tr>
              <a:tr h="440675">
                <a:tc>
                  <a:txBody>
                    <a:bodyPr/>
                    <a:lstStyle/>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إ</a:t>
                      </a:r>
                      <a:r>
                        <a:rPr lang="ar-SA" sz="1000" dirty="0">
                          <a:effectLst/>
                          <a:latin typeface="Calibri" panose="020F0502020204030204" pitchFamily="34" charset="0"/>
                          <a:ea typeface="Calibri" panose="020F0502020204030204" pitchFamily="34" charset="0"/>
                          <a:cs typeface="Calibri" panose="020F0502020204030204" pitchFamily="34" charset="0"/>
                        </a:rPr>
                        <a:t>لتوقيع</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التاريخ</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a:t>
                      </a:r>
                      <a:r>
                        <a:rPr lang="en-GB" sz="1000" dirty="0" err="1">
                          <a:effectLst/>
                          <a:latin typeface="Calibri" panose="020F0502020204030204" pitchFamily="34" charset="0"/>
                          <a:ea typeface="Calibri" panose="020F0502020204030204" pitchFamily="34" charset="0"/>
                          <a:cs typeface="Calibri" panose="020F0502020204030204" pitchFamily="34" charset="0"/>
                        </a:rPr>
                        <a:t>اليوم</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الشهر</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السنة</a:t>
                      </a:r>
                      <a:r>
                        <a:rPr lang="ar-SA"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tc>
                  <a:txBody>
                    <a:bodyPr/>
                    <a:lstStyle/>
                    <a:p>
                      <a:pPr algn="r" rtl="1">
                        <a:lnSpc>
                          <a:spcPct val="115000"/>
                        </a:lnSpc>
                        <a:spcBef>
                          <a:spcPts val="600"/>
                        </a:spcBef>
                        <a:spcAft>
                          <a:spcPts val="600"/>
                        </a:spcAft>
                      </a:pP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مقدم</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الرعاية</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 </a:t>
                      </a:r>
                      <a:r>
                        <a:rPr lang="en-GB" sz="1000" b="0" dirty="0" err="1">
                          <a:solidFill>
                            <a:schemeClr val="tx1"/>
                          </a:solidFill>
                          <a:effectLst/>
                          <a:latin typeface="Calibri" panose="020F0502020204030204" pitchFamily="34" charset="0"/>
                          <a:ea typeface="Calibri" panose="020F0502020204030204" pitchFamily="34" charset="0"/>
                          <a:cs typeface="Calibri" panose="020F0502020204030204" pitchFamily="34" charset="0"/>
                        </a:rPr>
                        <a:t>الم</a:t>
                      </a: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رشد</a:t>
                      </a:r>
                      <a:r>
                        <a:rPr lang="en-GB"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ar-SA" sz="1000" b="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الاسم</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2647849414"/>
                  </a:ext>
                </a:extLst>
              </a:tr>
              <a:tr h="734383">
                <a:tc>
                  <a:txBody>
                    <a:bodyPr/>
                    <a:lstStyle/>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إ</a:t>
                      </a:r>
                      <a:r>
                        <a:rPr lang="ar-SA" sz="1000" dirty="0">
                          <a:effectLst/>
                          <a:latin typeface="Calibri" panose="020F0502020204030204" pitchFamily="34" charset="0"/>
                          <a:ea typeface="Calibri" panose="020F0502020204030204" pitchFamily="34" charset="0"/>
                          <a:cs typeface="Calibri" panose="020F0502020204030204" pitchFamily="34" charset="0"/>
                        </a:rPr>
                        <a:t>لتوقيع</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التاريخ</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a:t>
                      </a:r>
                      <a:r>
                        <a:rPr lang="en-GB" sz="1000" dirty="0" err="1">
                          <a:effectLst/>
                          <a:latin typeface="Calibri" panose="020F0502020204030204" pitchFamily="34" charset="0"/>
                          <a:ea typeface="Calibri" panose="020F0502020204030204" pitchFamily="34" charset="0"/>
                          <a:cs typeface="Calibri" panose="020F0502020204030204" pitchFamily="34" charset="0"/>
                        </a:rPr>
                        <a:t>اليوم</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الشهر</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السنة</a:t>
                      </a:r>
                      <a:r>
                        <a:rPr lang="ar-SA"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tc>
                  <a:txBody>
                    <a:bodyPr/>
                    <a:lstStyle/>
                    <a:p>
                      <a:pPr algn="r" rtl="1">
                        <a:lnSpc>
                          <a:spcPct val="115000"/>
                        </a:lnSpc>
                        <a:spcBef>
                          <a:spcPts val="600"/>
                        </a:spcBef>
                        <a:spcAft>
                          <a:spcPts val="600"/>
                        </a:spcAft>
                      </a:pPr>
                      <a:r>
                        <a:rPr lang="ar-SA" sz="1000" b="1" dirty="0">
                          <a:effectLst/>
                          <a:latin typeface="Calibri" panose="020F0502020204030204" pitchFamily="34" charset="0"/>
                          <a:ea typeface="Calibri" panose="020F0502020204030204" pitchFamily="34" charset="0"/>
                          <a:cs typeface="Calibri" panose="020F0502020204030204" pitchFamily="34" charset="0"/>
                        </a:rPr>
                        <a:t>ال</a:t>
                      </a:r>
                      <a:r>
                        <a:rPr lang="en-GB" sz="1000" b="1" dirty="0" err="1">
                          <a:effectLst/>
                          <a:latin typeface="Calibri" panose="020F0502020204030204" pitchFamily="34" charset="0"/>
                          <a:ea typeface="Calibri" panose="020F0502020204030204" pitchFamily="34" charset="0"/>
                          <a:cs typeface="Calibri" panose="020F0502020204030204" pitchFamily="34" charset="0"/>
                        </a:rPr>
                        <a:t>وكالة</a:t>
                      </a:r>
                      <a:endParaRPr lang="ar-SA" sz="1000" b="1"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ar-SA" sz="1000" b="1" dirty="0">
                          <a:effectLst/>
                          <a:latin typeface="Calibri" panose="020F0502020204030204" pitchFamily="34" charset="0"/>
                          <a:ea typeface="Calibri" panose="020F0502020204030204" pitchFamily="34" charset="0"/>
                          <a:cs typeface="Calibri" panose="020F0502020204030204" pitchFamily="34" charset="0"/>
                        </a:rPr>
                        <a:t>الا</a:t>
                      </a:r>
                      <a:r>
                        <a:rPr lang="en-GB" sz="1000" dirty="0" err="1">
                          <a:effectLst/>
                          <a:latin typeface="Calibri" panose="020F0502020204030204" pitchFamily="34" charset="0"/>
                          <a:ea typeface="Calibri" panose="020F0502020204030204" pitchFamily="34" charset="0"/>
                          <a:cs typeface="Calibri" panose="020F0502020204030204" pitchFamily="34" charset="0"/>
                        </a:rPr>
                        <a:t>اسم</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ar-SA" sz="1000" dirty="0">
                          <a:effectLst/>
                          <a:latin typeface="Calibri" panose="020F0502020204030204" pitchFamily="34" charset="0"/>
                          <a:ea typeface="Calibri" panose="020F0502020204030204" pitchFamily="34" charset="0"/>
                          <a:cs typeface="Calibri" panose="020F0502020204030204" pitchFamily="34" charset="0"/>
                        </a:rPr>
                        <a:t>المنصب</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3086324805"/>
                  </a:ext>
                </a:extLst>
              </a:tr>
              <a:tr h="1028090">
                <a:tc>
                  <a:txBody>
                    <a:bodyPr/>
                    <a:lstStyle/>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إ</a:t>
                      </a:r>
                      <a:r>
                        <a:rPr lang="ar-SA" sz="1000" dirty="0">
                          <a:effectLst/>
                          <a:latin typeface="Calibri" panose="020F0502020204030204" pitchFamily="34" charset="0"/>
                          <a:ea typeface="Calibri" panose="020F0502020204030204" pitchFamily="34" charset="0"/>
                          <a:cs typeface="Calibri" panose="020F0502020204030204" pitchFamily="34" charset="0"/>
                        </a:rPr>
                        <a:t>لتوقيع</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التاريخ</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a:t>
                      </a:r>
                      <a:r>
                        <a:rPr lang="en-GB" sz="1000" dirty="0" err="1">
                          <a:effectLst/>
                          <a:latin typeface="Calibri" panose="020F0502020204030204" pitchFamily="34" charset="0"/>
                          <a:ea typeface="Calibri" panose="020F0502020204030204" pitchFamily="34" charset="0"/>
                          <a:cs typeface="Calibri" panose="020F0502020204030204" pitchFamily="34" charset="0"/>
                        </a:rPr>
                        <a:t>اليوم</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الشهر</a:t>
                      </a:r>
                      <a:r>
                        <a:rPr lang="en-GB" sz="1000" dirty="0">
                          <a:effectLst/>
                          <a:latin typeface="Calibri" panose="020F0502020204030204" pitchFamily="34" charset="0"/>
                          <a:ea typeface="Calibri" panose="020F0502020204030204" pitchFamily="34" charset="0"/>
                          <a:cs typeface="Calibri" panose="020F0502020204030204" pitchFamily="34" charset="0"/>
                        </a:rPr>
                        <a:t> / </a:t>
                      </a:r>
                      <a:r>
                        <a:rPr lang="en-GB" sz="1000" dirty="0" err="1">
                          <a:effectLst/>
                          <a:latin typeface="Calibri" panose="020F0502020204030204" pitchFamily="34" charset="0"/>
                          <a:ea typeface="Calibri" panose="020F0502020204030204" pitchFamily="34" charset="0"/>
                          <a:cs typeface="Calibri" panose="020F0502020204030204" pitchFamily="34" charset="0"/>
                        </a:rPr>
                        <a:t>السنة</a:t>
                      </a:r>
                      <a:r>
                        <a:rPr lang="ar-SA"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tc>
                  <a:txBody>
                    <a:bodyPr/>
                    <a:lstStyle/>
                    <a:p>
                      <a:pPr algn="r" rtl="1">
                        <a:lnSpc>
                          <a:spcPct val="115000"/>
                        </a:lnSpc>
                        <a:spcBef>
                          <a:spcPts val="600"/>
                        </a:spcBef>
                        <a:spcAft>
                          <a:spcPts val="600"/>
                        </a:spcAft>
                      </a:pPr>
                      <a:r>
                        <a:rPr lang="ar-SA" sz="1000" b="1" dirty="0">
                          <a:effectLst/>
                          <a:latin typeface="Calibri" panose="020F0502020204030204" pitchFamily="34" charset="0"/>
                          <a:ea typeface="Calibri" panose="020F0502020204030204" pitchFamily="34" charset="0"/>
                          <a:cs typeface="Calibri" panose="020F0502020204030204" pitchFamily="34" charset="0"/>
                        </a:rPr>
                        <a:t>ال</a:t>
                      </a:r>
                      <a:r>
                        <a:rPr lang="en-GB" sz="1000" b="1" dirty="0" err="1">
                          <a:effectLst/>
                          <a:latin typeface="Calibri" panose="020F0502020204030204" pitchFamily="34" charset="0"/>
                          <a:ea typeface="Calibri" panose="020F0502020204030204" pitchFamily="34" charset="0"/>
                          <a:cs typeface="Calibri" panose="020F0502020204030204" pitchFamily="34" charset="0"/>
                        </a:rPr>
                        <a:t>شاهد</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en-GB" sz="1000" dirty="0" err="1">
                          <a:effectLst/>
                          <a:latin typeface="Calibri" panose="020F0502020204030204" pitchFamily="34" charset="0"/>
                          <a:ea typeface="Calibri" panose="020F0502020204030204" pitchFamily="34" charset="0"/>
                          <a:cs typeface="Calibri" panose="020F0502020204030204" pitchFamily="34" charset="0"/>
                        </a:rPr>
                        <a:t>ا</a:t>
                      </a:r>
                      <a:r>
                        <a:rPr lang="ar-SA" sz="1000" dirty="0">
                          <a:effectLst/>
                          <a:latin typeface="Calibri" panose="020F0502020204030204" pitchFamily="34" charset="0"/>
                          <a:ea typeface="Calibri" panose="020F0502020204030204" pitchFamily="34" charset="0"/>
                          <a:cs typeface="Calibri" panose="020F0502020204030204" pitchFamily="34" charset="0"/>
                        </a:rPr>
                        <a:t>لا</a:t>
                      </a:r>
                      <a:r>
                        <a:rPr lang="en-GB" sz="1000" dirty="0" err="1">
                          <a:effectLst/>
                          <a:latin typeface="Calibri" panose="020F0502020204030204" pitchFamily="34" charset="0"/>
                          <a:ea typeface="Calibri" panose="020F0502020204030204" pitchFamily="34" charset="0"/>
                          <a:cs typeface="Calibri" panose="020F0502020204030204" pitchFamily="34" charset="0"/>
                        </a:rPr>
                        <a:t>سم</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ar-SA"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ar-SA" sz="1000" dirty="0">
                          <a:effectLst/>
                          <a:latin typeface="Calibri" panose="020F0502020204030204" pitchFamily="34" charset="0"/>
                          <a:ea typeface="Calibri" panose="020F0502020204030204" pitchFamily="34" charset="0"/>
                          <a:cs typeface="Calibri" panose="020F0502020204030204" pitchFamily="34" charset="0"/>
                        </a:rPr>
                        <a:t>المنصب:</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Bef>
                          <a:spcPts val="600"/>
                        </a:spcBef>
                        <a:spcAft>
                          <a:spcPts val="600"/>
                        </a:spcAft>
                      </a:pPr>
                      <a:r>
                        <a:rPr lang="ar-SA" sz="1000" dirty="0">
                          <a:effectLst/>
                          <a:latin typeface="Calibri" panose="020F0502020204030204" pitchFamily="34" charset="0"/>
                          <a:ea typeface="Calibri" panose="020F0502020204030204" pitchFamily="34" charset="0"/>
                          <a:cs typeface="Calibri" panose="020F0502020204030204" pitchFamily="34" charset="0"/>
                        </a:rPr>
                        <a:t>ال</a:t>
                      </a:r>
                      <a:r>
                        <a:rPr lang="en-GB" sz="1000" dirty="0" err="1">
                          <a:effectLst/>
                          <a:latin typeface="Calibri" panose="020F0502020204030204" pitchFamily="34" charset="0"/>
                          <a:ea typeface="Calibri" panose="020F0502020204030204" pitchFamily="34" charset="0"/>
                          <a:cs typeface="Calibri" panose="020F0502020204030204" pitchFamily="34" charset="0"/>
                        </a:rPr>
                        <a:t>وكالة</a:t>
                      </a:r>
                      <a:r>
                        <a:rPr lang="en-GB" sz="1000" dirty="0">
                          <a:effectLst/>
                          <a:latin typeface="Calibri" panose="020F0502020204030204" pitchFamily="34" charset="0"/>
                          <a:ea typeface="Calibri" panose="020F0502020204030204" pitchFamily="34" charset="0"/>
                          <a:cs typeface="Calibri" panose="020F0502020204030204" pitchFamily="34" charset="0"/>
                        </a:rPr>
                        <a:t>:</a:t>
                      </a:r>
                      <a:endParaRPr lang="en-US"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815285158"/>
                  </a:ext>
                </a:extLst>
              </a:tr>
            </a:tbl>
          </a:graphicData>
        </a:graphic>
      </p:graphicFrame>
      <p:sp>
        <p:nvSpPr>
          <p:cNvPr id="12" name="Rectangle 4">
            <a:extLst>
              <a:ext uri="{FF2B5EF4-FFF2-40B4-BE49-F238E27FC236}">
                <a16:creationId xmlns:a16="http://schemas.microsoft.com/office/drawing/2014/main" id="{723E15AF-F0B1-139F-41BA-A535DC3DE965}"/>
              </a:ext>
            </a:extLst>
          </p:cNvPr>
          <p:cNvSpPr>
            <a:spLocks noChangeArrowheads="1"/>
          </p:cNvSpPr>
          <p:nvPr/>
        </p:nvSpPr>
        <p:spPr bwMode="auto">
          <a:xfrm>
            <a:off x="568325" y="6000532"/>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Hexagon 4">
            <a:extLst>
              <a:ext uri="{FF2B5EF4-FFF2-40B4-BE49-F238E27FC236}">
                <a16:creationId xmlns:a16="http://schemas.microsoft.com/office/drawing/2014/main" id="{9F8D6B64-5D53-8DDD-056E-C33D2EC3DE65}"/>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05E2D3E4-FB8A-3E79-0BDA-0CD56747189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DDC30EB9-2B42-86AE-52E1-4A195432E29B}"/>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6CA35A47-2588-6F2B-5352-30F033604A9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6E7A04D-61D8-8788-F855-3777F79D68B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DB390FC1-CB4A-AD79-DCF3-BBCE103F5F5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39A0A4DB-2775-AD27-BDF3-E55F344B1EA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935F9751-70E9-E92A-F03D-416F9E8E2289}"/>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E2818A2-AAE3-A6D1-1DC4-C3A0ACA5872F}"/>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1341840F-8290-F20A-9E23-F3EEB1308579}"/>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2B4E7AA-F41D-482E-AD88-BB05B332BE7D}"/>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BFF990C-1F11-E6E3-6CD4-CF5FA9EACB69}"/>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D9BA1F0-D318-0ACB-5F49-801D30C9E6E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ADB902A4-6EE6-FBFE-4A45-631196B75BAF}"/>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3CAE46C8-2A1B-E160-8BBD-59F2960E7DA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46C17DDD-E0B7-6DA2-7DE2-0AA356A33D0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42393158-AA54-7406-1132-01E51AB2248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5632F103-B005-CEB1-3A5D-7439C74B355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047410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1153785" y="75471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a:ea typeface="Calibri"/>
                <a:cs typeface="Calibri"/>
                <a:sym typeface="Calibri"/>
              </a:rPr>
              <a:t>الجلسة</a:t>
            </a:r>
            <a:r>
              <a:rPr lang="ar-SA" sz="1600" b="1" spc="300" dirty="0">
                <a:solidFill>
                  <a:schemeClr val="bg1"/>
                </a:solidFill>
                <a:highlight>
                  <a:srgbClr val="8D607A"/>
                </a:highlight>
                <a:latin typeface="Calibri"/>
                <a:ea typeface="Calibri"/>
                <a:cs typeface="Calibri"/>
                <a:sym typeface="Calibri"/>
              </a:rPr>
              <a:t>١: </a:t>
            </a:r>
            <a:r>
              <a:rPr lang="en-US" sz="1600" b="1" spc="300" dirty="0" err="1">
                <a:solidFill>
                  <a:schemeClr val="bg1"/>
                </a:solidFill>
                <a:highlight>
                  <a:srgbClr val="8D607A"/>
                </a:highlight>
                <a:latin typeface="Calibri"/>
                <a:ea typeface="Calibri"/>
                <a:cs typeface="Calibri"/>
                <a:sym typeface="Calibri"/>
              </a:rPr>
              <a:t>التحديد</a:t>
            </a:r>
            <a:r>
              <a:rPr lang="en-US" sz="1600" b="1" spc="300" dirty="0">
                <a:solidFill>
                  <a:schemeClr val="bg1"/>
                </a:solidFill>
                <a:highlight>
                  <a:srgbClr val="8D607A"/>
                </a:highlight>
                <a:latin typeface="Calibri"/>
                <a:ea typeface="Calibri"/>
                <a:cs typeface="Calibri"/>
                <a:sym typeface="Calibri"/>
              </a:rPr>
              <a:t> والتسجيل</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07777"/>
          </a:xfrm>
          <a:prstGeom prst="rect">
            <a:avLst/>
          </a:prstGeom>
          <a:noFill/>
        </p:spPr>
        <p:txBody>
          <a:bodyPr wrap="square" rtlCol="0">
            <a:spAutoFit/>
          </a:bodyPr>
          <a:lstStyle/>
          <a:p>
            <a:pPr algn="r" rtl="1"/>
            <a:r>
              <a:rPr lang="en-CA" sz="1400" b="1" spc="300" dirty="0">
                <a:solidFill>
                  <a:schemeClr val="tx1"/>
                </a:solidFill>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178391"/>
            <a:ext cx="4529568" cy="769441"/>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mn-lt"/>
                <a:ea typeface="Arial"/>
                <a:cs typeface="Arial"/>
                <a:sym typeface="Arial"/>
              </a:rPr>
              <a:t>و</a:t>
            </a:r>
            <a:r>
              <a:rPr lang="en-US" sz="1100" dirty="0" err="1">
                <a:solidFill>
                  <a:schemeClr val="tx1"/>
                </a:solidFill>
                <a:latin typeface="+mn-lt"/>
                <a:ea typeface="Arial"/>
                <a:cs typeface="Arial"/>
                <a:sym typeface="Arial"/>
              </a:rPr>
              <a:t>صف</a:t>
            </a:r>
            <a:r>
              <a:rPr lang="en-US" sz="1100" dirty="0">
                <a:solidFill>
                  <a:schemeClr val="tx1"/>
                </a:solidFill>
                <a:latin typeface="+mn-lt"/>
                <a:ea typeface="Arial"/>
                <a:cs typeface="Arial"/>
                <a:sym typeface="Arial"/>
              </a:rPr>
              <a:t> المبادئ والمعايير الأساسية المتعلقة بتحديد </a:t>
            </a:r>
            <a:r>
              <a:rPr lang="en-US" sz="1100" dirty="0" err="1">
                <a:solidFill>
                  <a:schemeClr val="tx1"/>
                </a:solidFill>
                <a:latin typeface="+mn-lt"/>
                <a:ea typeface="Arial"/>
                <a:cs typeface="Arial"/>
                <a:sym typeface="Arial"/>
              </a:rPr>
              <a:t>وتسجيل</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الأطفال</a:t>
            </a:r>
            <a:r>
              <a:rPr lang="ar-SA" sz="1100" dirty="0">
                <a:solidFill>
                  <a:schemeClr val="tx1"/>
                </a:solidFill>
                <a:latin typeface="+mn-lt"/>
                <a:ea typeface="Arial"/>
                <a:cs typeface="Arial"/>
                <a:sym typeface="Arial"/>
              </a:rPr>
              <a:t> المنفصلين و</a:t>
            </a:r>
            <a:r>
              <a:rPr lang="en-US" sz="1100" dirty="0">
                <a:solidFill>
                  <a:schemeClr val="tx1"/>
                </a:solidFill>
                <a:latin typeface="+mn-lt"/>
                <a:ea typeface="Arial"/>
                <a:cs typeface="Arial"/>
                <a:sym typeface="Arial"/>
              </a:rPr>
              <a:t> غير </a:t>
            </a:r>
            <a:r>
              <a:rPr lang="en-US" sz="1100" dirty="0" err="1">
                <a:solidFill>
                  <a:schemeClr val="tx1"/>
                </a:solidFill>
                <a:latin typeface="+mn-lt"/>
                <a:ea typeface="Arial"/>
                <a:cs typeface="Arial"/>
                <a:sym typeface="Arial"/>
              </a:rPr>
              <a:t>المصحوبين</a:t>
            </a:r>
            <a:r>
              <a:rPr lang="en-US" sz="1100" dirty="0">
                <a:solidFill>
                  <a:schemeClr val="tx1"/>
                </a:solidFill>
                <a:latin typeface="+mn-lt"/>
                <a:ea typeface="Arial"/>
                <a:cs typeface="Arial"/>
                <a:sym typeface="Arial"/>
              </a:rPr>
              <a:t> </a:t>
            </a:r>
          </a:p>
          <a:p>
            <a:pPr marL="0" marR="0" lvl="0" indent="0" algn="r" rtl="1">
              <a:spcBef>
                <a:spcPts val="0"/>
              </a:spcBef>
              <a:spcAft>
                <a:spcPts val="0"/>
              </a:spcAft>
              <a:buNone/>
            </a:pPr>
            <a:endParaRPr lang="en-US" sz="1100" dirty="0">
              <a:ea typeface="Arial"/>
              <a:cs typeface="Arial"/>
              <a:sym typeface="Arial"/>
            </a:endParaRPr>
          </a:p>
          <a:p>
            <a:pPr algn="r" rtl="1"/>
            <a:r>
              <a:rPr lang="en-US" sz="1100" dirty="0" err="1">
                <a:solidFill>
                  <a:schemeClr val="tx1"/>
                </a:solidFill>
                <a:latin typeface="+mn-lt"/>
                <a:ea typeface="Arial"/>
                <a:cs typeface="Arial"/>
                <a:sym typeface="Arial"/>
              </a:rPr>
              <a:t>شرح</a:t>
            </a:r>
            <a:r>
              <a:rPr lang="en-US" sz="1100" dirty="0">
                <a:solidFill>
                  <a:schemeClr val="tx1"/>
                </a:solidFill>
                <a:latin typeface="+mn-lt"/>
                <a:ea typeface="Arial"/>
                <a:cs typeface="Arial"/>
                <a:sym typeface="Arial"/>
              </a:rPr>
              <a:t> الإجراءات المحددة المطلوبة </a:t>
            </a:r>
            <a:r>
              <a:rPr lang="en-US" sz="1100" dirty="0" err="1">
                <a:solidFill>
                  <a:schemeClr val="tx1"/>
                </a:solidFill>
                <a:latin typeface="+mn-lt"/>
                <a:ea typeface="Arial"/>
                <a:cs typeface="Arial"/>
                <a:sym typeface="Arial"/>
              </a:rPr>
              <a:t>لأخذ</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ال</a:t>
            </a:r>
            <a:r>
              <a:rPr lang="ar-SA" sz="1100" dirty="0">
                <a:ea typeface="Arial"/>
                <a:cs typeface="Arial"/>
                <a:sym typeface="Arial"/>
              </a:rPr>
              <a:t>قبول</a:t>
            </a:r>
            <a:r>
              <a:rPr lang="en-US" sz="1100" dirty="0">
                <a:solidFill>
                  <a:schemeClr val="tx1"/>
                </a:solidFill>
                <a:latin typeface="+mn-lt"/>
                <a:ea typeface="Arial"/>
                <a:cs typeface="Arial"/>
                <a:sym typeface="Arial"/>
              </a:rPr>
              <a:t> / الموافقة المستنيرة </a:t>
            </a:r>
            <a:r>
              <a:rPr lang="en-US" sz="1100" dirty="0" err="1">
                <a:solidFill>
                  <a:schemeClr val="tx1"/>
                </a:solidFill>
                <a:latin typeface="+mn-lt"/>
                <a:ea typeface="Arial"/>
                <a:cs typeface="Arial"/>
                <a:sym typeface="Arial"/>
              </a:rPr>
              <a:t>من</a:t>
            </a:r>
            <a:r>
              <a:rPr lang="en-US" sz="1100" dirty="0">
                <a:solidFill>
                  <a:schemeClr val="tx1"/>
                </a:solidFill>
                <a:latin typeface="+mn-lt"/>
                <a:ea typeface="Arial"/>
                <a:cs typeface="Arial"/>
                <a:sym typeface="Arial"/>
              </a:rPr>
              <a:t> </a:t>
            </a:r>
            <a:r>
              <a:rPr lang="en-US" sz="1100" dirty="0" err="1">
                <a:solidFill>
                  <a:schemeClr val="tx1"/>
                </a:solidFill>
                <a:latin typeface="+mn-lt"/>
                <a:ea typeface="Arial"/>
                <a:cs typeface="Arial"/>
                <a:sym typeface="Arial"/>
              </a:rPr>
              <a:t>الأطفال</a:t>
            </a:r>
            <a:r>
              <a:rPr lang="ar-SA" sz="1100" dirty="0">
                <a:solidFill>
                  <a:schemeClr val="tx1"/>
                </a:solidFill>
                <a:latin typeface="+mn-lt"/>
                <a:ea typeface="Arial"/>
                <a:cs typeface="Arial"/>
                <a:sym typeface="Arial"/>
              </a:rPr>
              <a:t> المنفصلين و</a:t>
            </a:r>
            <a:r>
              <a:rPr lang="en-US" sz="1100" dirty="0">
                <a:solidFill>
                  <a:schemeClr val="tx1"/>
                </a:solidFill>
                <a:latin typeface="+mn-lt"/>
                <a:ea typeface="Arial"/>
                <a:cs typeface="Arial"/>
                <a:sym typeface="Arial"/>
              </a:rPr>
              <a:t> غير </a:t>
            </a:r>
            <a:r>
              <a:rPr lang="en-US" sz="1100" dirty="0" err="1">
                <a:solidFill>
                  <a:schemeClr val="tx1"/>
                </a:solidFill>
                <a:latin typeface="+mn-lt"/>
                <a:ea typeface="Arial"/>
                <a:cs typeface="Arial"/>
                <a:sym typeface="Arial"/>
              </a:rPr>
              <a:t>المصحوبين</a:t>
            </a:r>
            <a:r>
              <a:rPr lang="en-US" sz="1100" dirty="0">
                <a:solidFill>
                  <a:schemeClr val="tx1"/>
                </a:solidFill>
                <a:latin typeface="+mn-lt"/>
                <a:ea typeface="Arial"/>
                <a:cs typeface="Arial"/>
                <a:sym typeface="Arial"/>
              </a:rPr>
              <a:t> .</a:t>
            </a:r>
          </a:p>
        </p:txBody>
      </p:sp>
      <p:grpSp>
        <p:nvGrpSpPr>
          <p:cNvPr id="33" name="Google Shape;194;p14">
            <a:extLst>
              <a:ext uri="{FF2B5EF4-FFF2-40B4-BE49-F238E27FC236}">
                <a16:creationId xmlns:a16="http://schemas.microsoft.com/office/drawing/2014/main" id="{01BC34CA-DE6A-6A1B-8925-1E5E81907828}"/>
              </a:ext>
            </a:extLst>
          </p:cNvPr>
          <p:cNvGrpSpPr/>
          <p:nvPr/>
        </p:nvGrpSpPr>
        <p:grpSpPr>
          <a:xfrm>
            <a:off x="1153785" y="2161263"/>
            <a:ext cx="332115" cy="351369"/>
            <a:chOff x="243840" y="1676400"/>
            <a:chExt cx="701040" cy="741680"/>
          </a:xfrm>
          <a:solidFill>
            <a:schemeClr val="accent2">
              <a:lumMod val="75000"/>
            </a:schemeClr>
          </a:solidFill>
        </p:grpSpPr>
        <p:sp>
          <p:nvSpPr>
            <p:cNvPr id="34" name="Google Shape;195;p14">
              <a:extLst>
                <a:ext uri="{FF2B5EF4-FFF2-40B4-BE49-F238E27FC236}">
                  <a16:creationId xmlns:a16="http://schemas.microsoft.com/office/drawing/2014/main" id="{836C395A-34BA-2044-3814-CEB5BD14DD05}"/>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35" name="Google Shape;196;p14">
              <a:extLst>
                <a:ext uri="{FF2B5EF4-FFF2-40B4-BE49-F238E27FC236}">
                  <a16:creationId xmlns:a16="http://schemas.microsoft.com/office/drawing/2014/main" id="{1F02318C-6C3E-56DA-E1FE-063BF637A069}"/>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36" name="Google Shape;194;p14">
            <a:extLst>
              <a:ext uri="{FF2B5EF4-FFF2-40B4-BE49-F238E27FC236}">
                <a16:creationId xmlns:a16="http://schemas.microsoft.com/office/drawing/2014/main" id="{F416F821-0615-D27F-11BA-C884CDDB5918}"/>
              </a:ext>
            </a:extLst>
          </p:cNvPr>
          <p:cNvGrpSpPr/>
          <p:nvPr/>
        </p:nvGrpSpPr>
        <p:grpSpPr>
          <a:xfrm>
            <a:off x="1153785" y="2713826"/>
            <a:ext cx="332115" cy="351369"/>
            <a:chOff x="243840" y="1676400"/>
            <a:chExt cx="701040" cy="741680"/>
          </a:xfrm>
          <a:solidFill>
            <a:schemeClr val="accent2">
              <a:lumMod val="75000"/>
            </a:schemeClr>
          </a:solidFill>
        </p:grpSpPr>
        <p:sp>
          <p:nvSpPr>
            <p:cNvPr id="37" name="Google Shape;195;p14">
              <a:extLst>
                <a:ext uri="{FF2B5EF4-FFF2-40B4-BE49-F238E27FC236}">
                  <a16:creationId xmlns:a16="http://schemas.microsoft.com/office/drawing/2014/main" id="{EAE035D6-A015-CED2-667F-DBBEE14B11A3}"/>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38" name="Google Shape;196;p14">
              <a:extLst>
                <a:ext uri="{FF2B5EF4-FFF2-40B4-BE49-F238E27FC236}">
                  <a16:creationId xmlns:a16="http://schemas.microsoft.com/office/drawing/2014/main" id="{A36079ED-F758-0A3B-0C07-6FFE8659990A}"/>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4" name="TextBox 3">
            <a:extLst>
              <a:ext uri="{FF2B5EF4-FFF2-40B4-BE49-F238E27FC236}">
                <a16:creationId xmlns:a16="http://schemas.microsoft.com/office/drawing/2014/main" id="{A6A41DC8-5C08-F08E-9F78-BCA63FDA1DBC}"/>
              </a:ext>
            </a:extLst>
          </p:cNvPr>
          <p:cNvSpPr txBox="1"/>
          <p:nvPr/>
        </p:nvSpPr>
        <p:spPr>
          <a:xfrm>
            <a:off x="1336689" y="3528374"/>
            <a:ext cx="4325427" cy="738664"/>
          </a:xfrm>
          <a:prstGeom prst="rect">
            <a:avLst/>
          </a:prstGeom>
          <a:noFill/>
        </p:spPr>
        <p:txBody>
          <a:bodyPr wrap="square" rtlCol="0">
            <a:spAutoFit/>
          </a:bodyPr>
          <a:lstStyle/>
          <a:p>
            <a:pPr algn="r" rtl="1"/>
            <a:r>
              <a:rPr lang="en-US" sz="1400" b="1" spc="300" dirty="0">
                <a:solidFill>
                  <a:schemeClr val="tx1"/>
                </a:solidFill>
                <a:latin typeface="Calibri" panose="020F0502020204030204" pitchFamily="34" charset="0"/>
                <a:cs typeface="Calibri" panose="020F0502020204030204" pitchFamily="34" charset="0"/>
              </a:rPr>
              <a:t>تحديد وتسجيل الأطفال </a:t>
            </a:r>
            <a:r>
              <a:rPr lang="en-US" sz="1400" b="1" spc="300" dirty="0" err="1">
                <a:solidFill>
                  <a:schemeClr val="tx1"/>
                </a:solidFill>
                <a:latin typeface="Calibri" panose="020F0502020204030204" pitchFamily="34" charset="0"/>
                <a:cs typeface="Calibri" panose="020F0502020204030204" pitchFamily="34" charset="0"/>
              </a:rPr>
              <a:t>المعرضين</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للخطر</a:t>
            </a:r>
            <a:r>
              <a:rPr lang="en-US" sz="1400" b="1" spc="300" dirty="0">
                <a:solidFill>
                  <a:schemeClr val="tx1"/>
                </a:solidFill>
                <a:latin typeface="Calibri" panose="020F0502020204030204" pitchFamily="34" charset="0"/>
                <a:cs typeface="Calibri" panose="020F0502020204030204" pitchFamily="34" charset="0"/>
              </a:rPr>
              <a:t> بما في </a:t>
            </a:r>
            <a:r>
              <a:rPr lang="en-US" sz="1400" b="1" spc="300" dirty="0" err="1">
                <a:solidFill>
                  <a:schemeClr val="tx1"/>
                </a:solidFill>
                <a:latin typeface="Calibri" panose="020F0502020204030204" pitchFamily="34" charset="0"/>
                <a:cs typeface="Calibri" panose="020F0502020204030204" pitchFamily="34" charset="0"/>
              </a:rPr>
              <a:t>ذلك</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الأطفال</a:t>
            </a:r>
            <a:r>
              <a:rPr lang="ar-SA" sz="1400" b="1" spc="300" dirty="0">
                <a:latin typeface="Calibri" panose="020F0502020204030204" pitchFamily="34" charset="0"/>
                <a:cs typeface="Calibri" panose="020F0502020204030204" pitchFamily="34" charset="0"/>
              </a:rPr>
              <a:t> المنفصلين و</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غير</a:t>
            </a:r>
            <a:r>
              <a:rPr lang="en-US" sz="1400" b="1" spc="300" dirty="0">
                <a:solidFill>
                  <a:schemeClr val="tx1"/>
                </a:solidFill>
                <a:latin typeface="Calibri" panose="020F0502020204030204" pitchFamily="34" charset="0"/>
                <a:cs typeface="Calibri" panose="020F0502020204030204" pitchFamily="34" charset="0"/>
              </a:rPr>
              <a:t> </a:t>
            </a:r>
            <a:r>
              <a:rPr lang="en-US" sz="1400" b="1" spc="300" dirty="0" err="1">
                <a:solidFill>
                  <a:schemeClr val="tx1"/>
                </a:solidFill>
                <a:latin typeface="Calibri" panose="020F0502020204030204" pitchFamily="34" charset="0"/>
                <a:cs typeface="Calibri" panose="020F0502020204030204" pitchFamily="34" charset="0"/>
              </a:rPr>
              <a:t>المصحوبي</a:t>
            </a:r>
            <a:r>
              <a:rPr lang="ar-SA" sz="1400" b="1" spc="300" dirty="0">
                <a:latin typeface="Calibri" panose="020F0502020204030204" pitchFamily="34" charset="0"/>
                <a:cs typeface="Calibri" panose="020F0502020204030204" pitchFamily="34" charset="0"/>
              </a:rPr>
              <a:t>ن.</a:t>
            </a:r>
            <a:endParaRPr lang="en-US" sz="1400" b="1" spc="300" dirty="0">
              <a:solidFill>
                <a:schemeClr val="tx1"/>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7EBD1A85-03D4-E6CF-D14C-3AF21F290817}"/>
              </a:ext>
            </a:extLst>
          </p:cNvPr>
          <p:cNvSpPr txBox="1"/>
          <p:nvPr/>
        </p:nvSpPr>
        <p:spPr>
          <a:xfrm>
            <a:off x="982985" y="5836591"/>
            <a:ext cx="5267344" cy="1450333"/>
          </a:xfrm>
          <a:prstGeom prst="rect">
            <a:avLst/>
          </a:prstGeom>
          <a:noFill/>
        </p:spPr>
        <p:txBody>
          <a:bodyPr wrap="square">
            <a:spAutoFit/>
          </a:bodyPr>
          <a:lstStyle/>
          <a:p>
            <a:pPr algn="r" rtl="1"/>
            <a:r>
              <a:rPr lang="en-US" sz="1100" b="1" dirty="0">
                <a:effectLst/>
                <a:ea typeface="Verdana" panose="020B0604030504040204" pitchFamily="34" charset="0"/>
                <a:cs typeface="Calibri" panose="020F0502020204030204" pitchFamily="34" charset="0"/>
              </a:rPr>
              <a:t>سيناريو </a:t>
            </a:r>
            <a:r>
              <a:rPr lang="en-US" sz="1100" b="1" dirty="0" err="1">
                <a:effectLst/>
                <a:ea typeface="Verdana" panose="020B0604030504040204" pitchFamily="34" charset="0"/>
                <a:cs typeface="Calibri" panose="020F0502020204030204" pitchFamily="34" charset="0"/>
              </a:rPr>
              <a:t>الحالة</a:t>
            </a:r>
            <a:r>
              <a:rPr lang="en-US" sz="1100" b="1" dirty="0">
                <a:effectLst/>
                <a:ea typeface="Verdana" panose="020B0604030504040204" pitchFamily="34" charset="0"/>
                <a:cs typeface="Calibri" panose="020F0502020204030204" pitchFamily="34" charset="0"/>
              </a:rPr>
              <a:t> </a:t>
            </a:r>
            <a:r>
              <a:rPr lang="ar-SA" sz="1100" b="1" dirty="0">
                <a:effectLst/>
                <a:ea typeface="Verdana" panose="020B0604030504040204" pitchFamily="34" charset="0"/>
                <a:cs typeface="Calibri" panose="020F0502020204030204" pitchFamily="34" charset="0"/>
              </a:rPr>
              <a:t>١</a:t>
            </a:r>
            <a:endParaRPr lang="en-US" sz="1100" b="1" dirty="0">
              <a:effectLst/>
              <a:ea typeface="Verdana" panose="020B0604030504040204" pitchFamily="34" charset="0"/>
              <a:cs typeface="Calibri" panose="020F0502020204030204" pitchFamily="34" charset="0"/>
            </a:endParaRPr>
          </a:p>
          <a:p>
            <a:pPr algn="r" rtl="1"/>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Verdana" panose="020B0604030504040204" pitchFamily="34" charset="0"/>
                <a:cs typeface="Calibri" panose="020F0502020204030204" pitchFamily="34" charset="0"/>
              </a:rPr>
              <a:t>أنت موظف حكومي لحماية الطفل تعمل في الخدمات الاجتماعية. تعمل أنت وفريقك في منطقة حضرية في</a:t>
            </a:r>
            <a:r>
              <a:rPr lang="en-US" sz="1100" dirty="0">
                <a:effectLst/>
                <a:ea typeface="Verdana" panose="020B0604030504040204" pitchFamily="34" charset="0"/>
                <a:cs typeface="Times New Roman" panose="02020603050405020304" pitchFamily="18" charset="0"/>
              </a:rPr>
              <a:t>​​</a:t>
            </a:r>
            <a:r>
              <a:rPr lang="en-US" sz="1100" dirty="0">
                <a:effectLst/>
                <a:ea typeface="Verdana" panose="020B0604030504040204" pitchFamily="34" charset="0"/>
                <a:cs typeface="Calibri" panose="020F0502020204030204" pitchFamily="34" charset="0"/>
              </a:rPr>
              <a:t>مدينة ، حيث توجد عائلات نازحة إثر ثوران بركان في المنطقة المحيطة. لقد سمعت عن المخاطر المتزايدة وقضايا الحماية للأطفال غير </a:t>
            </a:r>
            <a:r>
              <a:rPr lang="en-US" sz="1100" dirty="0" err="1">
                <a:effectLst/>
                <a:ea typeface="Verdana" panose="020B0604030504040204" pitchFamily="34" charset="0"/>
                <a:cs typeface="Calibri" panose="020F0502020204030204" pitchFamily="34" charset="0"/>
              </a:rPr>
              <a:t>المصحوبين</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و</a:t>
            </a:r>
            <a:r>
              <a:rPr lang="ar-SA"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المنفصلين</a:t>
            </a:r>
            <a:r>
              <a:rPr lang="en-US" sz="1100" dirty="0">
                <a:effectLst/>
                <a:ea typeface="Verdana" panose="020B0604030504040204" pitchFamily="34" charset="0"/>
                <a:cs typeface="Calibri" panose="020F0502020204030204" pitchFamily="34" charset="0"/>
              </a:rPr>
              <a:t>  الذين تستضيفهم العائلات. أيضًا ، تم وضع بعض الأطفال في دار أيتام قريبة ، بينما يعيش آخرون في مجموعات معًا ، ولكن دون إشراف كافٍ. وفقًا لأحد قادة المجتمع ، سمعت بعض العائلات التي تستضيف الأطفال غير </a:t>
            </a:r>
            <a:r>
              <a:rPr lang="en-US" sz="1100" dirty="0" err="1">
                <a:effectLst/>
                <a:ea typeface="Verdana" panose="020B0604030504040204" pitchFamily="34" charset="0"/>
                <a:cs typeface="Calibri" panose="020F0502020204030204" pitchFamily="34" charset="0"/>
              </a:rPr>
              <a:t>المصحوبين</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و</a:t>
            </a:r>
            <a:r>
              <a:rPr lang="ar-SA"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المنفصلين</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أنهم</a:t>
            </a:r>
            <a:r>
              <a:rPr lang="en-US" sz="1100" dirty="0">
                <a:effectLst/>
                <a:ea typeface="Verdana" panose="020B0604030504040204" pitchFamily="34" charset="0"/>
                <a:cs typeface="Calibri" panose="020F0502020204030204" pitchFamily="34" charset="0"/>
              </a:rPr>
              <a:t> سيتلقون مساعدات نقدية.</a:t>
            </a:r>
            <a:endParaRPr lang="en-US" sz="1100" dirty="0">
              <a:effectLst/>
              <a:ea typeface="Calibri" panose="020F0502020204030204" pitchFamily="34" charset="0"/>
              <a:cs typeface="Times New Roman" panose="02020603050405020304" pitchFamily="18" charset="0"/>
            </a:endParaRPr>
          </a:p>
          <a:p>
            <a:pPr marL="228600" lvl="0" indent="-228600" algn="r" rtl="1">
              <a:lnSpc>
                <a:spcPct val="107000"/>
              </a:lnSpc>
              <a:spcAft>
                <a:spcPts val="800"/>
              </a:spcAft>
              <a:buFont typeface="+mj-lt"/>
              <a:buAutoNum type="arabicPeriod"/>
            </a:pPr>
            <a:endParaRPr lang="en-US" sz="1100" dirty="0">
              <a:effectLst/>
              <a:ea typeface="Verdana" panose="020B060403050404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691BB887-634E-A323-0080-19E9F30E3DAF}"/>
              </a:ext>
            </a:extLst>
          </p:cNvPr>
          <p:cNvSpPr txBox="1"/>
          <p:nvPr/>
        </p:nvSpPr>
        <p:spPr>
          <a:xfrm>
            <a:off x="982985" y="4384401"/>
            <a:ext cx="5267344" cy="967921"/>
          </a:xfrm>
          <a:prstGeom prst="rect">
            <a:avLst/>
          </a:prstGeom>
          <a:solidFill>
            <a:schemeClr val="accent2">
              <a:lumMod val="20000"/>
              <a:lumOff val="80000"/>
            </a:schemeClr>
          </a:solidFill>
        </p:spPr>
        <p:txBody>
          <a:bodyPr wrap="square" lIns="144000" tIns="144000" rIns="144000" bIns="144000" rtlCol="0">
            <a:spAutoFit/>
          </a:bodyPr>
          <a:lstStyle/>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اجب على الاسئلة التالية:</a:t>
            </a:r>
          </a:p>
          <a:p>
            <a:pPr marL="228600" marR="0" lvl="0" indent="-228600" algn="r" rtl="1">
              <a:spcBef>
                <a:spcPts val="0"/>
              </a:spcBef>
              <a:spcAft>
                <a:spcPts val="0"/>
              </a:spcAft>
              <a:buFont typeface="+mj-lt"/>
              <a:buAutoNum type="arabicPeriod"/>
            </a:pPr>
            <a:r>
              <a:rPr lang="en-US" sz="1100" dirty="0">
                <a:solidFill>
                  <a:schemeClr val="tx1"/>
                </a:solidFill>
                <a:latin typeface="Calibri" panose="020F0502020204030204" pitchFamily="34" charset="0"/>
                <a:ea typeface="Arial"/>
                <a:cs typeface="Calibri" panose="020F0502020204030204" pitchFamily="34" charset="0"/>
                <a:sym typeface="Arial"/>
              </a:rPr>
              <a:t>كيف ستبدأ في تحديد الأطفال المعرضين للخطر بما في ذلك أولئك الذين انفصلوا عن أسرهم؟</a:t>
            </a:r>
          </a:p>
          <a:p>
            <a:pPr marL="228600" marR="0" lvl="0" indent="-228600" algn="r" rtl="1">
              <a:spcBef>
                <a:spcPts val="0"/>
              </a:spcBef>
              <a:spcAft>
                <a:spcPts val="0"/>
              </a:spcAft>
              <a:buFont typeface="+mj-lt"/>
              <a:buAutoNum type="arabicPeriod"/>
            </a:pPr>
            <a:r>
              <a:rPr lang="en-US" sz="1100" dirty="0" err="1">
                <a:solidFill>
                  <a:schemeClr val="tx1"/>
                </a:solidFill>
                <a:latin typeface="Calibri" panose="020F0502020204030204" pitchFamily="34" charset="0"/>
                <a:ea typeface="Arial"/>
                <a:cs typeface="Calibri" panose="020F0502020204030204" pitchFamily="34" charset="0"/>
                <a:sym typeface="Arial"/>
              </a:rPr>
              <a:t>أي</a:t>
            </a:r>
            <a:r>
              <a:rPr lang="ar-SA" sz="1100" dirty="0">
                <a:solidFill>
                  <a:schemeClr val="tx1"/>
                </a:solidFill>
                <a:latin typeface="Calibri" panose="020F0502020204030204" pitchFamily="34" charset="0"/>
                <a:ea typeface="Arial"/>
                <a:cs typeface="Calibri" panose="020F0502020204030204" pitchFamily="34" charset="0"/>
                <a:sym typeface="Arial"/>
              </a:rPr>
              <a:t> من </a:t>
            </a:r>
            <a:r>
              <a:rPr lang="en-US" sz="1100" dirty="0" err="1">
                <a:solidFill>
                  <a:schemeClr val="tx1"/>
                </a:solidFill>
                <a:latin typeface="Calibri" panose="020F0502020204030204" pitchFamily="34" charset="0"/>
                <a:ea typeface="Arial"/>
                <a:cs typeface="Calibri" panose="020F0502020204030204" pitchFamily="34" charset="0"/>
                <a:sym typeface="Arial"/>
              </a:rPr>
              <a:t>ال</a:t>
            </a:r>
            <a:r>
              <a:rPr lang="ar-SA" sz="1100" dirty="0">
                <a:solidFill>
                  <a:schemeClr val="tx1"/>
                </a:solidFill>
                <a:latin typeface="Calibri" panose="020F0502020204030204" pitchFamily="34" charset="0"/>
                <a:ea typeface="Arial"/>
                <a:cs typeface="Calibri" panose="020F0502020204030204" pitchFamily="34" charset="0"/>
                <a:sym typeface="Arial"/>
              </a:rPr>
              <a:t>فاعلين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الآخرين</a:t>
            </a:r>
            <a:r>
              <a:rPr lang="ar-SA" sz="1100" dirty="0">
                <a:solidFill>
                  <a:schemeClr val="tx1"/>
                </a:solidFill>
                <a:latin typeface="Calibri" panose="020F0502020204030204" pitchFamily="34" charset="0"/>
                <a:ea typeface="Arial"/>
                <a:cs typeface="Calibri" panose="020F0502020204030204" pitchFamily="34" charset="0"/>
                <a:sym typeface="Arial"/>
              </a:rPr>
              <a:t> الذين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س</a:t>
            </a:r>
            <a:r>
              <a:rPr lang="ar-SA" sz="1100" dirty="0">
                <a:solidFill>
                  <a:schemeClr val="tx1"/>
                </a:solidFill>
                <a:latin typeface="Calibri" panose="020F0502020204030204" pitchFamily="34" charset="0"/>
                <a:ea typeface="Arial"/>
                <a:cs typeface="Calibri" panose="020F0502020204030204" pitchFamily="34" charset="0"/>
                <a:sym typeface="Arial"/>
              </a:rPr>
              <a:t>تقوم بإشراكهم</a:t>
            </a:r>
            <a:r>
              <a:rPr lang="en-US" sz="1100" dirty="0">
                <a:solidFill>
                  <a:schemeClr val="tx1"/>
                </a:solidFill>
                <a:latin typeface="Calibri" panose="020F0502020204030204" pitchFamily="34" charset="0"/>
                <a:ea typeface="Arial"/>
                <a:cs typeface="Calibri" panose="020F0502020204030204" pitchFamily="34" charset="0"/>
                <a:sym typeface="Arial"/>
              </a:rPr>
              <a:t> ؟</a:t>
            </a:r>
          </a:p>
          <a:p>
            <a:pPr marL="228600" marR="0" lvl="0" indent="-228600" algn="r" rtl="1">
              <a:spcBef>
                <a:spcPts val="0"/>
              </a:spcBef>
              <a:spcAft>
                <a:spcPts val="0"/>
              </a:spcAft>
              <a:buFont typeface="+mj-lt"/>
              <a:buAutoNum type="arabicPeriod"/>
            </a:pPr>
            <a:r>
              <a:rPr lang="en-US" sz="1100" dirty="0">
                <a:solidFill>
                  <a:schemeClr val="tx1"/>
                </a:solidFill>
                <a:latin typeface="Calibri" panose="020F0502020204030204" pitchFamily="34" charset="0"/>
                <a:ea typeface="Arial"/>
                <a:cs typeface="Calibri" panose="020F0502020204030204" pitchFamily="34" charset="0"/>
                <a:sym typeface="Arial"/>
              </a:rPr>
              <a:t>كيف تتأكد من أنك </a:t>
            </a:r>
            <a:r>
              <a:rPr lang="en-US" sz="1100" dirty="0" err="1">
                <a:solidFill>
                  <a:schemeClr val="tx1"/>
                </a:solidFill>
                <a:latin typeface="Calibri" panose="020F0502020204030204" pitchFamily="34" charset="0"/>
                <a:ea typeface="Arial"/>
                <a:cs typeface="Calibri" panose="020F0502020204030204" pitchFamily="34" charset="0"/>
                <a:sym typeface="Arial"/>
              </a:rPr>
              <a:t>لا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تقوم بالضرر</a:t>
            </a:r>
            <a:r>
              <a:rPr lang="en-US" sz="1100" dirty="0">
                <a:solidFill>
                  <a:schemeClr val="tx1"/>
                </a:solidFill>
                <a:latin typeface="Calibri" panose="020F0502020204030204" pitchFamily="34" charset="0"/>
                <a:ea typeface="Arial"/>
                <a:cs typeface="Calibri" panose="020F0502020204030204" pitchFamily="34" charset="0"/>
                <a:sym typeface="Arial"/>
              </a:rPr>
              <a:t>؟</a:t>
            </a:r>
          </a:p>
        </p:txBody>
      </p:sp>
      <p:sp>
        <p:nvSpPr>
          <p:cNvPr id="27" name="Hexagon 26">
            <a:extLst>
              <a:ext uri="{FF2B5EF4-FFF2-40B4-BE49-F238E27FC236}">
                <a16:creationId xmlns:a16="http://schemas.microsoft.com/office/drawing/2014/main" id="{838C6922-B2C7-67E1-C1A7-44CAD2BC5CA4}"/>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0DDB067E-0B01-04DF-655D-20B2040A943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558C97E1-9CD5-3945-D9F8-CFB296922F4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762293CF-D4D3-F738-0646-A81A54092A04}"/>
              </a:ext>
            </a:extLst>
          </p:cNvPr>
          <p:cNvSpPr/>
          <p:nvPr/>
        </p:nvSpPr>
        <p:spPr>
          <a:xfrm rot="1782986">
            <a:off x="286724" y="168964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AFD57412-9F43-D488-FE76-1AF8019E92E2}"/>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D2BC34A1-178F-0953-E1F3-9DF1192CA1CF}"/>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D13700DB-D302-6B48-5CA4-DD00E74E2C01}"/>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06E48461-3F36-E456-A1BC-3AF28F93D598}"/>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0A2B7F82-2826-AA1F-C2AD-751848A37D66}"/>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B98EFFA9-588C-C32F-3FA0-18E5E005639D}"/>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0D3CA723-0E4A-CEC9-F222-8BBA80FACE1B}"/>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6ADBF830-7AC8-242C-C9F5-0D4EFA5AA2D3}"/>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82BC8CE0-14FE-1379-3412-7FAFDB9B4702}"/>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Hexagon 55">
            <a:extLst>
              <a:ext uri="{FF2B5EF4-FFF2-40B4-BE49-F238E27FC236}">
                <a16:creationId xmlns:a16="http://schemas.microsoft.com/office/drawing/2014/main" id="{745F005F-C301-D099-1C21-5F14FEE700B8}"/>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Hexagon 57">
            <a:extLst>
              <a:ext uri="{FF2B5EF4-FFF2-40B4-BE49-F238E27FC236}">
                <a16:creationId xmlns:a16="http://schemas.microsoft.com/office/drawing/2014/main" id="{6B5D08EA-DBAE-E317-D017-3799E8142F9C}"/>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9" name="Hexagon 58">
            <a:extLst>
              <a:ext uri="{FF2B5EF4-FFF2-40B4-BE49-F238E27FC236}">
                <a16:creationId xmlns:a16="http://schemas.microsoft.com/office/drawing/2014/main" id="{54573CEF-110B-F7C1-0A85-92C1EDC9187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0" name="Hexagon 59">
            <a:extLst>
              <a:ext uri="{FF2B5EF4-FFF2-40B4-BE49-F238E27FC236}">
                <a16:creationId xmlns:a16="http://schemas.microsoft.com/office/drawing/2014/main" id="{E8AD3FB8-B6B1-D40A-CC18-97429440DACF}"/>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1" name="Hexagon 60">
            <a:extLst>
              <a:ext uri="{FF2B5EF4-FFF2-40B4-BE49-F238E27FC236}">
                <a16:creationId xmlns:a16="http://schemas.microsoft.com/office/drawing/2014/main" id="{1075EF54-B0D0-2D1B-9EAF-EDB2C894B58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0518854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76F9E50-5CBA-92CA-DC37-ECBA82E8439D}"/>
              </a:ext>
            </a:extLst>
          </p:cNvPr>
          <p:cNvSpPr txBox="1"/>
          <p:nvPr/>
        </p:nvSpPr>
        <p:spPr>
          <a:xfrm>
            <a:off x="982984" y="1371453"/>
            <a:ext cx="5403525" cy="4324261"/>
          </a:xfrm>
          <a:prstGeom prst="rect">
            <a:avLst/>
          </a:prstGeom>
          <a:noFill/>
        </p:spPr>
        <p:txBody>
          <a:bodyPr wrap="square">
            <a:spAutoFit/>
          </a:bodyPr>
          <a:lstStyle/>
          <a:p>
            <a:pPr algn="r" rtl="1"/>
            <a:r>
              <a:rPr lang="ar-SA" sz="1100" dirty="0">
                <a:effectLst/>
                <a:latin typeface="Calibri" panose="020F0502020204030204" pitchFamily="34" charset="0"/>
                <a:ea typeface="Calibri" panose="020F0502020204030204" pitchFamily="34" charset="0"/>
                <a:cs typeface="Calibri" panose="020F0502020204030204" pitchFamily="34" charset="0"/>
              </a:rPr>
              <a:t>الرعاية الحاضنة </a:t>
            </a:r>
            <a:r>
              <a:rPr lang="en-US" sz="1100" dirty="0" err="1">
                <a:effectLst/>
                <a:latin typeface="Calibri" panose="020F0502020204030204" pitchFamily="34" charset="0"/>
                <a:ea typeface="Calibri" panose="020F0502020204030204" pitchFamily="34" charset="0"/>
                <a:cs typeface="Calibri" panose="020F0502020204030204" pitchFamily="34" charset="0"/>
              </a:rPr>
              <a:t>وإرشاد</a:t>
            </a:r>
            <a:r>
              <a:rPr lang="ar-SA" sz="1100" dirty="0">
                <a:effectLst/>
                <a:latin typeface="Calibri" panose="020F0502020204030204" pitchFamily="34" charset="0"/>
                <a:ea typeface="Calibri" panose="020F0502020204030204" pitchFamily="34" charset="0"/>
                <a:cs typeface="Calibri" panose="020F0502020204030204" pitchFamily="34" charset="0"/>
              </a:rPr>
              <a:t> العيش</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المستقل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a:t>
            </a:r>
            <a:r>
              <a:rPr lang="ar-SA" sz="1100" dirty="0">
                <a:effectLst/>
                <a:latin typeface="Calibri" panose="020F0502020204030204" pitchFamily="34" charset="0"/>
                <a:ea typeface="Calibri" panose="020F0502020204030204" pitchFamily="34" charset="0"/>
                <a:cs typeface="Calibri" panose="020F0502020204030204" pitchFamily="34" charset="0"/>
              </a:rPr>
              <a:t>ما</a:t>
            </a:r>
            <a:r>
              <a:rPr lang="en-US" sz="1100" dirty="0">
                <a:effectLst/>
                <a:latin typeface="Calibri" panose="020F0502020204030204" pitchFamily="34" charset="0"/>
                <a:ea typeface="Calibri" panose="020F0502020204030204" pitchFamily="34" charset="0"/>
                <a:cs typeface="Calibri" panose="020F0502020204030204" pitchFamily="34" charset="0"/>
              </a:rPr>
              <a:t> عمليتان تشركان الأفراد من المجتمع بطريقة منظمة وخاضعة للإشراف لتوفير الرعاية الأسرية للفتيات والفتيان غير المصحوبين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والمنفصلين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التوجيه والدعم الفردي من أجل تلبية احتياجاتهم في البقاء والحماية والتنمية. </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ar-SA" sz="1100" dirty="0">
                <a:effectLst/>
                <a:latin typeface="Calibri" panose="020F0502020204030204" pitchFamily="34" charset="0"/>
                <a:ea typeface="Calibri" panose="020F0502020204030204" pitchFamily="34" charset="0"/>
                <a:cs typeface="Calibri" panose="020F0502020204030204" pitchFamily="34" charset="0"/>
              </a:rPr>
              <a:t>/</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المرشد</a:t>
            </a:r>
            <a:r>
              <a:rPr lang="ar-SA" sz="1100" dirty="0">
                <a:effectLst/>
                <a:latin typeface="Calibri" panose="020F0502020204030204" pitchFamily="34" charset="0"/>
                <a:ea typeface="Calibri" panose="020F0502020204030204" pitchFamily="34" charset="0"/>
                <a:cs typeface="Calibri" panose="020F0502020204030204" pitchFamily="34" charset="0"/>
              </a:rPr>
              <a:t>/</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ar-SA" sz="1100" dirty="0">
                <a:effectLst/>
                <a:latin typeface="Calibri" panose="020F0502020204030204" pitchFamily="34" charset="0"/>
                <a:ea typeface="Calibri" panose="020F0502020204030204" pitchFamily="34" charset="0"/>
                <a:cs typeface="Calibri" panose="020F0502020204030204" pitchFamily="34" charset="0"/>
              </a:rPr>
              <a:t> هي/</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هو</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فرد من المجتمع الذي يعيش فيه الأطفال أنفسهم. لذلك سيكون لديه المعرفة المطلوبة بالسياق الثقافي والاجتماعي والديني للأطفال ، بالإضافة إلى فهم جيد للمخاطر التي من المحتمل أن يواجهها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ar-SA"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عمل</a:t>
            </a:r>
            <a:r>
              <a:rPr lang="en-US" sz="1100" dirty="0">
                <a:effectLst/>
                <a:latin typeface="Calibri" panose="020F0502020204030204" pitchFamily="34" charset="0"/>
                <a:ea typeface="Calibri" panose="020F0502020204030204" pitchFamily="34" charset="0"/>
                <a:cs typeface="Calibri" panose="020F0502020204030204" pitchFamily="34" charset="0"/>
              </a:rPr>
              <a:t> تحت </a:t>
            </a:r>
            <a:r>
              <a:rPr lang="en-US" sz="1100" dirty="0" err="1">
                <a:effectLst/>
                <a:latin typeface="Calibri" panose="020F0502020204030204" pitchFamily="34" charset="0"/>
                <a:ea typeface="Calibri" panose="020F0502020204030204" pitchFamily="34" charset="0"/>
                <a:cs typeface="Calibri" panose="020F0502020204030204" pitchFamily="34" charset="0"/>
              </a:rPr>
              <a:t>إشراف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توجيه</a:t>
            </a:r>
            <a:r>
              <a:rPr lang="en-US" sz="1100" dirty="0">
                <a:effectLst/>
                <a:latin typeface="Calibri" panose="020F0502020204030204" pitchFamily="34" charset="0"/>
                <a:ea typeface="Calibri" panose="020F0502020204030204" pitchFamily="34" charset="0"/>
                <a:cs typeface="Calibri" panose="020F0502020204030204" pitchFamily="34" charset="0"/>
              </a:rPr>
              <a:t> فريق إدارة الحالة ، يستفيد 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latin typeface="Calibri" panose="020F0502020204030204" pitchFamily="34" charset="0"/>
                <a:ea typeface="Calibri" panose="020F0502020204030204" pitchFamily="34" charset="0"/>
                <a:cs typeface="Calibri" panose="020F0502020204030204" pitchFamily="34" charset="0"/>
              </a:rPr>
              <a:t>رشدين</a:t>
            </a:r>
            <a:r>
              <a:rPr lang="en-US" sz="1100" dirty="0">
                <a:effectLst/>
                <a:latin typeface="Calibri" panose="020F0502020204030204" pitchFamily="34" charset="0"/>
                <a:ea typeface="Calibri" panose="020F0502020204030204" pitchFamily="34" charset="0"/>
                <a:cs typeface="Calibri" panose="020F0502020204030204" pitchFamily="34" charset="0"/>
              </a:rPr>
              <a:t> من هذه المعرفة ، والبناء على شبكاتهم داخل المجتمع لتوجيه الأطفال في الوصول إلى الخدمات ، وفي النهاية تحديد الحلول الدائمة ، بما في ذلك لم شمل الأسرة.</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يقوم مقدمو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latin typeface="Calibri" panose="020F0502020204030204" pitchFamily="34" charset="0"/>
                <a:ea typeface="Calibri" panose="020F0502020204030204" pitchFamily="34" charset="0"/>
                <a:cs typeface="Calibri" panose="020F0502020204030204" pitchFamily="34" charset="0"/>
              </a:rPr>
              <a:t>رشدين</a:t>
            </a:r>
            <a:r>
              <a:rPr lang="en-US" sz="1100" dirty="0">
                <a:effectLst/>
                <a:latin typeface="Calibri" panose="020F0502020204030204" pitchFamily="34" charset="0"/>
                <a:ea typeface="Calibri" panose="020F0502020204030204" pitchFamily="34" charset="0"/>
                <a:cs typeface="Calibri" panose="020F0502020204030204" pitchFamily="34" charset="0"/>
              </a:rPr>
              <a:t> بتنفيذ مجموعة من الأنشطة التي تدعم حماية وتنمية الأطفال غير المصحوبين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والمنفصلين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مجتمعاتهم. يمكن تلخيص هذه الأنشطة في دورين رئيسيين:</a:t>
            </a:r>
          </a:p>
          <a:p>
            <a:pPr algn="r" rtl="1"/>
            <a:r>
              <a:rPr lang="ar-SA" sz="1100" dirty="0">
                <a:effectLst/>
                <a:latin typeface="Calibri" panose="020F0502020204030204" pitchFamily="34" charset="0"/>
                <a:ea typeface="Calibri" panose="020F0502020204030204" pitchFamily="34" charset="0"/>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28600" lvl="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توفير الرعاية الأسرية </a:t>
            </a:r>
            <a:r>
              <a:rPr lang="en-US" sz="1100" dirty="0" err="1">
                <a:effectLst/>
                <a:latin typeface="Calibri" panose="020F0502020204030204" pitchFamily="34" charset="0"/>
                <a:ea typeface="Calibri" panose="020F0502020204030204" pitchFamily="34" charset="0"/>
                <a:cs typeface="Calibri" panose="020F0502020204030204" pitchFamily="34" charset="0"/>
              </a:rPr>
              <a:t>للأطفال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المصحوبين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والمنفصلي</a:t>
            </a:r>
            <a:r>
              <a:rPr lang="ar-SA" sz="1100" dirty="0">
                <a:latin typeface="Calibri" panose="020F0502020204030204" pitchFamily="34" charset="0"/>
                <a:ea typeface="Calibri" panose="020F0502020204030204" pitchFamily="34" charset="0"/>
                <a:cs typeface="Calibri" panose="020F0502020204030204" pitchFamily="34" charset="0"/>
              </a:rPr>
              <a:t>ن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تقديم التوجيه والدعم للطفل الذي يعيش </a:t>
            </a:r>
            <a:r>
              <a:rPr lang="en-US" sz="1100" dirty="0" err="1">
                <a:effectLst/>
                <a:latin typeface="Calibri" panose="020F0502020204030204" pitchFamily="34" charset="0"/>
                <a:ea typeface="Calibri" panose="020F0502020204030204" pitchFamily="34" charset="0"/>
                <a:cs typeface="Calibri" panose="020F0502020204030204" pitchFamily="34" charset="0"/>
              </a:rPr>
              <a:t>بشكل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مستقل</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i="1" dirty="0" err="1">
                <a:effectLst/>
                <a:latin typeface="Calibri" panose="020F0502020204030204" pitchFamily="34" charset="0"/>
                <a:ea typeface="Calibri" panose="020F0502020204030204" pitchFamily="34" charset="0"/>
                <a:cs typeface="Calibri" panose="020F0502020204030204" pitchFamily="34" charset="0"/>
              </a:rPr>
              <a:t>و</a:t>
            </a:r>
            <a:r>
              <a:rPr lang="en-US" sz="1100" dirty="0">
                <a:effectLst/>
                <a:latin typeface="Calibri" panose="020F0502020204030204" pitchFamily="34" charset="0"/>
                <a:ea typeface="Calibri" panose="020F0502020204030204" pitchFamily="34" charset="0"/>
                <a:cs typeface="Calibri" panose="020F0502020204030204" pitchFamily="34" charset="0"/>
              </a:rPr>
              <a:t> </a:t>
            </a:r>
          </a:p>
          <a:p>
            <a:pPr marL="228600" lvl="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تحديد مخاطر الحماية والتغييرات / المخاوف في ترتيبات الرعاية التي تتطلب الإحالة إلى منظمة إدارة الحالة.</a:t>
            </a:r>
          </a:p>
          <a:p>
            <a:pPr lvl="0"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lvl="0" algn="r" rtl="1"/>
            <a:r>
              <a:rPr lang="ar-SA" sz="1100" b="1" dirty="0">
                <a:latin typeface="Calibri" panose="020F0502020204030204" pitchFamily="34" charset="0"/>
                <a:ea typeface="Calibri" panose="020F0502020204030204" pitchFamily="34" charset="0"/>
                <a:cs typeface="Calibri" panose="020F0502020204030204" pitchFamily="34" charset="0"/>
              </a:rPr>
              <a:t>١. </a:t>
            </a:r>
            <a:r>
              <a:rPr lang="ar-SA" sz="1100" b="1" dirty="0" err="1">
                <a:latin typeface="Calibri" panose="020F0502020204030204" pitchFamily="34" charset="0"/>
                <a:ea typeface="Calibri" panose="020F0502020204030204" pitchFamily="34" charset="0"/>
                <a:cs typeface="Calibri" panose="020F0502020204030204" pitchFamily="34" charset="0"/>
              </a:rPr>
              <a:t>م</a:t>
            </a:r>
            <a:r>
              <a:rPr lang="en-US" sz="1100" b="1" dirty="0" err="1">
                <a:latin typeface="Calibri" panose="020F0502020204030204" pitchFamily="34" charset="0"/>
                <a:ea typeface="Calibri" panose="020F0502020204030204" pitchFamily="34" charset="0"/>
                <a:cs typeface="Calibri" panose="020F0502020204030204" pitchFamily="34" charset="0"/>
              </a:rPr>
              <a:t>لخص</a:t>
            </a:r>
            <a:endParaRPr lang="en-US" sz="1100" b="1" dirty="0">
              <a:latin typeface="Calibri" panose="020F0502020204030204" pitchFamily="34" charset="0"/>
              <a:ea typeface="Calibri" panose="020F0502020204030204" pitchFamily="34" charset="0"/>
              <a:cs typeface="Calibri" panose="020F0502020204030204" pitchFamily="34" charset="0"/>
            </a:endParaRPr>
          </a:p>
          <a:p>
            <a:pPr lvl="0" algn="r" rtl="1"/>
            <a:endParaRPr lang="en-US" sz="1100" b="1"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بتوجيه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وإشراف</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أخصائي</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الحالة ، ومع التغذية الراجعة والمدخلات من أعضاء مجتمع الطفل ،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سيساعد</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شاغل</a:t>
            </a:r>
            <a:r>
              <a:rPr lang="ar-SA" sz="1100" dirty="0">
                <a:solidFill>
                  <a:srgbClr val="000000"/>
                </a:solidFill>
                <a:latin typeface="Calibri" panose="020F0502020204030204" pitchFamily="34" charset="0"/>
                <a:ea typeface="Calibri" panose="020F0502020204030204" pitchFamily="34" charset="0"/>
                <a:cs typeface="Calibri" panose="020F0502020204030204" pitchFamily="34" charset="0"/>
              </a:rPr>
              <a:t> هذه</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الوظيفة</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أخصائي</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في</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Arial" panose="020B0604020202020204" pitchFamily="34" charset="0"/>
              <a:buChar char="•"/>
            </a:pP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تزويد</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المصحوبين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والمنفصلين</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الذين يعيشون بشكل مستقل ، مع الإشراف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المنتظم</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a:t>
            </a:r>
            <a:r>
              <a:rPr lang="ar-SA"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لمتوقع للبالغين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والتوجيه</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والمشورة والدعم العاطفي ، وإرشادهم بشأن التنمية الاجتماعية والعاطفية ، وتعزيز استقلاليتهم ، والاستعداد لمرحلة البلوغ ، وكذلك التخفيف من المخاطر ، والوصول الآمن إلى الخدمات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توفير الرعاية الأسرية للأطفال غير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المصحوبين</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والمنفصلين</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والمساعدة وفقًا لخطة حالة الطفل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دعم دمج الأطفال غير المصحوبين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والمنفصلين</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1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في</a:t>
            </a: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مجتمعاتهم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Arial" panose="020B0604020202020204" pitchFamily="34" charset="0"/>
              <a:buChar char="•"/>
            </a:pPr>
            <a:r>
              <a:rPr lang="en-US"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تحديد حالات الحماية وإحالتها إلى طاقم إدارة الحالة.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0A34C3A2-A4AA-82F9-D92A-3BF12F015342}"/>
              </a:ext>
            </a:extLst>
          </p:cNvPr>
          <p:cNvSpPr txBox="1"/>
          <p:nvPr/>
        </p:nvSpPr>
        <p:spPr>
          <a:xfrm>
            <a:off x="982985" y="713169"/>
            <a:ext cx="5403525" cy="461665"/>
          </a:xfrm>
          <a:prstGeom prst="rect">
            <a:avLst/>
          </a:prstGeom>
          <a:noFill/>
        </p:spPr>
        <p:txBody>
          <a:bodyPr wrap="square" rtlCol="0">
            <a:spAutoFit/>
          </a:bodyPr>
          <a:lstStyle/>
          <a:p>
            <a:pPr algn="r"/>
            <a:r>
              <a:rPr lang="ar-SA" sz="1200" b="1" spc="300" dirty="0">
                <a:solidFill>
                  <a:schemeClr val="tx1"/>
                </a:solidFill>
                <a:latin typeface="Calibri" panose="020F0502020204030204" pitchFamily="34" charset="0"/>
                <a:cs typeface="Calibri" panose="020F0502020204030204" pitchFamily="34" charset="0"/>
              </a:rPr>
              <a:t>الاتفاقية و الشروط المرجعية لمقدم الرعاية/ مرشد العيش المستقل (نموذج ٢)</a:t>
            </a:r>
            <a:endParaRPr lang="en-US" sz="1200" b="1" spc="300" dirty="0">
              <a:solidFill>
                <a:schemeClr val="tx1"/>
              </a:solidFill>
              <a:latin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4B1BE564-7DBE-5E2A-EE6E-10CEA32A94E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C3951FB6-F6B5-3046-4DCC-0E7E31A2F105}"/>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16042433-4754-4B33-E814-C99330B2B8C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8B17D547-2568-2389-6266-E858DC11B4AC}"/>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9AF58EE7-002D-0E88-AF31-084E1415F2FF}"/>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2F2ACE4B-8A25-50BA-A333-5E84CA5728A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4A9DFA6-82F0-3CD1-C75E-AC3B2F0C9154}"/>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EE594FCF-2597-F101-18EF-E462C20D5A99}"/>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0A6AB726-1FEA-3F5A-275C-17CA1BC70CC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A1C513E4-786E-4F09-9F7F-148FB8BB2E7D}"/>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402BF94-6F36-7652-1919-7E9CAC020273}"/>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8A357660-824E-0F3A-58B1-7B7EDC985B59}"/>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2D9835B-A38B-1310-743F-6184833D8858}"/>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6C7AD43-10D9-CE0A-0B17-D6C767C7D93E}"/>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9D5A25B-5DF5-BCEE-9EDF-3FE3E4128D56}"/>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D3335B3C-5A5A-839A-7C05-A6D0AE8D7D4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0CE756F-FB50-5DC5-F63A-0790E539B141}"/>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A6A025B-4B77-9FBD-95B7-7A6952C825D4}"/>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6456417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D60E82-DCBD-060D-A7DD-0E2A05C0310B}"/>
              </a:ext>
            </a:extLst>
          </p:cNvPr>
          <p:cNvSpPr txBox="1"/>
          <p:nvPr/>
        </p:nvSpPr>
        <p:spPr>
          <a:xfrm>
            <a:off x="982984" y="713169"/>
            <a:ext cx="5403525" cy="7032694"/>
          </a:xfrm>
          <a:prstGeom prst="rect">
            <a:avLst/>
          </a:prstGeom>
          <a:noFill/>
        </p:spPr>
        <p:txBody>
          <a:bodyPr wrap="square">
            <a:spAutoFit/>
          </a:bodyPr>
          <a:lstStyle/>
          <a:p>
            <a:pPr algn="r" rtl="1"/>
            <a:r>
              <a:rPr lang="ar-SA" sz="1100" b="1" dirty="0">
                <a:effectLst/>
                <a:latin typeface="Calibri" panose="020F0502020204030204" pitchFamily="34" charset="0"/>
                <a:ea typeface="Calibri" panose="020F0502020204030204" pitchFamily="34" charset="0"/>
                <a:cs typeface="Calibri" panose="020F0502020204030204" pitchFamily="34" charset="0"/>
              </a:rPr>
              <a:t>٢.</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الوظيفة</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الخيار الأول: </a:t>
            </a:r>
            <a:r>
              <a:rPr lang="en-US" sz="1100" b="1" dirty="0" err="1">
                <a:effectLst/>
                <a:latin typeface="Calibri" panose="020F0502020204030204" pitchFamily="34" charset="0"/>
                <a:ea typeface="Calibri" panose="020F0502020204030204" pitchFamily="34" charset="0"/>
                <a:cs typeface="Calibri" panose="020F0502020204030204" pitchFamily="34" charset="0"/>
              </a:rPr>
              <a:t>إرشاد</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a:effectLst/>
                <a:latin typeface="Calibri" panose="020F0502020204030204" pitchFamily="34" charset="0"/>
                <a:ea typeface="Calibri" panose="020F0502020204030204" pitchFamily="34" charset="0"/>
                <a:cs typeface="Calibri" panose="020F0502020204030204" pitchFamily="34" charset="0"/>
              </a:rPr>
              <a:t>الأطفال غير المصحوبين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الذين</a:t>
            </a:r>
            <a:r>
              <a:rPr lang="en-US" sz="1100" b="1" dirty="0">
                <a:effectLst/>
                <a:latin typeface="Calibri" panose="020F0502020204030204" pitchFamily="34" charset="0"/>
                <a:ea typeface="Calibri" panose="020F0502020204030204" pitchFamily="34" charset="0"/>
                <a:cs typeface="Calibri" panose="020F0502020204030204" pitchFamily="34" charset="0"/>
              </a:rPr>
              <a:t> يعيشون بشكل مستقل</a:t>
            </a: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سيكون المتطوعون الذين </a:t>
            </a:r>
            <a:r>
              <a:rPr lang="en-US" sz="1100" dirty="0" err="1">
                <a:effectLst/>
                <a:latin typeface="Calibri" panose="020F0502020204030204" pitchFamily="34" charset="0"/>
                <a:ea typeface="Calibri" panose="020F0502020204030204" pitchFamily="34" charset="0"/>
                <a:cs typeface="Calibri" panose="020F0502020204030204" pitchFamily="34" charset="0"/>
              </a:rPr>
              <a:t>يدعمون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الأطفال غير المصحوبين</a:t>
            </a:r>
            <a:r>
              <a:rPr lang="en-US" sz="1100" dirty="0">
                <a:effectLst/>
                <a:latin typeface="Calibri" panose="020F0502020204030204" pitchFamily="34" charset="0"/>
                <a:ea typeface="Calibri" panose="020F0502020204030204" pitchFamily="34" charset="0"/>
                <a:cs typeface="Calibri" panose="020F0502020204030204" pitchFamily="34" charset="0"/>
              </a:rPr>
              <a:t> الذين يعيشون بشكل مستقل مسؤولين عن:</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القيام بزيارات منزلية منتظمة ، واجتماعات مع الطفل / الأطفال ، للاستماع إلى ومناقشة المخاوف والتحديات ، وتقديم المشورة والتوجيه بشأن معالجتها</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تقديم التشجيع والتحفيز لأنشطة الطفل</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تقديم المشورة والتوجيه بشأن طرق التغلب على التحديات وتخفيف المخاطر</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دعم الأطفال في نموهم الاجتماعي والعاطفي وتنمية استقلاليتهم</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مساعدة الأطفال على تعلم كيفية إدارة شؤونهم المالية والوقت والموارد الأخرى</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أن يكونوا متاحين عندما يحتاجون إلى شخص بالغ للتحدث معه ، ومواساتهم عند الحزن ، وتقديم الرعاية والاهتمام والطمأنينة</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دعمهم للالتحاق بالمدارس أو غيرها من الفرص التعليمية / التعليمية ومساعدتهم على إكمال تعليمهم</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الخيار الثاني: رعاية الأطفال غير المصحوبين </a:t>
            </a:r>
            <a:r>
              <a:rPr lang="en-US" sz="1100" b="1" dirty="0" err="1">
                <a:effectLst/>
                <a:latin typeface="Calibri" panose="020F0502020204030204" pitchFamily="34" charset="0"/>
                <a:ea typeface="Calibri" panose="020F0502020204030204" pitchFamily="34" charset="0"/>
                <a:cs typeface="Calibri" panose="020F0502020204030204" pitchFamily="34" charset="0"/>
              </a:rPr>
              <a:t>والمنفصلين</a:t>
            </a:r>
            <a:r>
              <a:rPr lang="en-US" sz="1100" b="1" dirty="0">
                <a:effectLst/>
                <a:latin typeface="Calibri" panose="020F0502020204030204" pitchFamily="34" charset="0"/>
                <a:ea typeface="Calibri" panose="020F0502020204030204" pitchFamily="34" charset="0"/>
                <a:cs typeface="Calibri" panose="020F0502020204030204" pitchFamily="34" charset="0"/>
              </a:rPr>
              <a:t> </a:t>
            </a:r>
            <a:endParaRPr lang="ar-SA" sz="1100" b="1"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err="1">
                <a:effectLst/>
                <a:latin typeface="Calibri" panose="020F0502020204030204" pitchFamily="34" charset="0"/>
                <a:ea typeface="Calibri" panose="020F0502020204030204" pitchFamily="34" charset="0"/>
                <a:cs typeface="Calibri" panose="020F0502020204030204" pitchFamily="34" charset="0"/>
              </a:rPr>
              <a:t>سيكون</a:t>
            </a:r>
            <a:r>
              <a:rPr lang="en-US" sz="1100" dirty="0">
                <a:effectLst/>
                <a:latin typeface="Calibri" panose="020F0502020204030204" pitchFamily="34" charset="0"/>
                <a:ea typeface="Calibri" panose="020F0502020204030204" pitchFamily="34" charset="0"/>
                <a:cs typeface="Calibri" panose="020F0502020204030204" pitchFamily="34" charset="0"/>
              </a:rPr>
              <a:t> مقدمو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المنفصلين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مسؤولين</a:t>
            </a:r>
            <a:r>
              <a:rPr lang="en-US" sz="1100" dirty="0">
                <a:effectLst/>
                <a:latin typeface="Calibri" panose="020F0502020204030204" pitchFamily="34" charset="0"/>
                <a:ea typeface="Calibri" panose="020F0502020204030204" pitchFamily="34" charset="0"/>
                <a:cs typeface="Calibri" panose="020F0502020204030204" pitchFamily="34" charset="0"/>
              </a:rPr>
              <a:t> عن:</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توفير الرعاية والدعم والإشراف المنتظم للطفل ، مع العلم أنه لن يكون هناك مكسب شخصي ، مالي أو غير ذلك</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عدم الإساءة إلى الطفل أو استغلاله بأي شكل من الأشكال بما في ذلك الترويج للزواج المبكر أو </a:t>
            </a:r>
            <a:r>
              <a:rPr lang="en-US" sz="1100" dirty="0" err="1">
                <a:effectLst/>
                <a:latin typeface="Calibri" panose="020F0502020204030204" pitchFamily="34" charset="0"/>
                <a:ea typeface="Calibri" panose="020F0502020204030204" pitchFamily="34" charset="0"/>
                <a:cs typeface="Calibri" panose="020F0502020204030204" pitchFamily="34" charset="0"/>
              </a:rPr>
              <a:t>السماح</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به</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قبل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سن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١٨)</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تأكد</a:t>
            </a:r>
            <a:r>
              <a:rPr lang="en-US" sz="1100" dirty="0">
                <a:effectLst/>
                <a:latin typeface="Calibri" panose="020F0502020204030204" pitchFamily="34" charset="0"/>
                <a:ea typeface="Calibri" panose="020F0502020204030204" pitchFamily="34" charset="0"/>
                <a:cs typeface="Calibri" panose="020F0502020204030204" pitchFamily="34" charset="0"/>
              </a:rPr>
              <a:t> من مشاركة الطفل في الأنشطة المجتمعية (على سبيل المثال ، حضور أماكن صديقة للأطفال والشباب ، ومدرسة ، وما إلى ذلك).</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التأكد من حصول الطفل على المتابعة الطبية والغذائية والعاطفية والتعليمية اللازمة.</a:t>
            </a:r>
          </a:p>
          <a:p>
            <a:pPr marL="171450" indent="-171450" algn="r" rtl="1">
              <a:buFont typeface="Arial" panose="020B0604020202020204" pitchFamily="34" charset="0"/>
              <a:buChar char="•"/>
            </a:pP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ق</a:t>
            </a:r>
            <a:r>
              <a:rPr lang="ar-SA" sz="1100" dirty="0">
                <a:effectLst/>
                <a:latin typeface="Calibri" panose="020F0502020204030204" pitchFamily="34" charset="0"/>
                <a:ea typeface="Calibri" panose="020F0502020204030204" pitchFamily="34" charset="0"/>
                <a:cs typeface="Calibri" panose="020F0502020204030204" pitchFamily="34" charset="0"/>
              </a:rPr>
              <a:t>يا</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en-US" sz="1100" dirty="0">
                <a:effectLst/>
                <a:latin typeface="Calibri" panose="020F0502020204030204" pitchFamily="34" charset="0"/>
                <a:ea typeface="Calibri" panose="020F0502020204030204" pitchFamily="34" charset="0"/>
                <a:cs typeface="Calibri" panose="020F0502020204030204" pitchFamily="34" charset="0"/>
              </a:rPr>
              <a:t> بإخطار الوكالة (المدرجة أدناه) قبل أي انتقال إلى مكان آخر ، بما في ذلك تغيير الإقامة داخل وخارج الموقع الحالي.</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التعاون مع الأخصائي الاجتماعي لحماية الطفل ، بما في ذلك حضور زيارات المراقبة والمشاركة في المراجعة ، </a:t>
            </a:r>
            <a:r>
              <a:rPr lang="en-US" sz="1100" dirty="0" err="1">
                <a:effectLst/>
                <a:latin typeface="Calibri" panose="020F0502020204030204" pitchFamily="34" charset="0"/>
                <a:ea typeface="Calibri" panose="020F0502020204030204" pitchFamily="34" charset="0"/>
                <a:cs typeface="Calibri" panose="020F0502020204030204" pitchFamily="34" charset="0"/>
              </a:rPr>
              <a:t>كل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١٢</a:t>
            </a:r>
            <a:r>
              <a:rPr lang="en-US" sz="1100" dirty="0">
                <a:effectLst/>
                <a:latin typeface="Calibri" panose="020F0502020204030204" pitchFamily="34" charset="0"/>
                <a:ea typeface="Calibri" panose="020F0502020204030204" pitchFamily="34" charset="0"/>
                <a:cs typeface="Calibri" panose="020F0502020204030204" pitchFamily="34" charset="0"/>
              </a:rPr>
              <a:t> أسبوعًا على الأقل.</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الانخراط بشكل استباقي وطلب المشورة / المساعدة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الوكالة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أ</a:t>
            </a:r>
            <a:r>
              <a:rPr lang="en-US" sz="1100" dirty="0" err="1">
                <a:effectLst/>
                <a:latin typeface="Calibri" panose="020F0502020204030204" pitchFamily="34" charset="0"/>
                <a:ea typeface="Calibri" panose="020F0502020204030204" pitchFamily="34" charset="0"/>
                <a:cs typeface="Calibri" panose="020F0502020204030204" pitchFamily="34" charset="0"/>
              </a:rPr>
              <a:t>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في حالة وجود أي مشاكل مع الطفل / الأطفال أو ترتيبات الرعاية وإبلاغ أخصائي الحالة الخاص بك.</a:t>
            </a: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 </a:t>
            </a: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الوظائف المشتركة لكلا الخيارين</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تبادل المعلومات حول وضع الحماية والبرامج والخدمات المجتمعية</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تقديم المشورة للطفل / الأطفال بشأن الخدمات الرسمية المتاحة وكيفية الوصول إليها</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تحديد مخاطر الحماية وإحالتها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أ</a:t>
            </a:r>
            <a:r>
              <a:rPr lang="en-US" sz="1100" dirty="0" err="1">
                <a:effectLst/>
                <a:latin typeface="Calibri" panose="020F0502020204030204" pitchFamily="34" charset="0"/>
                <a:ea typeface="Calibri" panose="020F0502020204030204" pitchFamily="34" charset="0"/>
                <a:cs typeface="Calibri" panose="020F0502020204030204" pitchFamily="34" charset="0"/>
              </a:rPr>
              <a:t>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endParaRPr lang="ar-SA"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ar-SA" sz="1100" dirty="0">
                <a:latin typeface="Calibri" panose="020F0502020204030204" pitchFamily="34" charset="0"/>
                <a:ea typeface="Calibri" panose="020F0502020204030204" pitchFamily="34" charset="0"/>
                <a:cs typeface="Calibri" panose="020F0502020204030204" pitchFamily="34" charset="0"/>
              </a:rPr>
              <a:t>الم</a:t>
            </a:r>
            <a:r>
              <a:rPr lang="en-US" sz="1100" dirty="0" err="1">
                <a:effectLst/>
                <a:latin typeface="Calibri" panose="020F0502020204030204" pitchFamily="34" charset="0"/>
                <a:ea typeface="Calibri" panose="020F0502020204030204" pitchFamily="34" charset="0"/>
                <a:cs typeface="Calibri" panose="020F0502020204030204" pitchFamily="34" charset="0"/>
              </a:rPr>
              <a:t>شار</a:t>
            </a:r>
            <a:r>
              <a:rPr lang="ar-SA" sz="1100" dirty="0" err="1">
                <a:effectLst/>
                <a:latin typeface="Calibri" panose="020F0502020204030204" pitchFamily="34" charset="0"/>
                <a:ea typeface="Calibri" panose="020F0502020204030204" pitchFamily="34" charset="0"/>
                <a:cs typeface="Calibri" panose="020F0502020204030204" pitchFamily="34" charset="0"/>
              </a:rPr>
              <a:t>كة</a:t>
            </a:r>
            <a:r>
              <a:rPr lang="en-US" sz="1100" dirty="0">
                <a:effectLst/>
                <a:latin typeface="Calibri" panose="020F0502020204030204" pitchFamily="34" charset="0"/>
                <a:ea typeface="Calibri" panose="020F0502020204030204" pitchFamily="34" charset="0"/>
                <a:cs typeface="Calibri" panose="020F0502020204030204" pitchFamily="34" charset="0"/>
              </a:rPr>
              <a:t> في التدريبات المتاحة</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الانخراط مع شبكات المجتمع والجهات الفاعلة ذات الصلة كما هو مطلوب</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a:effectLst/>
                <a:latin typeface="Calibri" panose="020F0502020204030204" pitchFamily="34" charset="0"/>
                <a:ea typeface="Calibri" panose="020F0502020204030204" pitchFamily="34" charset="0"/>
                <a:cs typeface="Calibri" panose="020F0502020204030204" pitchFamily="34" charset="0"/>
              </a:rPr>
              <a:t>وظائف الدعم الأخرى</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دعم </a:t>
            </a:r>
            <a:r>
              <a:rPr lang="en-US" sz="1100" dirty="0" err="1">
                <a:effectLst/>
                <a:latin typeface="Calibri" panose="020F0502020204030204" pitchFamily="34" charset="0"/>
                <a:ea typeface="Calibri" panose="020F0502020204030204" pitchFamily="34" charset="0"/>
                <a:cs typeface="Calibri" panose="020F0502020204030204" pitchFamily="34" charset="0"/>
              </a:rPr>
              <a:t>عملية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تعقب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الأسرة</a:t>
            </a:r>
            <a:r>
              <a:rPr lang="en-US" sz="1100" dirty="0">
                <a:effectLst/>
                <a:latin typeface="Calibri" panose="020F0502020204030204" pitchFamily="34" charset="0"/>
                <a:ea typeface="Calibri" panose="020F0502020204030204" pitchFamily="34" charset="0"/>
                <a:cs typeface="Calibri" panose="020F0502020204030204" pitchFamily="34" charset="0"/>
              </a:rPr>
              <a:t> ولم شملها. </a:t>
            </a:r>
            <a:r>
              <a:rPr lang="ar-SA" sz="1100" dirty="0" err="1">
                <a:effectLst/>
                <a:latin typeface="Calibri" panose="020F0502020204030204" pitchFamily="34" charset="0"/>
                <a:ea typeface="Calibri" panose="020F0502020204030204" pitchFamily="34" charset="0"/>
                <a:cs typeface="Calibri" panose="020F0502020204030204" pitchFamily="34" charset="0"/>
              </a:rPr>
              <a:t>إ</a:t>
            </a:r>
            <a:r>
              <a:rPr lang="en-US" sz="1100" dirty="0" err="1">
                <a:effectLst/>
                <a:latin typeface="Calibri" panose="020F0502020204030204" pitchFamily="34" charset="0"/>
                <a:ea typeface="Calibri" panose="020F0502020204030204" pitchFamily="34" charset="0"/>
                <a:cs typeface="Calibri" panose="020F0502020204030204" pitchFamily="34" charset="0"/>
              </a:rPr>
              <a:t>بل</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غ</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أ</a:t>
            </a:r>
            <a:r>
              <a:rPr lang="en-US" sz="1100" dirty="0" err="1">
                <a:effectLst/>
                <a:latin typeface="Calibri" panose="020F0502020204030204" pitchFamily="34" charset="0"/>
                <a:ea typeface="Calibri" panose="020F0502020204030204" pitchFamily="34" charset="0"/>
                <a:cs typeface="Calibri" panose="020F0502020204030204" pitchFamily="34" charset="0"/>
              </a:rPr>
              <a:t>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إذا</a:t>
            </a:r>
            <a:r>
              <a:rPr lang="en-US" sz="1100" dirty="0">
                <a:effectLst/>
                <a:latin typeface="Calibri" panose="020F0502020204030204" pitchFamily="34" charset="0"/>
                <a:ea typeface="Calibri" panose="020F0502020204030204" pitchFamily="34" charset="0"/>
                <a:cs typeface="Calibri" panose="020F0502020204030204" pitchFamily="34" charset="0"/>
              </a:rPr>
              <a:t> حصلوا على معلومات حول مكان الوالدين / الأقارب أو إذا اقترب الوالدان / الأقارب من الطفل.</a:t>
            </a:r>
          </a:p>
          <a:p>
            <a:pPr marL="171450" indent="-171450" algn="r" rtl="1">
              <a:buFont typeface="Arial" panose="020B0604020202020204" pitchFamily="34" charset="0"/>
              <a:buChar char="•"/>
            </a:pPr>
            <a:r>
              <a:rPr lang="ar-SA" sz="1100" dirty="0">
                <a:effectLst/>
                <a:latin typeface="Calibri" panose="020F0502020204030204" pitchFamily="34" charset="0"/>
                <a:ea typeface="Calibri" panose="020F0502020204030204" pitchFamily="34" charset="0"/>
                <a:cs typeface="Calibri" panose="020F0502020204030204" pitchFamily="34" charset="0"/>
              </a:rPr>
              <a:t>الم</a:t>
            </a:r>
            <a:r>
              <a:rPr lang="en-US" sz="1100" dirty="0" err="1">
                <a:effectLst/>
                <a:latin typeface="Calibri" panose="020F0502020204030204" pitchFamily="34" charset="0"/>
                <a:ea typeface="Calibri" panose="020F0502020204030204" pitchFamily="34" charset="0"/>
                <a:cs typeface="Calibri" panose="020F0502020204030204" pitchFamily="34" charset="0"/>
              </a:rPr>
              <a:t>ساعد</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في تحديد فرص الرعاية البديلة المحتملة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والإرشاد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وت</a:t>
            </a:r>
            <a:r>
              <a:rPr lang="ar-SA" sz="1100" dirty="0">
                <a:effectLst/>
                <a:latin typeface="Calibri" panose="020F0502020204030204" pitchFamily="34" charset="0"/>
                <a:ea typeface="Calibri" panose="020F0502020204030204" pitchFamily="34" charset="0"/>
                <a:cs typeface="Calibri" panose="020F0502020204030204" pitchFamily="34" charset="0"/>
              </a:rPr>
              <a:t>عقب</a:t>
            </a:r>
            <a:r>
              <a:rPr lang="en-US" sz="1100" dirty="0">
                <a:effectLst/>
                <a:latin typeface="Calibri" panose="020F0502020204030204" pitchFamily="34" charset="0"/>
                <a:ea typeface="Calibri" panose="020F0502020204030204" pitchFamily="34" charset="0"/>
                <a:cs typeface="Calibri" panose="020F0502020204030204" pitchFamily="34" charset="0"/>
              </a:rPr>
              <a:t> الأسرة والتوصية بها </a:t>
            </a:r>
            <a:r>
              <a:rPr lang="en-US" sz="1100" dirty="0" err="1">
                <a:effectLst/>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أ</a:t>
            </a:r>
            <a:r>
              <a:rPr lang="en-US" sz="1100" dirty="0" err="1">
                <a:effectLst/>
                <a:latin typeface="Calibri" panose="020F0502020204030204" pitchFamily="34" charset="0"/>
                <a:ea typeface="Calibri" panose="020F0502020204030204" pitchFamily="34" charset="0"/>
                <a:cs typeface="Calibri" panose="020F0502020204030204" pitchFamily="34" charset="0"/>
              </a:rPr>
              <a:t>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دعم تحديد الأطفال المعرضين للخطر وكذلك المخاطر المحددة للأطفال ، وإحالتهم إلى أخصائي الحالة</a:t>
            </a:r>
          </a:p>
        </p:txBody>
      </p:sp>
      <p:sp>
        <p:nvSpPr>
          <p:cNvPr id="4" name="Hexagon 3">
            <a:extLst>
              <a:ext uri="{FF2B5EF4-FFF2-40B4-BE49-F238E27FC236}">
                <a16:creationId xmlns:a16="http://schemas.microsoft.com/office/drawing/2014/main" id="{0F99E763-7272-174D-9A85-4704F15CADE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0E5D1C3A-B81E-3033-2DE9-0C537136822C}"/>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91ACD6C8-DA2E-A93C-6ED6-A518548DFBA7}"/>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82D2F861-7670-EA05-3EFB-1C8F755B058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44F08BDB-BE5C-6C6C-FA1B-B9BCB1EE4EEA}"/>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D51C42A8-F9D3-ABFE-F9DD-EBE0D1A22D9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3BE670F5-B7E2-DC7B-5854-9431BC9265A8}"/>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6395536B-D69E-36D5-6EF4-F4EB35237B4E}"/>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E3151E0A-1EE7-D7FA-DAC3-3AC903FB962A}"/>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DA1E79BF-F82B-99D2-4C85-46145A52BC38}"/>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E9EC99D5-08DB-DA32-DC8B-38EB2B369D11}"/>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1F6F6B6A-C6F2-14FF-2D2C-659B0FAC1D30}"/>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08E2AAE-18CB-7AE8-6CEA-188C96D7EABE}"/>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75690F0-5570-BCBF-E226-348C3A668FCE}"/>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30A96111-85FE-619A-E10F-C0B79C566DE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0FB87B9-FE37-58C7-2250-5BF1FD5CED6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C9A7A74B-7CC7-1B83-0B84-8864C1EF2B6A}"/>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4A55B982-0E9B-15CA-FDB3-40D7259B8AF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96332187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BD60E82-DCBD-060D-A7DD-0E2A05C0310B}"/>
              </a:ext>
            </a:extLst>
          </p:cNvPr>
          <p:cNvSpPr txBox="1"/>
          <p:nvPr/>
        </p:nvSpPr>
        <p:spPr>
          <a:xfrm>
            <a:off x="982984" y="713169"/>
            <a:ext cx="5403525" cy="5509200"/>
          </a:xfrm>
          <a:prstGeom prst="rect">
            <a:avLst/>
          </a:prstGeom>
          <a:noFill/>
        </p:spPr>
        <p:txBody>
          <a:bodyPr wrap="square">
            <a:spAutoFit/>
          </a:bodyPr>
          <a:lstStyle/>
          <a:p>
            <a:pPr algn="r" rtl="1"/>
            <a:r>
              <a:rPr lang="ar-SA" sz="1100" b="1" dirty="0">
                <a:effectLst/>
                <a:latin typeface="Calibri" panose="020F0502020204030204" pitchFamily="34" charset="0"/>
                <a:ea typeface="Calibri" panose="020F0502020204030204" pitchFamily="34" charset="0"/>
                <a:cs typeface="Calibri" panose="020F0502020204030204" pitchFamily="34" charset="0"/>
              </a:rPr>
              <a:t>٣.تخصيص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الأطفال</a:t>
            </a:r>
            <a:r>
              <a:rPr lang="en-US" sz="1100" b="1" dirty="0">
                <a:effectLst/>
                <a:latin typeface="Calibri" panose="020F0502020204030204" pitchFamily="34" charset="0"/>
                <a:ea typeface="Calibri" panose="020F0502020204030204" pitchFamily="34" charset="0"/>
                <a:cs typeface="Calibri" panose="020F0502020204030204" pitchFamily="34" charset="0"/>
              </a:rPr>
              <a:t> / الأسر</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سيتم </a:t>
            </a:r>
            <a:r>
              <a:rPr lang="en-US" sz="1100" dirty="0" err="1">
                <a:effectLst/>
                <a:latin typeface="Calibri" panose="020F0502020204030204" pitchFamily="34" charset="0"/>
                <a:ea typeface="Calibri" panose="020F0502020204030204" pitchFamily="34" charset="0"/>
                <a:cs typeface="Calibri" panose="020F0502020204030204" pitchFamily="34" charset="0"/>
              </a:rPr>
              <a:t>تخصيص</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طفل</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ar-SA" sz="1100" dirty="0" err="1">
                <a:effectLst/>
                <a:latin typeface="Calibri" panose="020F0502020204030204" pitchFamily="34" charset="0"/>
                <a:ea typeface="Calibri" panose="020F0502020204030204" pitchFamily="34" charset="0"/>
                <a:cs typeface="Calibri" panose="020F0502020204030204" pitchFamily="34" charset="0"/>
              </a:rPr>
              <a:t>الأ</a:t>
            </a:r>
            <a:r>
              <a:rPr lang="en-US" sz="1100" dirty="0" err="1">
                <a:effectLst/>
                <a:latin typeface="Calibri" panose="020F0502020204030204" pitchFamily="34" charset="0"/>
                <a:ea typeface="Calibri" panose="020F0502020204030204" pitchFamily="34" charset="0"/>
                <a:cs typeface="Calibri" panose="020F0502020204030204" pitchFamily="34" charset="0"/>
              </a:rPr>
              <a:t>طف</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ل</a:t>
            </a:r>
            <a:r>
              <a:rPr lang="en-US" sz="1100" dirty="0">
                <a:effectLst/>
                <a:latin typeface="Calibri" panose="020F0502020204030204" pitchFamily="34" charset="0"/>
                <a:ea typeface="Calibri" panose="020F0502020204030204" pitchFamily="34" charset="0"/>
                <a:cs typeface="Calibri" panose="020F0502020204030204" pitchFamily="34" charset="0"/>
              </a:rPr>
              <a:t> لمقدم الرعاية / المرشد وفقًا لاتفاقية 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مرشد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العيش</a:t>
            </a:r>
            <a:r>
              <a:rPr lang="en-US" sz="1100" dirty="0">
                <a:effectLst/>
                <a:latin typeface="Calibri" panose="020F0502020204030204" pitchFamily="34" charset="0"/>
                <a:ea typeface="Calibri" panose="020F0502020204030204" pitchFamily="34" charset="0"/>
                <a:cs typeface="Calibri" panose="020F0502020204030204" pitchFamily="34" charset="0"/>
              </a:rPr>
              <a:t> المستقل. يجب تحديد عدد الأطفال الذين سيتم دعمهم من قبل أي مقدم 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ar-SA" sz="1100" dirty="0">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وفقًا لاحتياجات الطفل / سياق الرعاية ، وقدرات المتطوع ، والمسافة بين أماكن إقامة الأطفال.</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ar-SA" sz="1100" b="1" dirty="0">
                <a:effectLst/>
                <a:latin typeface="Calibri" panose="020F0502020204030204" pitchFamily="34" charset="0"/>
                <a:ea typeface="Calibri" panose="020F0502020204030204" pitchFamily="34" charset="0"/>
                <a:cs typeface="Calibri" panose="020F0502020204030204" pitchFamily="34" charset="0"/>
              </a:rPr>
              <a:t>٤.</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مدة</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المشاركة</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en-US" sz="1100" b="1" dirty="0" err="1">
                <a:effectLst/>
                <a:latin typeface="Calibri" panose="020F0502020204030204" pitchFamily="34" charset="0"/>
                <a:ea typeface="Calibri" panose="020F0502020204030204" pitchFamily="34" charset="0"/>
                <a:cs typeface="Calibri" panose="020F0502020204030204" pitchFamily="34" charset="0"/>
              </a:rPr>
              <a:t>و</a:t>
            </a:r>
            <a:r>
              <a:rPr lang="ar-SA" sz="1100" b="1" dirty="0">
                <a:effectLst/>
                <a:latin typeface="Calibri" panose="020F0502020204030204" pitchFamily="34" charset="0"/>
                <a:ea typeface="Calibri" panose="020F0502020204030204" pitchFamily="34" charset="0"/>
                <a:cs typeface="Calibri" panose="020F0502020204030204" pitchFamily="34" charset="0"/>
              </a:rPr>
              <a:t> مسؤوليات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الدعم</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سيعتمد القرار المتعلق بمدة المسؤولية التطوعية لكل طفل على تقييم حالة الطفل على حدة ، وسيكون وفقًا لخطة الحالة الفردية للطفل.</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سيتم إنهاء الاتفاقية إذا تم العثور على الوالدين / الأقارب البيولوجيين ويعتبر لم الشمل في </a:t>
            </a:r>
            <a:r>
              <a:rPr lang="en-US" sz="1100" dirty="0" err="1">
                <a:effectLst/>
                <a:latin typeface="Calibri" panose="020F0502020204030204" pitchFamily="34" charset="0"/>
                <a:ea typeface="Calibri" panose="020F0502020204030204" pitchFamily="34" charset="0"/>
                <a:cs typeface="Calibri" panose="020F0502020204030204" pitchFamily="34" charset="0"/>
              </a:rPr>
              <a:t>مصلحة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الطفل</a:t>
            </a:r>
            <a:r>
              <a:rPr lang="ar-SA" sz="1100" dirty="0">
                <a:effectLst/>
                <a:latin typeface="Calibri" panose="020F0502020204030204" pitchFamily="34" charset="0"/>
                <a:ea typeface="Calibri" panose="020F0502020204030204" pitchFamily="34" charset="0"/>
                <a:cs typeface="Calibri" panose="020F0502020204030204" pitchFamily="34" charset="0"/>
              </a:rPr>
              <a:t> الفضلى</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ar-SA" sz="1100" b="1" dirty="0">
                <a:effectLst/>
                <a:latin typeface="Calibri" panose="020F0502020204030204" pitchFamily="34" charset="0"/>
                <a:ea typeface="Calibri" panose="020F0502020204030204" pitchFamily="34" charset="0"/>
                <a:cs typeface="Calibri" panose="020F0502020204030204" pitchFamily="34" charset="0"/>
              </a:rPr>
              <a:t>٥.ال</a:t>
            </a:r>
            <a:r>
              <a:rPr lang="en-US" sz="1100" b="1" dirty="0" err="1">
                <a:effectLst/>
                <a:latin typeface="Calibri" panose="020F0502020204030204" pitchFamily="34" charset="0"/>
                <a:ea typeface="Calibri" panose="020F0502020204030204" pitchFamily="34" charset="0"/>
                <a:cs typeface="Calibri" panose="020F0502020204030204" pitchFamily="34" charset="0"/>
              </a:rPr>
              <a:t>دعم</a:t>
            </a:r>
            <a:r>
              <a:rPr lang="en-US" sz="1100" b="1" dirty="0">
                <a:effectLst/>
                <a:latin typeface="Calibri" panose="020F0502020204030204" pitchFamily="34" charset="0"/>
                <a:ea typeface="Calibri" panose="020F0502020204030204" pitchFamily="34" charset="0"/>
                <a:cs typeface="Calibri" panose="020F0502020204030204" pitchFamily="34" charset="0"/>
              </a:rPr>
              <a:t> / </a:t>
            </a:r>
            <a:r>
              <a:rPr lang="en-US" sz="1100" b="1" dirty="0" err="1">
                <a:effectLst/>
                <a:latin typeface="Calibri" panose="020F0502020204030204" pitchFamily="34" charset="0"/>
                <a:ea typeface="Calibri" panose="020F0502020204030204" pitchFamily="34" charset="0"/>
                <a:cs typeface="Calibri" panose="020F0502020204030204" pitchFamily="34" charset="0"/>
              </a:rPr>
              <a:t>الإشراف</a:t>
            </a:r>
            <a:r>
              <a:rPr lang="ar-SA" sz="1100" b="1" dirty="0">
                <a:effectLst/>
                <a:latin typeface="Calibri" panose="020F0502020204030204" pitchFamily="34" charset="0"/>
                <a:ea typeface="Calibri" panose="020F0502020204030204" pitchFamily="34" charset="0"/>
                <a:cs typeface="Calibri" panose="020F0502020204030204" pitchFamily="34" charset="0"/>
              </a:rPr>
              <a:t>  لأخصائي الحالة</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اسم ولقب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المشرف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ar-SA" sz="1100" dirty="0">
                <a:effectLst/>
                <a:latin typeface="Calibri" panose="020F0502020204030204" pitchFamily="34" charset="0"/>
                <a:ea typeface="Calibri" panose="020F0502020204030204" pitchFamily="34" charset="0"/>
                <a:cs typeface="Calibri" panose="020F0502020204030204" pitchFamily="34" charset="0"/>
              </a:rPr>
              <a:t> أخصائي</a:t>
            </a:r>
            <a:r>
              <a:rPr lang="en-US" sz="1100" dirty="0">
                <a:effectLst/>
                <a:latin typeface="Calibri" panose="020F0502020204030204" pitchFamily="34" charset="0"/>
                <a:ea typeface="Calibri" panose="020F0502020204030204" pitchFamily="34" charset="0"/>
                <a:cs typeface="Calibri" panose="020F0502020204030204" pitchFamily="34" charset="0"/>
              </a:rPr>
              <a:t> الحالة. عادةً ما يكون المشرف هو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المسؤول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عن</a:t>
            </a:r>
            <a:r>
              <a:rPr lang="ar-SA" sz="1100" dirty="0">
                <a:effectLst/>
                <a:latin typeface="Calibri" panose="020F0502020204030204" pitchFamily="34" charset="0"/>
                <a:ea typeface="Calibri" panose="020F0502020204030204" pitchFamily="34" charset="0"/>
                <a:cs typeface="Calibri" panose="020F0502020204030204" pitchFamily="34" charset="0"/>
              </a:rPr>
              <a:t> أخصائي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latin typeface="Calibri" panose="020F0502020204030204" pitchFamily="34" charset="0"/>
                <a:ea typeface="Calibri" panose="020F0502020204030204" pitchFamily="34" charset="0"/>
                <a:cs typeface="Calibri" panose="020F0502020204030204" pitchFamily="34" charset="0"/>
              </a:rPr>
              <a:t> </a:t>
            </a:r>
            <a:r>
              <a:rPr lang="ar-SA" sz="1100" dirty="0" err="1">
                <a:latin typeface="Calibri" panose="020F0502020204030204" pitchFamily="34" charset="0"/>
                <a:ea typeface="Calibri" panose="020F0502020204030204" pitchFamily="34" charset="0"/>
                <a:cs typeface="Calibri" panose="020F0502020204030204" pitchFamily="34" charset="0"/>
              </a:rPr>
              <a:t>لل</a:t>
            </a:r>
            <a:r>
              <a:rPr lang="en-US" sz="1100" dirty="0" err="1">
                <a:latin typeface="Calibri" panose="020F0502020204030204" pitchFamily="34" charset="0"/>
                <a:ea typeface="Calibri" panose="020F0502020204030204" pitchFamily="34" charset="0"/>
                <a:cs typeface="Calibri" panose="020F0502020204030204" pitchFamily="34" charset="0"/>
              </a:rPr>
              <a:t>طفل</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a:effectLst/>
                <a:latin typeface="Calibri" panose="020F0502020204030204" pitchFamily="34" charset="0"/>
                <a:ea typeface="Calibri" panose="020F0502020204030204" pitchFamily="34" charset="0"/>
                <a:cs typeface="Calibri" panose="020F0502020204030204" pitchFamily="34" charset="0"/>
              </a:rPr>
              <a:t>، والذي تخضع مسؤولياته الإجمالية للاختصاصات الخاصة به.</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فيما يتعلق بمقدم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effectLst/>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 سيكون المشرف مسؤولاً عن:</a:t>
            </a:r>
          </a:p>
          <a:p>
            <a:pPr marL="171450" indent="-171450" algn="r" rtl="1">
              <a:buFont typeface="Arial" panose="020B0604020202020204" pitchFamily="34" charset="0"/>
              <a:buChar char="•"/>
            </a:pPr>
            <a:r>
              <a:rPr lang="ar-SA" sz="1100" dirty="0">
                <a:latin typeface="Calibri" panose="020F0502020204030204" pitchFamily="34" charset="0"/>
                <a:ea typeface="Calibri" panose="020F0502020204030204" pitchFamily="34" charset="0"/>
                <a:cs typeface="Calibri" panose="020F0502020204030204" pitchFamily="34" charset="0"/>
              </a:rPr>
              <a:t>تدقيق المطلوب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100" dirty="0">
                <a:effectLst/>
                <a:latin typeface="Calibri" panose="020F0502020204030204" pitchFamily="34" charset="0"/>
                <a:ea typeface="Calibri" panose="020F0502020204030204" pitchFamily="34" charset="0"/>
                <a:cs typeface="Calibri" panose="020F0502020204030204" pitchFamily="34" charset="0"/>
              </a:rPr>
              <a:t> الرعاية / المرشد المحتمل واستكمال </a:t>
            </a:r>
            <a:r>
              <a:rPr lang="en-US" sz="1100" dirty="0" err="1">
                <a:effectLst/>
                <a:latin typeface="Calibri" panose="020F0502020204030204" pitchFamily="34" charset="0"/>
                <a:ea typeface="Calibri" panose="020F0502020204030204" pitchFamily="34" charset="0"/>
                <a:cs typeface="Calibri" panose="020F0502020204030204" pitchFamily="34" charset="0"/>
              </a:rPr>
              <a:t>اتفاقية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المرشد</a:t>
            </a:r>
            <a:r>
              <a:rPr lang="en-US" sz="1100" dirty="0">
                <a:effectLst/>
                <a:latin typeface="Calibri" panose="020F0502020204030204" pitchFamily="34" charset="0"/>
                <a:ea typeface="Calibri" panose="020F0502020204030204" pitchFamily="34" charset="0"/>
                <a:cs typeface="Calibri" panose="020F0502020204030204" pitchFamily="34" charset="0"/>
              </a:rPr>
              <a:t> </a:t>
            </a:r>
            <a:endParaRPr lang="ar-SA"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ar-SA" sz="1100" dirty="0">
                <a:latin typeface="Calibri" panose="020F0502020204030204" pitchFamily="34" charset="0"/>
                <a:ea typeface="Calibri" panose="020F0502020204030204" pitchFamily="34" charset="0"/>
                <a:cs typeface="Calibri" panose="020F0502020204030204" pitchFamily="34" charset="0"/>
              </a:rPr>
              <a:t>توافق</a:t>
            </a:r>
            <a:r>
              <a:rPr lang="en-US" sz="1100" dirty="0">
                <a:effectLst/>
                <a:latin typeface="Calibri" panose="020F0502020204030204" pitchFamily="34" charset="0"/>
                <a:ea typeface="Calibri" panose="020F0502020204030204" pitchFamily="34" charset="0"/>
                <a:cs typeface="Calibri" panose="020F0502020204030204" pitchFamily="34" charset="0"/>
              </a:rPr>
              <a:t> وتعيين 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للأطفال </a:t>
            </a:r>
            <a:r>
              <a:rPr lang="ar-SA" sz="1100" dirty="0">
                <a:latin typeface="Calibri" panose="020F0502020204030204" pitchFamily="34" charset="0"/>
                <a:ea typeface="Calibri" panose="020F0502020204030204" pitchFamily="34" charset="0"/>
                <a:cs typeface="Calibri" panose="020F0502020204030204" pitchFamily="34" charset="0"/>
              </a:rPr>
              <a:t>غير المصحوبين  الذين </a:t>
            </a:r>
            <a:r>
              <a:rPr lang="en-US" sz="1100" dirty="0" err="1">
                <a:effectLst/>
                <a:latin typeface="Calibri" panose="020F0502020204030204" pitchFamily="34" charset="0"/>
                <a:ea typeface="Calibri" panose="020F0502020204030204" pitchFamily="34" charset="0"/>
                <a:cs typeface="Calibri" panose="020F0502020204030204" pitchFamily="34" charset="0"/>
              </a:rPr>
              <a:t>يعيشون</a:t>
            </a:r>
            <a:r>
              <a:rPr lang="en-US" sz="1100" dirty="0">
                <a:effectLst/>
                <a:latin typeface="Calibri" panose="020F0502020204030204" pitchFamily="34" charset="0"/>
                <a:ea typeface="Calibri" panose="020F0502020204030204" pitchFamily="34" charset="0"/>
                <a:cs typeface="Calibri" panose="020F0502020204030204" pitchFamily="34" charset="0"/>
              </a:rPr>
              <a:t> بشكل مستقل /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أطفال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منفصلين</a:t>
            </a:r>
            <a:r>
              <a:rPr lang="ar-SA" sz="1100" dirty="0">
                <a:effectLst/>
                <a:latin typeface="Calibri" panose="020F0502020204030204" pitchFamily="34" charset="0"/>
                <a:ea typeface="Calibri" panose="020F0502020204030204" pitchFamily="34" charset="0"/>
                <a:cs typeface="Calibri" panose="020F0502020204030204" pitchFamily="34" charset="0"/>
              </a:rPr>
              <a:t> الذين</a:t>
            </a:r>
            <a:r>
              <a:rPr lang="en-US" sz="1100" dirty="0">
                <a:effectLst/>
                <a:latin typeface="Calibri" panose="020F0502020204030204" pitchFamily="34" charset="0"/>
                <a:ea typeface="Calibri" panose="020F0502020204030204" pitchFamily="34" charset="0"/>
                <a:cs typeface="Calibri" panose="020F0502020204030204" pitchFamily="34" charset="0"/>
              </a:rPr>
              <a:t> يحتاجون إلى رعاية أسرية.</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تقديم المشورة والتوجيه لمقدم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في </a:t>
            </a:r>
            <a:r>
              <a:rPr lang="en-US" sz="1100" dirty="0" err="1">
                <a:effectLst/>
                <a:latin typeface="Calibri" panose="020F0502020204030204" pitchFamily="34" charset="0"/>
                <a:ea typeface="Calibri" panose="020F0502020204030204" pitchFamily="34" charset="0"/>
                <a:cs typeface="Calibri" panose="020F0502020204030204" pitchFamily="34" charset="0"/>
              </a:rPr>
              <a:t>تنفيذ</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شر</a:t>
            </a:r>
            <a:r>
              <a:rPr lang="ar-SA" sz="1100" dirty="0">
                <a:latin typeface="Calibri" panose="020F0502020204030204" pitchFamily="34" charset="0"/>
                <a:ea typeface="Calibri" panose="020F0502020204030204" pitchFamily="34" charset="0"/>
                <a:cs typeface="Calibri" panose="020F0502020204030204" pitchFamily="34" charset="0"/>
              </a:rPr>
              <a:t>و</a:t>
            </a:r>
            <a:r>
              <a:rPr lang="en-US" sz="1100" dirty="0" err="1">
                <a:effectLst/>
                <a:latin typeface="Calibri" panose="020F0502020204030204" pitchFamily="34" charset="0"/>
                <a:ea typeface="Calibri" panose="020F0502020204030204" pitchFamily="34" charset="0"/>
                <a:cs typeface="Calibri" panose="020F0502020204030204" pitchFamily="34" charset="0"/>
              </a:rPr>
              <a:t>ط</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اتفاقية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مراجعة عمل 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ومشاركته</a:t>
            </a:r>
            <a:r>
              <a:rPr lang="ar-SA" sz="1100" dirty="0" err="1">
                <a:effectLst/>
                <a:latin typeface="Calibri" panose="020F0502020204030204" pitchFamily="34" charset="0"/>
                <a:ea typeface="Calibri" panose="020F0502020204030204" pitchFamily="34" charset="0"/>
                <a:cs typeface="Calibri" panose="020F0502020204030204" pitchFamily="34" charset="0"/>
              </a:rPr>
              <a:t>م</a:t>
            </a:r>
            <a:r>
              <a:rPr lang="en-US" sz="1100" dirty="0">
                <a:effectLst/>
                <a:latin typeface="Calibri" panose="020F0502020204030204" pitchFamily="34" charset="0"/>
                <a:ea typeface="Calibri" panose="020F0502020204030204" pitchFamily="34" charset="0"/>
                <a:cs typeface="Calibri" panose="020F0502020204030204" pitchFamily="34" charset="0"/>
              </a:rPr>
              <a:t> المستمرة.</a:t>
            </a:r>
          </a:p>
          <a:p>
            <a:pPr marL="171450" indent="-171450" algn="r" rtl="1">
              <a:buFont typeface="Arial" panose="020B0604020202020204" pitchFamily="34" charset="0"/>
              <a:buChar char="•"/>
            </a:pPr>
            <a:r>
              <a:rPr lang="ar-SA" sz="1100" dirty="0">
                <a:effectLst/>
                <a:latin typeface="Calibri" panose="020F0502020204030204" pitchFamily="34" charset="0"/>
                <a:ea typeface="Calibri" panose="020F0502020204030204" pitchFamily="34" charset="0"/>
                <a:cs typeface="Calibri" panose="020F0502020204030204" pitchFamily="34" charset="0"/>
              </a:rPr>
              <a:t>عقد</a:t>
            </a:r>
            <a:r>
              <a:rPr lang="en-US" sz="1100" dirty="0">
                <a:effectLst/>
                <a:latin typeface="Calibri" panose="020F0502020204030204" pitchFamily="34" charset="0"/>
                <a:ea typeface="Calibri" panose="020F0502020204030204" pitchFamily="34" charset="0"/>
                <a:cs typeface="Calibri" panose="020F0502020204030204" pitchFamily="34" charset="0"/>
              </a:rPr>
              <a:t> وتنظيم دورات تدريبية وإحالة المتطوعين إليها لتعزيز مهارات 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latin typeface="Calibri" panose="020F0502020204030204" pitchFamily="34" charset="0"/>
                <a:ea typeface="Calibri" panose="020F0502020204030204" pitchFamily="34" charset="0"/>
                <a:cs typeface="Calibri" panose="020F0502020204030204" pitchFamily="34" charset="0"/>
              </a:rPr>
              <a:t>رشد</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التحقق بشكل متكرر </a:t>
            </a:r>
            <a:r>
              <a:rPr lang="en-US" sz="1100" dirty="0" err="1">
                <a:effectLst/>
                <a:latin typeface="Calibri" panose="020F0502020204030204" pitchFamily="34" charset="0"/>
                <a:ea typeface="Calibri" panose="020F0502020204030204" pitchFamily="34" charset="0"/>
                <a:cs typeface="Calibri" panose="020F0502020204030204" pitchFamily="34" charset="0"/>
              </a:rPr>
              <a:t>من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رفاه</a:t>
            </a:r>
            <a:r>
              <a:rPr lang="en-US" sz="1100" dirty="0">
                <a:effectLst/>
                <a:latin typeface="Calibri" panose="020F0502020204030204" pitchFamily="34" charset="0"/>
                <a:ea typeface="Calibri" panose="020F0502020204030204" pitchFamily="34" charset="0"/>
                <a:cs typeface="Calibri" panose="020F0502020204030204" pitchFamily="34" charset="0"/>
              </a:rPr>
              <a:t> مقدم الرعاية / المرشد ، والاستجابة لأي حساسية أو تأثير عاطفي للحالات - تقديم المشورة وإحالة المتطوعين للحصول على الدعم النفسي والاجتماعي عند الضرورة</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ar-SA" sz="1100" b="1" dirty="0">
                <a:effectLst/>
                <a:latin typeface="Calibri" panose="020F0502020204030204" pitchFamily="34" charset="0"/>
                <a:ea typeface="Calibri" panose="020F0502020204030204" pitchFamily="34" charset="0"/>
                <a:cs typeface="Calibri" panose="020F0502020204030204" pitchFamily="34" charset="0"/>
              </a:rPr>
              <a:t>٦.</a:t>
            </a:r>
            <a:r>
              <a:rPr lang="ar-SA" sz="1100" b="1" dirty="0">
                <a:latin typeface="Calibri" panose="020F0502020204030204" pitchFamily="34" charset="0"/>
                <a:ea typeface="Calibri" panose="020F0502020204030204" pitchFamily="34" charset="0"/>
                <a:cs typeface="Calibri" panose="020F0502020204030204" pitchFamily="34" charset="0"/>
              </a:rPr>
              <a:t>الإبلاغ </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err="1">
                <a:effectLst/>
                <a:latin typeface="Calibri" panose="020F0502020204030204" pitchFamily="34" charset="0"/>
                <a:ea typeface="Calibri" panose="020F0502020204030204" pitchFamily="34" charset="0"/>
                <a:cs typeface="Calibri" panose="020F0502020204030204" pitchFamily="34" charset="0"/>
              </a:rPr>
              <a:t>سيقوم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المرشد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بإخطار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أخصائي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على الفور بمشكلات الحماية عالية الخطورة إما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خلال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تواصل الشخصي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عبر الهاتف ، </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أو </a:t>
            </a:r>
            <a:r>
              <a:rPr lang="en-US" sz="1100" dirty="0" err="1">
                <a:effectLst/>
                <a:latin typeface="Calibri" panose="020F0502020204030204" pitchFamily="34" charset="0"/>
                <a:ea typeface="Calibri" panose="020F0502020204030204" pitchFamily="34" charset="0"/>
                <a:cs typeface="Calibri" panose="020F0502020204030204" pitchFamily="34" charset="0"/>
              </a:rPr>
              <a:t>أيهما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أسرع</a:t>
            </a:r>
            <a:r>
              <a:rPr lang="en-US" sz="1100" dirty="0">
                <a:effectLst/>
                <a:latin typeface="Calibri" panose="020F0502020204030204" pitchFamily="34" charset="0"/>
                <a:ea typeface="Calibri" panose="020F0502020204030204" pitchFamily="34" charset="0"/>
                <a:cs typeface="Calibri" panose="020F0502020204030204" pitchFamily="34" charset="0"/>
              </a:rPr>
              <a:t>. سيستخدم مقدم الرعاية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a:t>
            </a:r>
            <a:r>
              <a:rPr lang="ar-SA" sz="1100" dirty="0">
                <a:effectLst/>
                <a:latin typeface="Calibri" panose="020F0502020204030204" pitchFamily="34" charset="0"/>
                <a:ea typeface="Calibri" panose="020F0502020204030204" pitchFamily="34" charset="0"/>
                <a:cs typeface="Calibri" panose="020F0502020204030204" pitchFamily="34" charset="0"/>
              </a:rPr>
              <a:t>رشد</a:t>
            </a:r>
            <a:r>
              <a:rPr lang="en-US" sz="1100" dirty="0">
                <a:effectLst/>
                <a:latin typeface="Calibri" panose="020F0502020204030204" pitchFamily="34" charset="0"/>
                <a:ea typeface="Calibri" panose="020F0502020204030204" pitchFamily="34" charset="0"/>
                <a:cs typeface="Calibri" panose="020F0502020204030204" pitchFamily="34" charset="0"/>
              </a:rPr>
              <a:t> معايير تصنيف المخاطر لتحديد الحالات التي تتطلب إحالة فورية.</a:t>
            </a:r>
          </a:p>
        </p:txBody>
      </p:sp>
      <p:sp>
        <p:nvSpPr>
          <p:cNvPr id="4" name="Hexagon 3">
            <a:extLst>
              <a:ext uri="{FF2B5EF4-FFF2-40B4-BE49-F238E27FC236}">
                <a16:creationId xmlns:a16="http://schemas.microsoft.com/office/drawing/2014/main" id="{142713FA-06E7-5DD5-80CB-3D956B124B19}"/>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B67072C0-51F1-9862-DC68-B4696EFB033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24CEF53D-081F-65A4-E519-FB55BC41E28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4B36A82A-FEDF-7F02-46BA-D81AFA3C87E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8E514240-A649-22C2-7709-43A5F5FC5F4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6AA51C47-7D23-48D4-302D-8141A53FB17A}"/>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D5E3EDAA-1743-AEA3-B93A-D095FBA27AF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F6AFBA6A-09B7-AE34-A379-4DC09952DCC0}"/>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82AEF22E-2414-558C-A4DA-8DC4D6848F5A}"/>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8DD7BAB6-67D2-D665-4424-4447B63D55B7}"/>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A1D8C30-9122-84DD-4C95-E4737C226C71}"/>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CE80DAC-E078-21D7-5A63-B17D2DFAB2B2}"/>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89317008-6887-90BE-F5CD-11B48D86713C}"/>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7B575DD1-15E5-2347-70AD-6D5D6B1E5A1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609DD75C-6A45-6303-C1E9-0B0D8158B11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CF859E9D-2813-3813-317D-79C04D1158A6}"/>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04AFADB-4943-2ABC-A1ED-FC0B24FD92A7}"/>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2AE1827-82BB-BBC4-009A-CAFF1E63C112}"/>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8447367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7A4509A9-33B0-40FB-6530-58B20516FEF7}"/>
              </a:ext>
            </a:extLst>
          </p:cNvPr>
          <p:cNvGrpSpPr/>
          <p:nvPr/>
        </p:nvGrpSpPr>
        <p:grpSpPr>
          <a:xfrm rot="714300">
            <a:off x="3081621" y="5397943"/>
            <a:ext cx="3004407" cy="3323560"/>
            <a:chOff x="8419175" y="3493727"/>
            <a:chExt cx="2155544" cy="2384525"/>
          </a:xfrm>
        </p:grpSpPr>
        <p:sp>
          <p:nvSpPr>
            <p:cNvPr id="23" name="Rectangle: Single Corner Snipped 22">
              <a:extLst>
                <a:ext uri="{FF2B5EF4-FFF2-40B4-BE49-F238E27FC236}">
                  <a16:creationId xmlns:a16="http://schemas.microsoft.com/office/drawing/2014/main" id="{32305B3C-9545-25D6-D362-92355E826851}"/>
                </a:ext>
              </a:extLst>
            </p:cNvPr>
            <p:cNvSpPr/>
            <p:nvPr/>
          </p:nvSpPr>
          <p:spPr>
            <a:xfrm>
              <a:off x="8419175" y="3493727"/>
              <a:ext cx="2155544" cy="2384525"/>
            </a:xfrm>
            <a:prstGeom prst="snip1Rect">
              <a:avLst>
                <a:gd name="adj" fmla="val 23266"/>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L-Shape 23">
              <a:extLst>
                <a:ext uri="{FF2B5EF4-FFF2-40B4-BE49-F238E27FC236}">
                  <a16:creationId xmlns:a16="http://schemas.microsoft.com/office/drawing/2014/main" id="{5987B904-E285-9F0D-A098-EFE9AEA68A83}"/>
                </a:ext>
              </a:extLst>
            </p:cNvPr>
            <p:cNvSpPr/>
            <p:nvPr/>
          </p:nvSpPr>
          <p:spPr>
            <a:xfrm rot="18361091">
              <a:off x="8664914" y="3825424"/>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5" name="L-Shape 24">
              <a:extLst>
                <a:ext uri="{FF2B5EF4-FFF2-40B4-BE49-F238E27FC236}">
                  <a16:creationId xmlns:a16="http://schemas.microsoft.com/office/drawing/2014/main" id="{F6A1B279-5902-E7B9-0D02-1E809B382BB7}"/>
                </a:ext>
              </a:extLst>
            </p:cNvPr>
            <p:cNvSpPr/>
            <p:nvPr/>
          </p:nvSpPr>
          <p:spPr>
            <a:xfrm rot="18361091">
              <a:off x="8664914" y="4548405"/>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sp>
        <p:nvSpPr>
          <p:cNvPr id="5" name="TextBox 4">
            <a:extLst>
              <a:ext uri="{FF2B5EF4-FFF2-40B4-BE49-F238E27FC236}">
                <a16:creationId xmlns:a16="http://schemas.microsoft.com/office/drawing/2014/main" id="{276F9E50-5CBA-92CA-DC37-ECBA82E8439D}"/>
              </a:ext>
            </a:extLst>
          </p:cNvPr>
          <p:cNvSpPr txBox="1"/>
          <p:nvPr/>
        </p:nvSpPr>
        <p:spPr>
          <a:xfrm>
            <a:off x="982984" y="1435700"/>
            <a:ext cx="5403525" cy="4755148"/>
          </a:xfrm>
          <a:prstGeom prst="rect">
            <a:avLst/>
          </a:prstGeom>
          <a:noFill/>
        </p:spPr>
        <p:txBody>
          <a:bodyPr wrap="square">
            <a:spAutoFit/>
          </a:bodyPr>
          <a:lstStyle/>
          <a:p>
            <a:pPr algn="r" rtl="1"/>
            <a:r>
              <a:rPr lang="ar-SA" sz="1100" b="1" dirty="0">
                <a:effectLst/>
                <a:latin typeface="Calibri" panose="020F0502020204030204" pitchFamily="34" charset="0"/>
                <a:ea typeface="Calibri" panose="020F0502020204030204" pitchFamily="34" charset="0"/>
                <a:cs typeface="Calibri" panose="020F0502020204030204" pitchFamily="34" charset="0"/>
              </a:rPr>
              <a:t>ال</a:t>
            </a:r>
            <a:r>
              <a:rPr lang="en-US" sz="1100" b="1" dirty="0" err="1">
                <a:effectLst/>
                <a:latin typeface="Calibri" panose="020F0502020204030204" pitchFamily="34" charset="0"/>
                <a:ea typeface="Calibri" panose="020F0502020204030204" pitchFamily="34" charset="0"/>
                <a:cs typeface="Calibri" panose="020F0502020204030204" pitchFamily="34" charset="0"/>
              </a:rPr>
              <a:t>قائمة</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a:latin typeface="Calibri" panose="020F0502020204030204" pitchFamily="34" charset="0"/>
                <a:ea typeface="Calibri" panose="020F0502020204030204" pitchFamily="34" charset="0"/>
                <a:cs typeface="Calibri" panose="020F0502020204030204" pitchFamily="34" charset="0"/>
              </a:rPr>
              <a:t>ال</a:t>
            </a:r>
            <a:r>
              <a:rPr lang="en-US" sz="1100" b="1" dirty="0" err="1">
                <a:effectLst/>
                <a:latin typeface="Calibri" panose="020F0502020204030204" pitchFamily="34" charset="0"/>
                <a:ea typeface="Calibri" panose="020F0502020204030204" pitchFamily="34" charset="0"/>
                <a:cs typeface="Calibri" panose="020F0502020204030204" pitchFamily="34" charset="0"/>
              </a:rPr>
              <a:t>مرجعية</a:t>
            </a:r>
            <a:r>
              <a:rPr lang="en-US" sz="1100" b="1" dirty="0">
                <a:effectLst/>
                <a:latin typeface="Calibri" panose="020F0502020204030204" pitchFamily="34" charset="0"/>
                <a:ea typeface="Calibri" panose="020F0502020204030204" pitchFamily="34" charset="0"/>
                <a:cs typeface="Calibri" panose="020F0502020204030204" pitchFamily="34" charset="0"/>
              </a:rPr>
              <a:t> لإعداد الطفل</a:t>
            </a: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اشرح للطفل أين يذهبون ، ومع من سيعيشون ، ولماذا سيعيشون هناك ، ومتى سيتم نقلهم. </a:t>
            </a:r>
            <a:r>
              <a:rPr lang="ar-SA" sz="1100" dirty="0">
                <a:effectLst/>
                <a:latin typeface="Calibri" panose="020F0502020204030204" pitchFamily="34" charset="0"/>
                <a:ea typeface="Calibri" panose="020F0502020204030204" pitchFamily="34" charset="0"/>
                <a:cs typeface="Calibri" panose="020F0502020204030204" pitchFamily="34" charset="0"/>
              </a:rPr>
              <a:t>قم بت</a:t>
            </a:r>
            <a:r>
              <a:rPr lang="en-US" sz="1100" dirty="0" err="1">
                <a:effectLst/>
                <a:latin typeface="Calibri" panose="020F0502020204030204" pitchFamily="34" charset="0"/>
                <a:ea typeface="Calibri" panose="020F0502020204030204" pitchFamily="34" charset="0"/>
                <a:cs typeface="Calibri" panose="020F0502020204030204" pitchFamily="34" charset="0"/>
              </a:rPr>
              <a:t>قد</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en-US" sz="1100" dirty="0">
                <a:effectLst/>
                <a:latin typeface="Calibri" panose="020F0502020204030204" pitchFamily="34" charset="0"/>
                <a:ea typeface="Calibri" panose="020F0502020204030204" pitchFamily="34" charset="0"/>
                <a:cs typeface="Calibri" panose="020F0502020204030204" pitchFamily="34" charset="0"/>
              </a:rPr>
              <a:t> أكبر قدر ممكن من المعلومات حول الأسرة ، مثل تكوين الأسرة ، والدين ، والمهنة ، والمشاركة الاجتماعية والمجتمعية ، إلخ.</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صف للطفل كل فرد من أفراد الأسرة ، مع الأسماء والأعمار والأدوار داخل الأسرة. إذا كانت الأسرة معروفة للطفل ، مثل الأسرة الممتدة ، فتأكد من إبلاغهم بأي تغييرات في الأسرة مثل المواليد والزواج والوفيات والأعضاء الجدد في الأسرة.</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اشرح للطفل أي </a:t>
            </a:r>
            <a:r>
              <a:rPr lang="en-US" sz="1100" dirty="0" err="1">
                <a:effectLst/>
                <a:latin typeface="Calibri" panose="020F0502020204030204" pitchFamily="34" charset="0"/>
                <a:ea typeface="Calibri" panose="020F0502020204030204" pitchFamily="34" charset="0"/>
                <a:cs typeface="Calibri" panose="020F0502020204030204" pitchFamily="34" charset="0"/>
              </a:rPr>
              <a:t>توقعات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لدى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مقدم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على سبيل المثال ، المساعدة في الأعمال المنزلية بطريقة داعمة.</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أخبر الطفل بما قلته لمقدم الرعاية بشأنه ، وعن الخطوات التي تم وضعها لتلبية المتطلبات الخاصة التي قد تكون لديه</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اسأل الطفل عما إذا كان هناك أي شيء آخر يرغب في أن يعرفه مقدم الرعاية قبل نقله. اسأل الطفل هل هناك أي شيء يفضل ألا يعرفه مقدم الرعاية ، أو أن يخبره بنفسه.</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أخبر الطفل بالترتيبات التي تم إجراؤها للمدرسة / التدريب المهني والوصول إلى الخدمات الصحية.</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بالنسبة لترتيبات الرعاية المؤقتة ، اشرح للطفل المدة التي سيستغرقها الإيداع ، وما هي الترتيبات التي يتم إجراؤها ، </a:t>
            </a:r>
            <a:r>
              <a:rPr lang="en-US" sz="1100" dirty="0" err="1">
                <a:effectLst/>
                <a:latin typeface="Calibri" panose="020F0502020204030204" pitchFamily="34" charset="0"/>
                <a:ea typeface="Calibri" panose="020F0502020204030204" pitchFamily="34" charset="0"/>
                <a:cs typeface="Calibri" panose="020F0502020204030204" pitchFamily="34" charset="0"/>
              </a:rPr>
              <a:t>مثل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a:t>
            </a:r>
            <a:r>
              <a:rPr lang="ar-SA" sz="1100" dirty="0">
                <a:effectLst/>
                <a:latin typeface="Calibri" panose="020F0502020204030204" pitchFamily="34" charset="0"/>
                <a:ea typeface="Calibri" panose="020F0502020204030204" pitchFamily="34" charset="0"/>
                <a:cs typeface="Calibri" panose="020F0502020204030204" pitchFamily="34" charset="0"/>
              </a:rPr>
              <a:t>عقب</a:t>
            </a:r>
            <a:r>
              <a:rPr lang="en-US" sz="1100" dirty="0">
                <a:effectLst/>
                <a:latin typeface="Calibri" panose="020F0502020204030204" pitchFamily="34" charset="0"/>
                <a:ea typeface="Calibri" panose="020F0502020204030204" pitchFamily="34" charset="0"/>
                <a:cs typeface="Calibri" panose="020F0502020204030204" pitchFamily="34" charset="0"/>
              </a:rPr>
              <a:t> الأسرة أو الوساطة ، من أجل رعايتهم على المدى الطويل.</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تحدث إلى الطفل حول ما يشعر به حيال الانتقال ، وكيف يتوقع أن يتكيف مع الحياة في ترتيبات الرعاية الجديدة ، وأي شيء يمكنهم فعله لمساعدة أنفسهم على الشعور بالسعادة والرضا.</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أخبر الطفل عن عدد المرات التي ستزورها ومتى ستتم الزيارة الأولى. اشرح أنه ستتاح للطفل دائمًا فرصة للتحدث معك على انفراد أثناء الزيارات.</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أخبر الطفل بمن يتواصل معه وكيف إذا كان لديه أي مشاكل أو احتياجات ملحة.</a:t>
            </a:r>
          </a:p>
          <a:p>
            <a:pPr marL="171450" indent="-171450" algn="r" rtl="1">
              <a:spcAft>
                <a:spcPts val="600"/>
              </a:spcAft>
              <a:buFont typeface="Wingdings" panose="05000000000000000000" pitchFamily="2" charset="2"/>
              <a:buChar char="o"/>
            </a:pPr>
            <a:r>
              <a:rPr lang="en-US" sz="1100" dirty="0">
                <a:effectLst/>
                <a:latin typeface="Calibri" panose="020F0502020204030204" pitchFamily="34" charset="0"/>
                <a:ea typeface="Calibri" panose="020F0502020204030204" pitchFamily="34" charset="0"/>
                <a:cs typeface="Calibri" panose="020F0502020204030204" pitchFamily="34" charset="0"/>
              </a:rPr>
              <a:t>اسأل الطفل إذا كان لديه أي أسئلة أو مخاوف وحاول معالجتها</a:t>
            </a:r>
            <a:r>
              <a:rPr lang="en-US" sz="1100" dirty="0">
                <a:effectLst/>
                <a:ea typeface="Calibri" panose="020F0502020204030204" pitchFamily="34" charset="0"/>
                <a:cs typeface="Latha" panose="020B0604020202020204" pitchFamily="34" charset="0"/>
              </a:rPr>
              <a:t>.</a:t>
            </a:r>
          </a:p>
        </p:txBody>
      </p:sp>
      <p:sp>
        <p:nvSpPr>
          <p:cNvPr id="2" name="TextBox 1">
            <a:extLst>
              <a:ext uri="{FF2B5EF4-FFF2-40B4-BE49-F238E27FC236}">
                <a16:creationId xmlns:a16="http://schemas.microsoft.com/office/drawing/2014/main" id="{0A34C3A2-A4AA-82F9-D92A-3BF12F015342}"/>
              </a:ext>
            </a:extLst>
          </p:cNvPr>
          <p:cNvSpPr txBox="1"/>
          <p:nvPr/>
        </p:nvSpPr>
        <p:spPr>
          <a:xfrm>
            <a:off x="982985" y="713169"/>
            <a:ext cx="5403525" cy="584775"/>
          </a:xfrm>
          <a:prstGeom prst="rect">
            <a:avLst/>
          </a:prstGeom>
          <a:noFill/>
        </p:spPr>
        <p:txBody>
          <a:bodyPr wrap="square" rtlCol="0">
            <a:spAutoFit/>
          </a:bodyPr>
          <a:lstStyle/>
          <a:p>
            <a:pPr algn="r" rtl="1"/>
            <a:r>
              <a:rPr lang="ar-SA" sz="1600" b="1" spc="300" dirty="0">
                <a:solidFill>
                  <a:schemeClr val="tx1"/>
                </a:solidFill>
                <a:latin typeface="Calibri" panose="020F0502020204030204" pitchFamily="34" charset="0"/>
                <a:cs typeface="Calibri" panose="020F0502020204030204" pitchFamily="34" charset="0"/>
              </a:rPr>
              <a:t>قائمة مرجعية لإعداد طفل قبل إيداعه في الرعاية المؤقتة</a:t>
            </a:r>
            <a:endParaRPr lang="en-US" sz="1600" b="1" spc="300" dirty="0">
              <a:solidFill>
                <a:schemeClr val="tx1"/>
              </a:solidFill>
              <a:latin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6B70B53D-5BFB-879B-5E71-CBF349D944F5}"/>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532E5734-762A-F7B7-0B49-2ECB9F57A16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B7AC1353-98EF-0802-6BD3-3ACAE396E18D}"/>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8A7B0E9C-F272-6021-1896-6354460B8A8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89077DF-47F1-69C7-9660-F0B1427EF351}"/>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A619A45D-D27D-7F5A-1CDF-D31611EFB5C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8ABA5B2E-257C-9D93-0F8E-00B51B81A60D}"/>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101F5195-07D3-4015-4DD8-633020C547E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48C9F6E8-CE01-D81F-83CC-27D78780487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05B17460-ACAD-7013-B98A-263F05D260A7}"/>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062CEFD7-EE48-6AE5-B20B-595996775356}"/>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50786615-D87F-8B35-308F-5CA60B9CA811}"/>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8B42E65-2548-2B01-B224-D910911C83E3}"/>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8C7643E2-09F6-98A6-48D3-DFC1A4557402}"/>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94A80BF-0937-E305-B1CF-AD926298FBD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F547164-7E39-9ACA-7016-BC7F1B02453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8269D9EF-213C-2230-AB6D-9EB669328C37}"/>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6F507C0-8743-C91E-6E39-F32AD74175E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723883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CD5548A-0074-A443-5FC3-775BE0C6BB6E}"/>
              </a:ext>
            </a:extLst>
          </p:cNvPr>
          <p:cNvSpPr txBox="1"/>
          <p:nvPr/>
        </p:nvSpPr>
        <p:spPr>
          <a:xfrm>
            <a:off x="982984" y="713169"/>
            <a:ext cx="5403525" cy="5924699"/>
          </a:xfrm>
          <a:prstGeom prst="rect">
            <a:avLst/>
          </a:prstGeom>
          <a:noFill/>
        </p:spPr>
        <p:txBody>
          <a:bodyPr wrap="square">
            <a:spAutoFit/>
          </a:bodyPr>
          <a:lstStyle/>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قائمة مرجعية لإعداد مقدم الرعاية </a:t>
            </a:r>
            <a:r>
              <a:rPr lang="en-US" sz="1100" b="1" dirty="0" err="1">
                <a:effectLst/>
                <a:latin typeface="Calibri" panose="020F0502020204030204" pitchFamily="34" charset="0"/>
                <a:ea typeface="Calibri" panose="020F0502020204030204" pitchFamily="34" charset="0"/>
                <a:cs typeface="Calibri" panose="020F0502020204030204" pitchFamily="34" charset="0"/>
              </a:rPr>
              <a:t>لاستقبال</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a:effectLst/>
                <a:latin typeface="Calibri" panose="020F0502020204030204" pitchFamily="34" charset="0"/>
                <a:ea typeface="Calibri" panose="020F0502020204030204" pitchFamily="34" charset="0"/>
                <a:cs typeface="Calibri" panose="020F0502020204030204" pitchFamily="34" charset="0"/>
              </a:rPr>
              <a:t>ال</a:t>
            </a:r>
            <a:r>
              <a:rPr lang="en-US" sz="1100" b="1" dirty="0" err="1">
                <a:effectLst/>
                <a:latin typeface="Calibri" panose="020F0502020204030204" pitchFamily="34" charset="0"/>
                <a:ea typeface="Calibri" panose="020F0502020204030204" pitchFamily="34" charset="0"/>
                <a:cs typeface="Calibri" panose="020F0502020204030204" pitchFamily="34" charset="0"/>
              </a:rPr>
              <a:t>طفل</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أخبر مقدم الرعاية باسم الطفل والاسم المفضل والعمر والجنس وأي معلومات أساسية عن الطفل ذات صلة وأن الطفل قد وافق على أنه يمكنك مشاركتها مع مقدم الرعاية.</a:t>
            </a:r>
          </a:p>
          <a:p>
            <a:pPr marL="628650" lvl="1" indent="-171450" algn="r" rtl="1">
              <a:spcAft>
                <a:spcPts val="600"/>
              </a:spcAft>
              <a:buFont typeface="Arial" panose="020B0604020202020204" pitchFamily="34" charset="0"/>
              <a:buChar char="•"/>
            </a:pPr>
            <a:r>
              <a:rPr lang="en-US" sz="1100" dirty="0">
                <a:latin typeface="Calibri" panose="020F0502020204030204" pitchFamily="34" charset="0"/>
                <a:cs typeface="Calibri" panose="020F0502020204030204" pitchFamily="34" charset="0"/>
              </a:rPr>
              <a:t>ذكر مقدم الرعاية بأن المعلومات الحساسة سرية ويجب عدم مشاركتها مع أي شخص. لا ينبغي مشاركة المعلومات الحساسة إلا إذا تم تحديد ذلك في مصلحة الطفل الفضلى ، وحيث يكون الطفل قد قدم موافقة مستنيرة.</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قم بتأكيد تاريخ ووقت وصول الطفل واطلب من مقدم الرعاية تحضير ترحيب للطفل. ناقش ما قد يتضمنه هذا ، بما في ذلك أفكار مقدم الرعاية.</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تأكد من أن الطفل سيكون له سريره الخاص ومكان للاحتفاظ بممتلكاته ومستويات مناسبة من الخصوصية وفقًا لسن الطفل والأعراف الثقافية</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تأكد من أن المنزل يوفر بيئة آمنة وتقديم المشورة بشأن أي مخاطر ، مثل سخانات الكيروسين ، وكيفية إدارتها.</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اشرح أي متطلبات غذائية أو صحية أو تعليمية أو رعاية خاصة للطفل ، واعمل مع مقدم الرعاية لتخطيط كيفية تلبية هذه الاحتياجات.</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إبلاغ مقدم الرعاية بأي ترتيبات معينة يتم إجراؤها ، مثل الوصول إلى المدرسة أو التدريب المهني أو الدعم الطبي. اشرح ما هو متوقع من مقدم الرعاية من حيث دعم الأنشطة التعليمية والصحية والاجتماعية.</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أخبر مقدم الرعاية بالمعلومات التي تم إعطاؤها للطفل عن الأسرة وعن توقعاتهم.</a:t>
            </a:r>
          </a:p>
          <a:p>
            <a:pPr marL="171450" indent="-171450" algn="r" rtl="1">
              <a:buFont typeface="Wingdings" panose="05000000000000000000" pitchFamily="2" charset="2"/>
              <a:buChar char="o"/>
            </a:pPr>
            <a:r>
              <a:rPr lang="en-US" sz="1100" dirty="0">
                <a:latin typeface="Calibri" panose="020F0502020204030204" pitchFamily="34" charset="0"/>
                <a:cs typeface="Calibri" panose="020F0502020204030204" pitchFamily="34" charset="0"/>
              </a:rPr>
              <a:t>أبلغ مقدم الرعاية أن هذا ترتيب رعاية مؤقت وتأكد من موافقته على استعداده ودعمه </a:t>
            </a:r>
            <a:r>
              <a:rPr lang="en-US" sz="1100" dirty="0" err="1">
                <a:latin typeface="Calibri" panose="020F0502020204030204" pitchFamily="34" charset="0"/>
                <a:cs typeface="Calibri" panose="020F0502020204030204" pitchFamily="34" charset="0"/>
              </a:rPr>
              <a:t>لعملية</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تعقب الأسرة و لم الشمل</a:t>
            </a:r>
            <a:r>
              <a:rPr lang="en-US" sz="1100" dirty="0">
                <a:latin typeface="Calibri" panose="020F0502020204030204" pitchFamily="34" charset="0"/>
                <a:cs typeface="Calibri" panose="020F0502020204030204" pitchFamily="34" charset="0"/>
              </a:rPr>
              <a:t> على النحو التالي:</a:t>
            </a:r>
          </a:p>
          <a:p>
            <a:pPr marL="628650" lvl="1" indent="-171450" algn="r" rtl="1">
              <a:buFont typeface="Arial" panose="020B0604020202020204" pitchFamily="34" charset="0"/>
              <a:buChar char="•"/>
            </a:pPr>
            <a:r>
              <a:rPr lang="en-US" sz="1100" dirty="0">
                <a:latin typeface="Calibri" panose="020F0502020204030204" pitchFamily="34" charset="0"/>
                <a:cs typeface="Calibri" panose="020F0502020204030204" pitchFamily="34" charset="0"/>
              </a:rPr>
              <a:t>قم بتوثيق أي معلومات جديدة يقدمها الطفل والتي قد تساعد في </a:t>
            </a:r>
            <a:r>
              <a:rPr lang="en-US" sz="1100" dirty="0" err="1">
                <a:latin typeface="Calibri" panose="020F0502020204030204" pitchFamily="34" charset="0"/>
                <a:cs typeface="Calibri" panose="020F0502020204030204" pitchFamily="34" charset="0"/>
              </a:rPr>
              <a:t>عملية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a:t>
            </a:r>
            <a:r>
              <a:rPr lang="ar-SA" sz="1100" dirty="0">
                <a:latin typeface="Calibri" panose="020F0502020204030204" pitchFamily="34" charset="0"/>
                <a:cs typeface="Calibri" panose="020F0502020204030204" pitchFamily="34" charset="0"/>
              </a:rPr>
              <a:t>عقب </a:t>
            </a:r>
            <a:r>
              <a:rPr lang="en-US" sz="1100" dirty="0" err="1">
                <a:latin typeface="Calibri" panose="020F0502020204030204" pitchFamily="34" charset="0"/>
                <a:cs typeface="Calibri" panose="020F0502020204030204" pitchFamily="34" charset="0"/>
              </a:rPr>
              <a:t>الأسرة</a:t>
            </a:r>
            <a:r>
              <a:rPr lang="en-US" sz="1100" dirty="0">
                <a:latin typeface="Calibri" panose="020F0502020204030204" pitchFamily="34" charset="0"/>
                <a:cs typeface="Calibri" panose="020F0502020204030204" pitchFamily="34" charset="0"/>
              </a:rPr>
              <a:t> واتصل بأخصائي الحالة مع هذه المعلومات.</a:t>
            </a:r>
          </a:p>
          <a:p>
            <a:pPr marL="628650" lvl="1" indent="-171450" algn="r" rtl="1">
              <a:buFont typeface="Arial" panose="020B0604020202020204" pitchFamily="34" charset="0"/>
              <a:buChar char="•"/>
            </a:pPr>
            <a:r>
              <a:rPr lang="en-US" sz="1100" dirty="0">
                <a:latin typeface="Calibri" panose="020F0502020204030204" pitchFamily="34" charset="0"/>
                <a:cs typeface="Calibri" panose="020F0502020204030204" pitchFamily="34" charset="0"/>
              </a:rPr>
              <a:t>أبلغ أخصائي الحالة إذا </a:t>
            </a:r>
            <a:r>
              <a:rPr lang="en-US" sz="1100" dirty="0" err="1">
                <a:latin typeface="Calibri" panose="020F0502020204030204" pitchFamily="34" charset="0"/>
                <a:cs typeface="Calibri" panose="020F0502020204030204" pitchFamily="34" charset="0"/>
              </a:rPr>
              <a:t>وصل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الوالد</a:t>
            </a:r>
            <a:r>
              <a:rPr lang="ar-SA" sz="1100" dirty="0" err="1">
                <a:latin typeface="Calibri" panose="020F0502020204030204" pitchFamily="34" charset="0"/>
                <a:cs typeface="Calibri" panose="020F0502020204030204" pitchFamily="34" charset="0"/>
              </a:rPr>
              <a:t>ي</a:t>
            </a:r>
            <a:r>
              <a:rPr lang="en-US" sz="1100" dirty="0" err="1">
                <a:latin typeface="Calibri" panose="020F0502020204030204" pitchFamily="34" charset="0"/>
                <a:cs typeface="Calibri" panose="020F0502020204030204" pitchFamily="34" charset="0"/>
              </a:rPr>
              <a:t>ن</a:t>
            </a:r>
            <a:r>
              <a:rPr lang="en-US" sz="1100" dirty="0">
                <a:latin typeface="Calibri" panose="020F0502020204030204" pitchFamily="34" charset="0"/>
                <a:cs typeface="Calibri" panose="020F0502020204030204" pitchFamily="34" charset="0"/>
              </a:rPr>
              <a:t> / مقدم الرعاية أو غيرهما من الأقارب أو الأشخاص المعروفين للطفل أو تواصلوا معه.</a:t>
            </a:r>
          </a:p>
          <a:p>
            <a:pPr marL="628650" lvl="1" indent="-171450" algn="r" rtl="1">
              <a:spcAft>
                <a:spcPts val="600"/>
              </a:spcAft>
              <a:buFont typeface="Arial" panose="020B0604020202020204" pitchFamily="34" charset="0"/>
              <a:buChar char="•"/>
            </a:pPr>
            <a:r>
              <a:rPr lang="en-US" sz="1100" dirty="0">
                <a:latin typeface="Calibri" panose="020F0502020204030204" pitchFamily="34" charset="0"/>
                <a:cs typeface="Calibri" panose="020F0502020204030204" pitchFamily="34" charset="0"/>
              </a:rPr>
              <a:t>سيقومون بإعفاء الطفل من رعايتهم بعد </a:t>
            </a:r>
            <a:r>
              <a:rPr lang="en-US" sz="1100" dirty="0" err="1">
                <a:latin typeface="Calibri" panose="020F0502020204030204" pitchFamily="34" charset="0"/>
                <a:cs typeface="Calibri" panose="020F0502020204030204" pitchFamily="34" charset="0"/>
              </a:rPr>
              <a:t>تقييم</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تجريه</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a:t>
            </a:r>
            <a:r>
              <a:rPr lang="en-US" sz="1100" dirty="0" err="1">
                <a:latin typeface="Calibri" panose="020F0502020204030204" pitchFamily="34" charset="0"/>
                <a:cs typeface="Calibri" panose="020F0502020204030204" pitchFamily="34" charset="0"/>
              </a:rPr>
              <a:t>وكال</a:t>
            </a:r>
            <a:r>
              <a:rPr lang="ar-SA" sz="1100" dirty="0" err="1">
                <a:latin typeface="Calibri" panose="020F0502020204030204" pitchFamily="34" charset="0"/>
                <a:cs typeface="Calibri" panose="020F0502020204030204" pitchFamily="34" charset="0"/>
              </a:rPr>
              <a:t>ة</a:t>
            </a:r>
            <a:r>
              <a:rPr lang="en-US" sz="1100" dirty="0">
                <a:latin typeface="Calibri" panose="020F0502020204030204" pitchFamily="34" charset="0"/>
                <a:cs typeface="Calibri" panose="020F0502020204030204" pitchFamily="34" charset="0"/>
              </a:rPr>
              <a:t> لأغراض لم شمل الأسرة.</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أبلغ مقدم الرعاية بعدد المرات التي ستزورها ومتى ستتم الزيارة الأولى. اشرح له أنك ستحتاج غالبًا إلى التحدث مع الطفل على انفراد.</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قم بإبلاغ مقدم الرعاية بمن يجب الاتصال به بخصوص المخاوف العاجلة </a:t>
            </a:r>
            <a:r>
              <a:rPr lang="en-US" sz="1100" dirty="0" err="1">
                <a:latin typeface="Calibri" panose="020F0502020204030204" pitchFamily="34" charset="0"/>
                <a:cs typeface="Calibri" panose="020F0502020204030204" pitchFamily="34" charset="0"/>
              </a:rPr>
              <a:t>بشأن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إيداع</a:t>
            </a:r>
            <a:r>
              <a:rPr lang="en-US" sz="1100" dirty="0">
                <a:latin typeface="Calibri" panose="020F0502020204030204" pitchFamily="34" charset="0"/>
                <a:cs typeface="Calibri" panose="020F0502020204030204" pitchFamily="34" charset="0"/>
              </a:rPr>
              <a:t>.</a:t>
            </a:r>
          </a:p>
          <a:p>
            <a:pPr marL="171450" indent="-171450" algn="r" rtl="1">
              <a:spcAft>
                <a:spcPts val="600"/>
              </a:spcAft>
              <a:buFont typeface="Wingdings" panose="05000000000000000000" pitchFamily="2" charset="2"/>
              <a:buChar char="o"/>
            </a:pPr>
            <a:r>
              <a:rPr lang="en-US" sz="1100" dirty="0">
                <a:latin typeface="Calibri" panose="020F0502020204030204" pitchFamily="34" charset="0"/>
                <a:cs typeface="Calibri" panose="020F0502020204030204" pitchFamily="34" charset="0"/>
              </a:rPr>
              <a:t>اسأل مقدم الرعاية إذا </a:t>
            </a:r>
            <a:r>
              <a:rPr lang="en-US" sz="1100" dirty="0" err="1">
                <a:latin typeface="Calibri" panose="020F0502020204030204" pitchFamily="34" charset="0"/>
                <a:cs typeface="Calibri" panose="020F0502020204030204" pitchFamily="34" charset="0"/>
              </a:rPr>
              <a:t>كان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لديهم</a:t>
            </a:r>
            <a:r>
              <a:rPr lang="en-US" sz="1100" dirty="0">
                <a:latin typeface="Calibri" panose="020F0502020204030204" pitchFamily="34" charset="0"/>
                <a:cs typeface="Calibri" panose="020F0502020204030204" pitchFamily="34" charset="0"/>
              </a:rPr>
              <a:t> أي أسئلة أو مخاوف ، يرغبون في مناقشتها.</a:t>
            </a:r>
          </a:p>
          <a:p>
            <a:pPr marL="171450" indent="-171450" algn="r" rtl="1">
              <a:buFont typeface="Wingdings" panose="05000000000000000000" pitchFamily="2" charset="2"/>
              <a:buChar char="o"/>
            </a:pPr>
            <a:endParaRPr lang="en-US" sz="1100" dirty="0">
              <a:cs typeface="Latha" panose="020B0604020202020204" pitchFamily="34" charset="0"/>
            </a:endParaRPr>
          </a:p>
        </p:txBody>
      </p:sp>
      <p:sp>
        <p:nvSpPr>
          <p:cNvPr id="4" name="Hexagon 3">
            <a:extLst>
              <a:ext uri="{FF2B5EF4-FFF2-40B4-BE49-F238E27FC236}">
                <a16:creationId xmlns:a16="http://schemas.microsoft.com/office/drawing/2014/main" id="{90CF108C-4FDA-7378-CF84-1CAC02C8CC3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60AB8926-04C9-4B95-28EE-460A38C7EB92}"/>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75C461C5-05B5-CB69-C1D7-112D3A6E8073}"/>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4FC15F79-1F88-E2C2-B84D-30AA1C0E3957}"/>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C55D7DB-B143-3D25-BD67-5EFF9E40A7B5}"/>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32F77ADB-1624-29C4-092F-1B83CC31B88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2F814141-CB1D-B576-71F4-4AC15DFE1A48}"/>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18196BD-4980-E8DF-4BEE-967BAE97B995}"/>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48DF4392-CB5A-160F-05BB-229F7FC9102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61E5CDA4-BA5A-2A26-873E-97CD0CC91D47}"/>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BA050AB7-C987-7B4C-FA8C-2B50C6561EE4}"/>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0053145-4AB3-BEF7-8CE9-91DC09956882}"/>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D49B0501-F1DE-F8F5-7FF1-F914F71581A5}"/>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36AAB5B-2B7F-F7E2-C703-DACDC92AD172}"/>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C5DCE38C-F1A0-889E-3313-0C9D7A63224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019B8AF-E209-0826-7371-E7CA9E4FAF24}"/>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2825DF7E-9F49-8269-57BA-C740BFCD0149}"/>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17B8DD85-E7A5-86CD-D39B-730FF0AF30D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6493455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36687"/>
            <a:ext cx="4637303" cy="1360268"/>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تضمين الاعتبارات الخاصة المتعلقة بالرعاية البديلة في خطة الحالة جنبًا إلى جنب مع جميع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قضايا</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حماية الطفل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الأخرى المحددة.</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قد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يشارك</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أخصائيو الحالة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تطوير وتنفيذ إجراءات محددة لتسهيل الرعاية المجتمعية.</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الاتفاق على ما يلي بين جميع الجهات الفاعلة: </a:t>
            </a:r>
            <a:r>
              <a:rPr lang="ar-SA" sz="1100" dirty="0">
                <a:solidFill>
                  <a:srgbClr val="000000"/>
                </a:solidFill>
                <a:latin typeface="Calibri" panose="020F0502020204030204" pitchFamily="34" charset="0"/>
                <a:ea typeface="Arial"/>
                <a:cs typeface="Calibri" panose="020F0502020204030204" pitchFamily="34" charset="0"/>
                <a:sym typeface="Arial"/>
              </a:rPr>
              <a:t>ال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معايير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أهلية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مقدمي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الرعاية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وإجراءات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التدقيق</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توافق</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تحضير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(للطفل والأسرة)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واتفاقيات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مقدم الرعاية (الأسرة الحاضنة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والم</a:t>
            </a:r>
            <a:r>
              <a:rPr lang="ar-SA" sz="1100" dirty="0">
                <a:solidFill>
                  <a:srgbClr val="000000"/>
                </a:solidFill>
                <a:latin typeface="Calibri" panose="020F0502020204030204" pitchFamily="34" charset="0"/>
                <a:ea typeface="Arial"/>
                <a:cs typeface="Calibri" panose="020F0502020204030204" pitchFamily="34" charset="0"/>
                <a:sym typeface="Arial"/>
              </a:rPr>
              <a:t>رشد)</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02719"/>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823862"/>
            <a:ext cx="5254042" cy="5031380"/>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300594"/>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5540F1DE-7E5C-F795-3BCF-F56F4FA47E7C}"/>
              </a:ext>
            </a:extLst>
          </p:cNvPr>
          <p:cNvSpPr/>
          <p:nvPr/>
        </p:nvSpPr>
        <p:spPr>
          <a:xfrm>
            <a:off x="1072579" y="2412599"/>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Hexagon 3">
            <a:extLst>
              <a:ext uri="{FF2B5EF4-FFF2-40B4-BE49-F238E27FC236}">
                <a16:creationId xmlns:a16="http://schemas.microsoft.com/office/drawing/2014/main" id="{1168E72D-594C-63AD-90DC-F3B68B9B3E7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73F97158-953D-7547-66F2-CA5B7E1955CA}"/>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E6369156-54C6-4779-E3CC-E0116BBF871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3E83A425-94A6-9A10-A033-2DC837DADB0F}"/>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3B4D6FB-DDD4-7A77-ADB8-10F9CA16B087}"/>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022D200D-18E3-5445-C362-BAD445445AB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5417CF9D-6A3E-9F3B-6C75-36A250AFEA2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B42C912-6A87-B803-50AB-58D0CD19A06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73A6628-E214-3819-2A9C-8623338AC81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6B358EC-3776-1D59-4F8A-3CB04382D14D}"/>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C69A9792-906E-10F6-8918-4873CFDDEDE4}"/>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E45BD59-BFDB-EA3E-8BF3-29C0FAB68D3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1A3981C-C66F-C064-C06E-420555C04D5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C35926B4-B54C-FFB0-D11B-DABEDCE518CF}"/>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453630D1-8581-9A7C-FCCD-F31132467C0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4309E304-6804-26B5-B445-938796E743E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52CCC766-DE7F-9ECB-82AE-C8A67061536A}"/>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3F3AE90E-79A5-2E89-7009-EA3B90AD4F8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22818349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54042" cy="369332"/>
          </a:xfrm>
          <a:prstGeom prst="rect">
            <a:avLst/>
          </a:prstGeom>
          <a:noFill/>
        </p:spPr>
        <p:txBody>
          <a:bodyPr wrap="square">
            <a:spAutoFit/>
          </a:bodyPr>
          <a:lstStyle/>
          <a:p>
            <a:pPr marL="0" marR="0" lvl="0" indent="0" algn="r" rtl="1">
              <a:spcBef>
                <a:spcPts val="0"/>
              </a:spcBef>
              <a:spcAft>
                <a:spcPts val="1800"/>
              </a:spcAft>
              <a:buNone/>
            </a:pPr>
            <a:r>
              <a:rPr lang="en-US"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 الخامسة: تنفيذ خطة الحالة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38554"/>
          </a:xfrm>
          <a:prstGeom prst="rect">
            <a:avLst/>
          </a:prstGeom>
          <a:noFill/>
        </p:spPr>
        <p:txBody>
          <a:bodyPr wrap="square" rtlCol="0">
            <a:spAutoFit/>
          </a:bodyPr>
          <a:lstStyle/>
          <a:p>
            <a:pPr algn="r" rtl="1"/>
            <a:r>
              <a:rPr lang="en-CA" sz="1600" b="1" spc="300" dirty="0">
                <a:solidFill>
                  <a:schemeClr val="tx1"/>
                </a:solidFill>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178391"/>
            <a:ext cx="4529568" cy="769441"/>
          </a:xfrm>
          <a:prstGeom prst="rect">
            <a:avLst/>
          </a:prstGeom>
          <a:noFill/>
        </p:spPr>
        <p:txBody>
          <a:bodyPr wrap="square" rtlCol="0">
            <a:spAutoFit/>
          </a:bodyPr>
          <a:lstStyle/>
          <a:p>
            <a:pPr marL="0" marR="0" lvl="0" indent="0" algn="r" rtl="1">
              <a:spcBef>
                <a:spcPts val="0"/>
              </a:spcBef>
              <a:spcAft>
                <a:spcPts val="0"/>
              </a:spcAft>
              <a:buNone/>
            </a:pPr>
            <a:r>
              <a:rPr lang="ar-SA" sz="1100" dirty="0">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عناصر محددة للتركيز </a:t>
            </a:r>
            <a:r>
              <a:rPr lang="en-US" sz="1100" dirty="0" err="1">
                <a:solidFill>
                  <a:schemeClr val="tx1"/>
                </a:solidFill>
                <a:latin typeface="Calibri" panose="020F0502020204030204" pitchFamily="34" charset="0"/>
                <a:ea typeface="Arial"/>
                <a:cs typeface="Calibri" panose="020F0502020204030204" pitchFamily="34" charset="0"/>
                <a:sym typeface="Arial"/>
              </a:rPr>
              <a:t>عليها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بخصوص الأطفال المنفصلين و</a:t>
            </a:r>
            <a:r>
              <a:rPr lang="en-US" sz="1100" dirty="0" err="1">
                <a:solidFill>
                  <a:schemeClr val="tx1"/>
                </a:solidFill>
                <a:latin typeface="Calibri" panose="020F0502020204030204" pitchFamily="34" charset="0"/>
                <a:ea typeface="Arial"/>
                <a:cs typeface="Calibri" panose="020F0502020204030204" pitchFamily="34" charset="0"/>
                <a:sym typeface="Arial"/>
              </a:rPr>
              <a:t>غير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المصحوبين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كجزء</a:t>
            </a:r>
            <a:r>
              <a:rPr lang="en-US" sz="1100" dirty="0">
                <a:solidFill>
                  <a:schemeClr val="tx1"/>
                </a:solidFill>
                <a:latin typeface="Calibri" panose="020F0502020204030204" pitchFamily="34" charset="0"/>
                <a:ea typeface="Arial"/>
                <a:cs typeface="Calibri" panose="020F0502020204030204" pitchFamily="34" charset="0"/>
                <a:sym typeface="Arial"/>
              </a:rPr>
              <a:t> من تنفيذ خطة الحالة</a:t>
            </a: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صف</a:t>
            </a:r>
            <a:r>
              <a:rPr lang="en-US" sz="1100" dirty="0">
                <a:solidFill>
                  <a:schemeClr val="tx1"/>
                </a:solidFill>
                <a:latin typeface="Calibri" panose="020F0502020204030204" pitchFamily="34" charset="0"/>
                <a:ea typeface="Arial"/>
                <a:cs typeface="Calibri" panose="020F0502020204030204" pitchFamily="34" charset="0"/>
                <a:sym typeface="Arial"/>
              </a:rPr>
              <a:t> المكونات الرئيسية التي يجب التركيز عليها عند إجراء مراقبة للأطفال في الرعاية البديلة</a:t>
            </a:r>
          </a:p>
        </p:txBody>
      </p:sp>
      <p:grpSp>
        <p:nvGrpSpPr>
          <p:cNvPr id="7" name="Google Shape;194;p14">
            <a:extLst>
              <a:ext uri="{FF2B5EF4-FFF2-40B4-BE49-F238E27FC236}">
                <a16:creationId xmlns:a16="http://schemas.microsoft.com/office/drawing/2014/main" id="{A222BC42-0063-5D32-987B-62D40848A2FD}"/>
              </a:ext>
            </a:extLst>
          </p:cNvPr>
          <p:cNvGrpSpPr/>
          <p:nvPr/>
        </p:nvGrpSpPr>
        <p:grpSpPr>
          <a:xfrm>
            <a:off x="1153785" y="2207558"/>
            <a:ext cx="332115" cy="351369"/>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590B0F01-93F6-6DE1-3FD2-F118F44BA8F5}"/>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85EC7837-48BB-C039-9A3C-CEC1D97B5ACF}"/>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0" name="Google Shape;194;p14">
            <a:extLst>
              <a:ext uri="{FF2B5EF4-FFF2-40B4-BE49-F238E27FC236}">
                <a16:creationId xmlns:a16="http://schemas.microsoft.com/office/drawing/2014/main" id="{9FB1EBEF-AC47-DA85-B397-2E0FFBE54CA4}"/>
              </a:ext>
            </a:extLst>
          </p:cNvPr>
          <p:cNvGrpSpPr/>
          <p:nvPr/>
        </p:nvGrpSpPr>
        <p:grpSpPr>
          <a:xfrm>
            <a:off x="1153785" y="2765741"/>
            <a:ext cx="332115" cy="351369"/>
            <a:chOff x="243840" y="1676400"/>
            <a:chExt cx="701040" cy="741680"/>
          </a:xfrm>
          <a:solidFill>
            <a:schemeClr val="accent2">
              <a:lumMod val="75000"/>
            </a:schemeClr>
          </a:solidFill>
        </p:grpSpPr>
        <p:sp>
          <p:nvSpPr>
            <p:cNvPr id="11" name="Google Shape;195;p14">
              <a:extLst>
                <a:ext uri="{FF2B5EF4-FFF2-40B4-BE49-F238E27FC236}">
                  <a16:creationId xmlns:a16="http://schemas.microsoft.com/office/drawing/2014/main" id="{67C2046E-15D1-C618-18D7-F3D79320D945}"/>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2" name="Google Shape;196;p14">
              <a:extLst>
                <a:ext uri="{FF2B5EF4-FFF2-40B4-BE49-F238E27FC236}">
                  <a16:creationId xmlns:a16="http://schemas.microsoft.com/office/drawing/2014/main" id="{600FEBBB-0CB3-6256-C258-B43E8595C4B9}"/>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3" name="Hexagon 12">
            <a:extLst>
              <a:ext uri="{FF2B5EF4-FFF2-40B4-BE49-F238E27FC236}">
                <a16:creationId xmlns:a16="http://schemas.microsoft.com/office/drawing/2014/main" id="{ACA9EF4D-8FC6-9D0E-7F37-66D4D4F0F3F8}"/>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23AC1461-E8A4-AE52-D91D-EBF4A7B8E15D}"/>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4630D44C-5EA6-2B58-CFC3-964B3DDD77D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7599657-C10F-5B15-7623-C7A888719DA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2DD847E-0A56-5DFF-5838-471908C0B493}"/>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F89C262-AEB0-B47C-63AC-F584502F9AB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A2014E8-7841-5973-B1E3-4C5F5605F3BC}"/>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6F3865CB-53EE-1B55-EE1F-A43BDCD9802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721DDEBB-FF12-9F6E-0C14-F5679804F95D}"/>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6A369587-F26D-6801-DC03-4AD758ACB6C4}"/>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7BAB96CD-641F-9864-C9FA-071E725730BA}"/>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96777D28-C238-D2B1-6568-B1D4FBEF028A}"/>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D80A5214-24A5-5C3D-758B-895402AC35B5}"/>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8FDEC147-CB5E-7984-C3E1-57BF268E1BB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964DB522-26D6-26F4-4467-D7C4BD61EB49}"/>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D06943DD-2885-A6DF-B0B3-E4527EC0A9F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B61BDF2D-8C58-3C9F-F25C-07B781DB357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A45ACAFD-A991-6042-1D7D-58FBE6F54892}"/>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2589147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CD0461-ED9B-D228-9F1E-800876056BE4}"/>
              </a:ext>
            </a:extLst>
          </p:cNvPr>
          <p:cNvSpPr txBox="1"/>
          <p:nvPr/>
        </p:nvSpPr>
        <p:spPr>
          <a:xfrm>
            <a:off x="982985" y="713169"/>
            <a:ext cx="5254041" cy="307777"/>
          </a:xfrm>
          <a:prstGeom prst="rect">
            <a:avLst/>
          </a:prstGeom>
          <a:noFill/>
        </p:spPr>
        <p:txBody>
          <a:bodyPr wrap="square" rtlCol="0">
            <a:spAutoFit/>
          </a:bodyPr>
          <a:lstStyle/>
          <a:p>
            <a:pPr algn="r" rtl="1"/>
            <a:r>
              <a:rPr lang="en-US" sz="1400" b="1" spc="300" dirty="0">
                <a:solidFill>
                  <a:schemeClr val="tx1"/>
                </a:solidFill>
                <a:latin typeface="Calibri" panose="020F0502020204030204" pitchFamily="34" charset="0"/>
                <a:cs typeface="Calibri" panose="020F0502020204030204" pitchFamily="34" charset="0"/>
              </a:rPr>
              <a:t>ممارسة زيارات المراقبة</a:t>
            </a:r>
          </a:p>
        </p:txBody>
      </p:sp>
      <p:sp>
        <p:nvSpPr>
          <p:cNvPr id="4" name="Google Shape;258;p19">
            <a:extLst>
              <a:ext uri="{FF2B5EF4-FFF2-40B4-BE49-F238E27FC236}">
                <a16:creationId xmlns:a16="http://schemas.microsoft.com/office/drawing/2014/main" id="{DBE1A70A-07DF-D8F7-0D16-7A22D199B4D3}"/>
              </a:ext>
            </a:extLst>
          </p:cNvPr>
          <p:cNvSpPr txBox="1"/>
          <p:nvPr/>
        </p:nvSpPr>
        <p:spPr>
          <a:xfrm>
            <a:off x="982985" y="3683671"/>
            <a:ext cx="5254041" cy="4154943"/>
          </a:xfrm>
          <a:prstGeom prst="rect">
            <a:avLst/>
          </a:prstGeom>
          <a:noFill/>
          <a:ln>
            <a:noFill/>
          </a:ln>
        </p:spPr>
        <p:txBody>
          <a:bodyPr spcFirstLastPara="1" wrap="square" lIns="91425" tIns="45700" rIns="91425" bIns="45700" anchor="t" anchorCtr="0">
            <a:spAutoFit/>
          </a:bodyPr>
          <a:lstStyle/>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السيناريو</a:t>
            </a: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يستعد أخصائي الحالة لزيارة </a:t>
            </a:r>
            <a:r>
              <a:rPr lang="en-US" sz="1100" dirty="0" err="1">
                <a:effectLst/>
                <a:latin typeface="Calibri" panose="020F0502020204030204" pitchFamily="34" charset="0"/>
                <a:ea typeface="Calibri" panose="020F0502020204030204" pitchFamily="34" charset="0"/>
                <a:cs typeface="Calibri" panose="020F0502020204030204" pitchFamily="34" charset="0"/>
              </a:rPr>
              <a:t>منزلية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ل</a:t>
            </a:r>
            <a:r>
              <a:rPr lang="en-US" sz="1100" dirty="0" err="1">
                <a:effectLst/>
                <a:latin typeface="Calibri" panose="020F0502020204030204" pitchFamily="34" charset="0"/>
                <a:ea typeface="Calibri" panose="020F0502020204030204" pitchFamily="34" charset="0"/>
                <a:cs typeface="Calibri" panose="020F0502020204030204" pitchFamily="34" charset="0"/>
              </a:rPr>
              <a:t>عائلة</a:t>
            </a:r>
            <a:r>
              <a:rPr lang="en-US" sz="1100" dirty="0">
                <a:effectLst/>
                <a:latin typeface="Calibri" panose="020F0502020204030204" pitchFamily="34" charset="0"/>
                <a:ea typeface="Calibri" panose="020F0502020204030204" pitchFamily="34" charset="0"/>
                <a:cs typeface="Calibri" panose="020F0502020204030204" pitchFamily="34" charset="0"/>
              </a:rPr>
              <a:t> عبدي الذين </a:t>
            </a:r>
            <a:r>
              <a:rPr lang="en-US" sz="1100" dirty="0" err="1">
                <a:effectLst/>
                <a:latin typeface="Calibri" panose="020F0502020204030204" pitchFamily="34" charset="0"/>
                <a:ea typeface="Calibri" panose="020F0502020204030204" pitchFamily="34" charset="0"/>
                <a:cs typeface="Calibri" panose="020F0502020204030204" pitchFamily="34" charset="0"/>
              </a:rPr>
              <a:t>يعتنون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a:t>
            </a:r>
            <a:r>
              <a:rPr lang="ar-SA" sz="1100" dirty="0">
                <a:effectLst/>
                <a:latin typeface="Calibri" panose="020F0502020204030204" pitchFamily="34" charset="0"/>
                <a:ea typeface="Calibri" panose="020F0502020204030204" pitchFamily="34" charset="0"/>
                <a:cs typeface="Calibri" panose="020F0502020204030204" pitchFamily="34" charset="0"/>
              </a:rPr>
              <a:t>سما .</a:t>
            </a:r>
            <a:r>
              <a:rPr lang="en-US" sz="1100" dirty="0" err="1">
                <a:effectLst/>
                <a:latin typeface="Calibri" panose="020F0502020204030204" pitchFamily="34" charset="0"/>
                <a:ea typeface="Calibri" panose="020F0502020204030204" pitchFamily="34" charset="0"/>
                <a:cs typeface="Calibri" panose="020F0502020204030204" pitchFamily="34" charset="0"/>
              </a:rPr>
              <a:t>هذه</a:t>
            </a:r>
            <a:r>
              <a:rPr lang="en-US" sz="1100" dirty="0">
                <a:effectLst/>
                <a:latin typeface="Calibri" panose="020F0502020204030204" pitchFamily="34" charset="0"/>
                <a:ea typeface="Calibri" panose="020F0502020204030204" pitchFamily="34" charset="0"/>
                <a:cs typeface="Calibri" panose="020F0502020204030204" pitchFamily="34" charset="0"/>
              </a:rPr>
              <a:t> هي الزيارة الأولى منذ تقييم وتطوير خطة الحالة.</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ما هو معروف حتى الآن </a:t>
            </a:r>
            <a:r>
              <a:rPr lang="en-US" sz="1100" b="1" dirty="0" err="1">
                <a:effectLst/>
                <a:latin typeface="Calibri" panose="020F0502020204030204" pitchFamily="34" charset="0"/>
                <a:ea typeface="Calibri" panose="020F0502020204030204" pitchFamily="34" charset="0"/>
                <a:cs typeface="Calibri" panose="020F0502020204030204" pitchFamily="34" charset="0"/>
              </a:rPr>
              <a:t>عن</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a:effectLst/>
                <a:latin typeface="Calibri" panose="020F0502020204030204" pitchFamily="34" charset="0"/>
                <a:ea typeface="Calibri" panose="020F0502020204030204" pitchFamily="34" charset="0"/>
                <a:cs typeface="Calibri" panose="020F0502020204030204" pitchFamily="34" charset="0"/>
              </a:rPr>
              <a:t>وضع</a:t>
            </a:r>
            <a:r>
              <a:rPr lang="en-US" sz="1100" b="1" dirty="0">
                <a:effectLst/>
                <a:latin typeface="Calibri" panose="020F0502020204030204" pitchFamily="34" charset="0"/>
                <a:ea typeface="Calibri" panose="020F0502020204030204" pitchFamily="34" charset="0"/>
                <a:cs typeface="Calibri" panose="020F0502020204030204" pitchFamily="34" charset="0"/>
              </a:rPr>
              <a:t> الأسرة</a:t>
            </a: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كان السيد والسيدة عبدي في مخيم اللاجئين منذ ما يقرب من عام مع أطفالهما الخمسة الذين تتراوح أعمارهم </a:t>
            </a:r>
            <a:r>
              <a:rPr lang="en-US" sz="1100" dirty="0" err="1">
                <a:effectLst/>
                <a:latin typeface="Calibri" panose="020F0502020204030204" pitchFamily="34" charset="0"/>
                <a:ea typeface="Calibri" panose="020F0502020204030204" pitchFamily="34" charset="0"/>
                <a:cs typeface="Calibri" panose="020F0502020204030204" pitchFamily="34" charset="0"/>
              </a:rPr>
              <a:t>بين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٢</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١٥</a:t>
            </a:r>
            <a:r>
              <a:rPr lang="en-US" sz="1100" dirty="0">
                <a:effectLst/>
                <a:latin typeface="Calibri" panose="020F0502020204030204" pitchFamily="34" charset="0"/>
                <a:ea typeface="Calibri" panose="020F0502020204030204" pitchFamily="34" charset="0"/>
                <a:cs typeface="Calibri" panose="020F0502020204030204" pitchFamily="34" charset="0"/>
              </a:rPr>
              <a:t> عامًا. مؤخرًا ، أرسلت شقيقة السيدة عبدي ابنتهما سما التي تبلغ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العمر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١٣</a:t>
            </a:r>
            <a:r>
              <a:rPr lang="en-US" sz="1100" dirty="0">
                <a:effectLst/>
                <a:latin typeface="Calibri" panose="020F0502020204030204" pitchFamily="34" charset="0"/>
                <a:ea typeface="Calibri" panose="020F0502020204030204" pitchFamily="34" charset="0"/>
                <a:cs typeface="Calibri" panose="020F0502020204030204" pitchFamily="34" charset="0"/>
              </a:rPr>
              <a:t> عامًا عبر الحدود لأنهم كانوا </a:t>
            </a:r>
            <a:r>
              <a:rPr lang="en-US" sz="1100" dirty="0" err="1">
                <a:effectLst/>
                <a:latin typeface="Calibri" panose="020F0502020204030204" pitchFamily="34" charset="0"/>
                <a:ea typeface="Calibri" panose="020F0502020204030204" pitchFamily="34" charset="0"/>
                <a:cs typeface="Calibri" panose="020F0502020204030204" pitchFamily="34" charset="0"/>
              </a:rPr>
              <a:t>يخشون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أن </a:t>
            </a:r>
            <a:r>
              <a:rPr lang="ar-SA" sz="1100" dirty="0" err="1">
                <a:latin typeface="Calibri" panose="020F0502020204030204" pitchFamily="34" charset="0"/>
                <a:ea typeface="Calibri" panose="020F0502020204030204" pitchFamily="34" charset="0"/>
                <a:cs typeface="Calibri" panose="020F0502020204030204" pitchFamily="34" charset="0"/>
              </a:rPr>
              <a:t>ت</a:t>
            </a:r>
            <a:r>
              <a:rPr lang="en-US" sz="1100" dirty="0" err="1">
                <a:effectLst/>
                <a:latin typeface="Calibri" panose="020F0502020204030204" pitchFamily="34" charset="0"/>
                <a:ea typeface="Calibri" panose="020F0502020204030204" pitchFamily="34" charset="0"/>
                <a:cs typeface="Calibri" panose="020F0502020204030204" pitchFamily="34" charset="0"/>
              </a:rPr>
              <a:t>ك</a:t>
            </a:r>
            <a:r>
              <a:rPr lang="ar-SA" sz="1100" dirty="0" err="1">
                <a:effectLst/>
                <a:latin typeface="Calibri" panose="020F0502020204030204" pitchFamily="34" charset="0"/>
                <a:ea typeface="Calibri" panose="020F0502020204030204" pitchFamily="34" charset="0"/>
                <a:cs typeface="Calibri" panose="020F0502020204030204" pitchFamily="34" charset="0"/>
              </a:rPr>
              <a:t>ون</a:t>
            </a:r>
            <a:r>
              <a:rPr lang="en-US" sz="1100" dirty="0">
                <a:effectLst/>
                <a:latin typeface="Calibri" panose="020F0502020204030204" pitchFamily="34" charset="0"/>
                <a:ea typeface="Calibri" panose="020F0502020204030204" pitchFamily="34" charset="0"/>
                <a:cs typeface="Calibri" panose="020F0502020204030204" pitchFamily="34" charset="0"/>
              </a:rPr>
              <a:t> في خطر. والدة سما ووالدها بقوا في منزلهم لرعاية الأرض التي يزرعونها.</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من التقييم الأولي ، يبدو أن سما تفتقد عائلتها كثيرًا - فهي قادرة على التحدث إليهم من حين لآخر </a:t>
            </a:r>
            <a:r>
              <a:rPr lang="en-US" sz="1100" dirty="0" err="1">
                <a:effectLst/>
                <a:latin typeface="Calibri" panose="020F0502020204030204" pitchFamily="34" charset="0"/>
                <a:ea typeface="Calibri" panose="020F0502020204030204" pitchFamily="34" charset="0"/>
                <a:cs typeface="Calibri" panose="020F0502020204030204" pitchFamily="34" charset="0"/>
              </a:rPr>
              <a:t>عبر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الواتساب </a:t>
            </a:r>
            <a:r>
              <a:rPr lang="en-US" sz="1100" dirty="0" err="1">
                <a:effectLst/>
                <a:latin typeface="Calibri" panose="020F0502020204030204" pitchFamily="34" charset="0"/>
                <a:ea typeface="Calibri" panose="020F0502020204030204" pitchFamily="34" charset="0"/>
                <a:cs typeface="Calibri" panose="020F0502020204030204" pitchFamily="34" charset="0"/>
              </a:rPr>
              <a:t>لكنها</a:t>
            </a:r>
            <a:r>
              <a:rPr lang="en-US" sz="1100" dirty="0">
                <a:effectLst/>
                <a:latin typeface="Calibri" panose="020F0502020204030204" pitchFamily="34" charset="0"/>
                <a:ea typeface="Calibri" panose="020F0502020204030204" pitchFamily="34" charset="0"/>
                <a:cs typeface="Calibri" panose="020F0502020204030204" pitchFamily="34" charset="0"/>
              </a:rPr>
              <a:t> لا تزال غير سعيدة للغاية. إنها تعرف أنها محظوظة لأن العائلة استقبلتها وأن خالتها لطيفة معها. ومع ذلك ، فإن </a:t>
            </a:r>
            <a:r>
              <a:rPr lang="en-US" sz="1100" dirty="0" err="1">
                <a:effectLst/>
                <a:latin typeface="Calibri" panose="020F0502020204030204" pitchFamily="34" charset="0"/>
                <a:ea typeface="Calibri" panose="020F0502020204030204" pitchFamily="34" charset="0"/>
                <a:cs typeface="Calibri" panose="020F0502020204030204" pitchFamily="34" charset="0"/>
              </a:rPr>
              <a:t>ابن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خالة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الأكبر</a:t>
            </a:r>
            <a:r>
              <a:rPr lang="en-US" sz="1100" dirty="0">
                <a:effectLst/>
                <a:latin typeface="Calibri" panose="020F0502020204030204" pitchFamily="34" charset="0"/>
                <a:ea typeface="Calibri" panose="020F0502020204030204" pitchFamily="34" charset="0"/>
                <a:cs typeface="Calibri" panose="020F0502020204030204" pitchFamily="34" charset="0"/>
              </a:rPr>
              <a:t> ، </a:t>
            </a:r>
            <a:r>
              <a:rPr lang="en-US" sz="1100" dirty="0" err="1">
                <a:effectLst/>
                <a:latin typeface="Calibri" panose="020F0502020204030204" pitchFamily="34" charset="0"/>
                <a:ea typeface="Calibri" panose="020F0502020204030204" pitchFamily="34" charset="0"/>
                <a:cs typeface="Calibri" panose="020F0502020204030204" pitchFamily="34" charset="0"/>
              </a:rPr>
              <a:t>وهو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فت</a:t>
            </a:r>
            <a:r>
              <a:rPr lang="ar-SA" sz="1100" dirty="0">
                <a:latin typeface="Calibri" panose="020F0502020204030204" pitchFamily="34" charset="0"/>
                <a:ea typeface="Calibri" panose="020F0502020204030204" pitchFamily="34" charset="0"/>
                <a:cs typeface="Calibri" panose="020F0502020204030204" pitchFamily="34" charset="0"/>
              </a:rPr>
              <a:t>ى</a:t>
            </a:r>
            <a:r>
              <a:rPr lang="en-US" sz="1100" dirty="0">
                <a:effectLst/>
                <a:latin typeface="Calibri" panose="020F0502020204030204" pitchFamily="34" charset="0"/>
                <a:ea typeface="Calibri" panose="020F0502020204030204" pitchFamily="34" charset="0"/>
                <a:cs typeface="Calibri" panose="020F0502020204030204" pitchFamily="34" charset="0"/>
              </a:rPr>
              <a:t> يبلغ من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العمر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١٥</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عامًا</a:t>
            </a:r>
            <a:r>
              <a:rPr lang="en-US" sz="1100" dirty="0">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يكون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سيئاً معها</a:t>
            </a:r>
            <a:r>
              <a:rPr lang="en-US" sz="1100" dirty="0">
                <a:effectLst/>
                <a:latin typeface="Calibri" panose="020F0502020204030204" pitchFamily="34" charset="0"/>
                <a:ea typeface="Calibri" panose="020F0502020204030204" pitchFamily="34" charset="0"/>
                <a:cs typeface="Calibri" panose="020F0502020204030204" pitchFamily="34" charset="0"/>
              </a:rPr>
              <a:t> ويخبرها أنها مشكلة بالنسبة للعائلة وسيكون من الأفضل لو لم </a:t>
            </a:r>
            <a:r>
              <a:rPr lang="en-US" sz="1100" dirty="0" err="1">
                <a:effectLst/>
                <a:latin typeface="Calibri" panose="020F0502020204030204" pitchFamily="34" charset="0"/>
                <a:ea typeface="Calibri" panose="020F0502020204030204" pitchFamily="34" charset="0"/>
                <a:cs typeface="Calibri" panose="020F0502020204030204" pitchFamily="34" charset="0"/>
              </a:rPr>
              <a:t>تكن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هنا</a:t>
            </a:r>
            <a:r>
              <a:rPr lang="en-US" sz="1100" dirty="0">
                <a:effectLst/>
                <a:latin typeface="Calibri" panose="020F0502020204030204" pitchFamily="34" charset="0"/>
                <a:ea typeface="Calibri" panose="020F0502020204030204" pitchFamily="34" charset="0"/>
                <a:cs typeface="Calibri" panose="020F0502020204030204" pitchFamily="34" charset="0"/>
              </a:rPr>
              <a:t>. يدفعها عمها إلى القيام بالكثير من الأعمال المنزلية في المنزل وعليها رعاية الأطفال الصغار. تسمعه </a:t>
            </a:r>
            <a:r>
              <a:rPr lang="en-US" sz="1100" dirty="0" err="1">
                <a:effectLst/>
                <a:latin typeface="Calibri" panose="020F0502020204030204" pitchFamily="34" charset="0"/>
                <a:ea typeface="Calibri" panose="020F0502020204030204" pitchFamily="34" charset="0"/>
                <a:cs typeface="Calibri" panose="020F0502020204030204" pitchFamily="34" charset="0"/>
              </a:rPr>
              <a:t>يشكو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لزوجته</a:t>
            </a:r>
            <a:r>
              <a:rPr lang="ar-SA" sz="1100" dirty="0">
                <a:effectLst/>
                <a:latin typeface="Calibri" panose="020F0502020204030204" pitchFamily="34" charset="0"/>
                <a:ea typeface="Calibri" panose="020F0502020204030204" pitchFamily="34" charset="0"/>
                <a:cs typeface="Calibri" panose="020F0502020204030204" pitchFamily="34" charset="0"/>
              </a:rPr>
              <a:t> عن أنها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خرقاء</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كم مكلف </a:t>
            </a:r>
            <a:r>
              <a:rPr lang="en-US" sz="1100" dirty="0" err="1">
                <a:effectLst/>
                <a:latin typeface="Calibri" panose="020F0502020204030204" pitchFamily="34" charset="0"/>
                <a:ea typeface="Calibri" panose="020F0502020204030204" pitchFamily="34" charset="0"/>
                <a:cs typeface="Calibri" panose="020F0502020204030204" pitchFamily="34" charset="0"/>
              </a:rPr>
              <a:t>الاحتفاظ</a:t>
            </a:r>
            <a:r>
              <a:rPr lang="en-US" sz="1100" dirty="0">
                <a:effectLst/>
                <a:latin typeface="Calibri" panose="020F0502020204030204" pitchFamily="34" charset="0"/>
                <a:ea typeface="Calibri" panose="020F0502020204030204" pitchFamily="34" charset="0"/>
                <a:cs typeface="Calibri" panose="020F0502020204030204" pitchFamily="34" charset="0"/>
              </a:rPr>
              <a:t> بها وتخشى أن يضربها كما هددها أو حتى يحاول تزويجها. حتى الآن ، لم تتمكن من الذهاب إلى المدرسة رغم </a:t>
            </a:r>
            <a:r>
              <a:rPr lang="en-US" sz="1100" dirty="0" err="1">
                <a:effectLst/>
                <a:latin typeface="Calibri" panose="020F0502020204030204" pitchFamily="34" charset="0"/>
                <a:ea typeface="Calibri" panose="020F0502020204030204" pitchFamily="34" charset="0"/>
                <a:cs typeface="Calibri" panose="020F0502020204030204" pitchFamily="34" charset="0"/>
              </a:rPr>
              <a:t>أن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خالتها</a:t>
            </a:r>
            <a:r>
              <a:rPr lang="en-US" sz="1100" dirty="0">
                <a:effectLst/>
                <a:latin typeface="Calibri" panose="020F0502020204030204" pitchFamily="34" charset="0"/>
                <a:ea typeface="Calibri" panose="020F0502020204030204" pitchFamily="34" charset="0"/>
                <a:cs typeface="Calibri" panose="020F0502020204030204" pitchFamily="34" charset="0"/>
              </a:rPr>
              <a:t> وعدت والدتها بالذهاب.</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رفض السيد عبدي التحدث إلى أي شخص أثناء التقييم ولكن تمت مقابلة السيدة عبدي. لم تقل الكثير لكنها وافقت على </a:t>
            </a:r>
            <a:r>
              <a:rPr lang="en-US" sz="1100" dirty="0" err="1">
                <a:effectLst/>
                <a:latin typeface="Calibri" panose="020F0502020204030204" pitchFamily="34" charset="0"/>
                <a:ea typeface="Calibri" panose="020F0502020204030204" pitchFamily="34" charset="0"/>
                <a:cs typeface="Calibri" panose="020F0502020204030204" pitchFamily="34" charset="0"/>
              </a:rPr>
              <a:t>دعم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حالة</a:t>
            </a:r>
            <a:r>
              <a:rPr lang="en-US" sz="1100" dirty="0">
                <a:effectLst/>
                <a:latin typeface="Calibri" panose="020F0502020204030204" pitchFamily="34" charset="0"/>
                <a:ea typeface="Calibri" panose="020F0502020204030204" pitchFamily="34" charset="0"/>
                <a:cs typeface="Calibri" panose="020F0502020204030204" pitchFamily="34" charset="0"/>
              </a:rPr>
              <a:t> والزيارات المنزلية ورحبت بالمساعدة التي تم تقديمها. بدت مرهقة ، وقالت إنها تعلم أن عليها أن تعتني بسما لأن أختها ستفعل نفس الشيء لها وهي تحب سما ، لكنها تخشى أن يتسبب الوضع في غضب زوجها. كما أعربت عن عدم قدرتها على التعامل مع ابنها الأكبر بعد الآن ، فهو غاضب ووقح تجاهها.</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تمت إحالة الأسرة للحصول على بعض الدعم المادي أثناء التقييم الأولي - الملابس والمواد غير الغذائية. وفقًا للملاحظات الواردة في </a:t>
            </a:r>
            <a:r>
              <a:rPr lang="en-US" sz="1100" dirty="0" err="1">
                <a:effectLst/>
                <a:latin typeface="Calibri" panose="020F0502020204030204" pitchFamily="34" charset="0"/>
                <a:ea typeface="Calibri" panose="020F0502020204030204" pitchFamily="34" charset="0"/>
                <a:cs typeface="Calibri" panose="020F0502020204030204" pitchFamily="34" charset="0"/>
              </a:rPr>
              <a:t>ملف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حالة</a:t>
            </a:r>
            <a:r>
              <a:rPr lang="en-US" sz="1100" dirty="0">
                <a:effectLst/>
                <a:latin typeface="Calibri" panose="020F0502020204030204" pitchFamily="34" charset="0"/>
                <a:ea typeface="Calibri" panose="020F0502020204030204" pitchFamily="34" charset="0"/>
                <a:cs typeface="Calibri" panose="020F0502020204030204" pitchFamily="34" charset="0"/>
              </a:rPr>
              <a:t> ، لم </a:t>
            </a:r>
            <a:r>
              <a:rPr lang="en-US" sz="1100" dirty="0" err="1">
                <a:effectLst/>
                <a:latin typeface="Calibri" panose="020F0502020204030204" pitchFamily="34" charset="0"/>
                <a:ea typeface="Calibri" panose="020F0502020204030204" pitchFamily="34" charset="0"/>
                <a:cs typeface="Calibri" panose="020F0502020204030204" pitchFamily="34" charset="0"/>
              </a:rPr>
              <a:t>يتم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تسلمها</a:t>
            </a:r>
            <a:r>
              <a:rPr lang="en-US" sz="1100" dirty="0">
                <a:effectLst/>
                <a:latin typeface="Calibri" panose="020F0502020204030204" pitchFamily="34" charset="0"/>
                <a:ea typeface="Calibri" panose="020F0502020204030204" pitchFamily="34" charset="0"/>
                <a:cs typeface="Calibri" panose="020F0502020204030204" pitchFamily="34" charset="0"/>
              </a:rPr>
              <a:t> بعد. كما تمت إحالتهم إلى المنظمة المسؤولة عن توزيع المواد الغذائية للتحقق من استحقاقاتهم.</a:t>
            </a:r>
          </a:p>
        </p:txBody>
      </p:sp>
      <p:sp>
        <p:nvSpPr>
          <p:cNvPr id="5" name="TextBox 4">
            <a:extLst>
              <a:ext uri="{FF2B5EF4-FFF2-40B4-BE49-F238E27FC236}">
                <a16:creationId xmlns:a16="http://schemas.microsoft.com/office/drawing/2014/main" id="{0B86D0CA-44E5-7ADE-C5AC-EB01923E3CAD}"/>
              </a:ext>
            </a:extLst>
          </p:cNvPr>
          <p:cNvSpPr txBox="1"/>
          <p:nvPr/>
        </p:nvSpPr>
        <p:spPr>
          <a:xfrm>
            <a:off x="982985" y="1173695"/>
            <a:ext cx="5267344" cy="1983584"/>
          </a:xfrm>
          <a:prstGeom prst="rect">
            <a:avLst/>
          </a:prstGeom>
          <a:solidFill>
            <a:schemeClr val="accent2">
              <a:lumMod val="20000"/>
              <a:lumOff val="80000"/>
            </a:schemeClr>
          </a:solidFill>
        </p:spPr>
        <p:txBody>
          <a:bodyPr wrap="square" lIns="144000" tIns="144000" rIns="144000" bIns="144000" rtlCol="0">
            <a:spAutoFit/>
          </a:bodyPr>
          <a:lstStyle/>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تعليمات للعب الأدوار</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سيلعب أحدكما دور أخصائي الحالة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والأخرى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السيدة</a:t>
            </a:r>
            <a:r>
              <a:rPr lang="ar-SA" sz="1100" dirty="0">
                <a:effectLst/>
                <a:latin typeface="Calibri" panose="020F0502020204030204" pitchFamily="34" charset="0"/>
                <a:ea typeface="Calibri" panose="020F0502020204030204" pitchFamily="34" charset="0"/>
                <a:cs typeface="Calibri" panose="020F0502020204030204" pitchFamily="34" charset="0"/>
              </a:rPr>
              <a:t> عبدي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البداية بينما </a:t>
            </a:r>
            <a:r>
              <a:rPr lang="en-US" sz="1100" dirty="0" err="1">
                <a:effectLst/>
                <a:latin typeface="Calibri" panose="020F0502020204030204" pitchFamily="34" charset="0"/>
                <a:ea typeface="Calibri" panose="020F0502020204030204" pitchFamily="34" charset="0"/>
                <a:cs typeface="Calibri" panose="020F0502020204030204" pitchFamily="34" charset="0"/>
              </a:rPr>
              <a:t>يقوم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الشخص</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الآخر</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بالمراقبة وتقديم ملاحظات </a:t>
            </a:r>
            <a:r>
              <a:rPr lang="en-US" sz="1100" dirty="0" err="1">
                <a:effectLst/>
                <a:latin typeface="Calibri" panose="020F0502020204030204" pitchFamily="34" charset="0"/>
                <a:ea typeface="Calibri" panose="020F0502020204030204" pitchFamily="34" charset="0"/>
                <a:cs typeface="Calibri" panose="020F0502020204030204" pitchFamily="34" charset="0"/>
              </a:rPr>
              <a:t>بناءة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err="1">
                <a:effectLst/>
                <a:latin typeface="Calibri" panose="020F0502020204030204" pitchFamily="34" charset="0"/>
                <a:ea typeface="Calibri" panose="020F0502020204030204" pitchFamily="34" charset="0"/>
                <a:cs typeface="Calibri" panose="020F0502020204030204" pitchFamily="34" charset="0"/>
              </a:rPr>
              <a:t>ث</a:t>
            </a:r>
            <a:r>
              <a:rPr lang="en-US" sz="1100" dirty="0" err="1">
                <a:effectLst/>
                <a:latin typeface="Calibri" panose="020F0502020204030204" pitchFamily="34" charset="0"/>
                <a:ea typeface="Calibri" panose="020F0502020204030204" pitchFamily="34" charset="0"/>
                <a:cs typeface="Calibri" panose="020F0502020204030204" pitchFamily="34" charset="0"/>
              </a:rPr>
              <a:t>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تقوم</a:t>
            </a:r>
            <a:r>
              <a:rPr lang="ar-SA" sz="1100" dirty="0" err="1">
                <a:latin typeface="Calibri" panose="020F0502020204030204" pitchFamily="34" charset="0"/>
                <a:ea typeface="Calibri" panose="020F0502020204030204" pitchFamily="34" charset="0"/>
                <a:cs typeface="Calibri" panose="020F0502020204030204" pitchFamily="34" charset="0"/>
              </a:rPr>
              <a:t>ون</a:t>
            </a:r>
            <a:r>
              <a:rPr lang="en-US" sz="1100" dirty="0">
                <a:effectLst/>
                <a:latin typeface="Calibri" panose="020F0502020204030204" pitchFamily="34" charset="0"/>
                <a:ea typeface="Calibri" panose="020F0502020204030204" pitchFamily="34" charset="0"/>
                <a:cs typeface="Calibri" panose="020F0502020204030204" pitchFamily="34" charset="0"/>
              </a:rPr>
              <a:t> بالتبديل بحيث </a:t>
            </a:r>
            <a:r>
              <a:rPr lang="en-US" sz="1100" dirty="0" err="1">
                <a:effectLst/>
                <a:latin typeface="Calibri" panose="020F0502020204030204" pitchFamily="34" charset="0"/>
                <a:ea typeface="Calibri" panose="020F0502020204030204" pitchFamily="34" charset="0"/>
                <a:cs typeface="Calibri" panose="020F0502020204030204" pitchFamily="34" charset="0"/>
              </a:rPr>
              <a:t>يلعب</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الشخص</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اللذان </a:t>
            </a:r>
            <a:r>
              <a:rPr lang="en-US" sz="1100" dirty="0" err="1">
                <a:effectLst/>
                <a:latin typeface="Calibri" panose="020F0502020204030204" pitchFamily="34" charset="0"/>
                <a:ea typeface="Calibri" panose="020F0502020204030204" pitchFamily="34" charset="0"/>
                <a:cs typeface="Calibri" panose="020F0502020204030204" pitchFamily="34" charset="0"/>
              </a:rPr>
              <a:t>كانا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يراقبا</a:t>
            </a:r>
            <a:r>
              <a:rPr lang="ar-SA" sz="1100" dirty="0">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دور أخصائي </a:t>
            </a:r>
            <a:r>
              <a:rPr lang="en-US" sz="1100" dirty="0" err="1">
                <a:effectLst/>
                <a:latin typeface="Calibri" panose="020F0502020204030204" pitchFamily="34" charset="0"/>
                <a:ea typeface="Calibri" panose="020F0502020204030204" pitchFamily="34" charset="0"/>
                <a:cs typeface="Calibri" panose="020F0502020204030204" pitchFamily="34" charset="0"/>
              </a:rPr>
              <a:t>الحالة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وسما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شخصي</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الآخرين</a:t>
            </a:r>
            <a:r>
              <a:rPr lang="ar-SA" sz="1100" dirty="0">
                <a:effectLst/>
                <a:latin typeface="Calibri" panose="020F0502020204030204" pitchFamily="34" charset="0"/>
                <a:ea typeface="Calibri" panose="020F0502020204030204" pitchFamily="34" charset="0"/>
                <a:cs typeface="Calibri" panose="020F0502020204030204" pitchFamily="34" charset="0"/>
              </a:rPr>
              <a:t> اللذان سيقومان بالمراقبة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a:t>
            </a:r>
            <a:r>
              <a:rPr lang="en-US" sz="1100" dirty="0" err="1">
                <a:effectLst/>
                <a:latin typeface="Calibri" panose="020F0502020204030204" pitchFamily="34" charset="0"/>
                <a:ea typeface="Calibri" panose="020F0502020204030204" pitchFamily="34" charset="0"/>
                <a:cs typeface="Calibri" panose="020F0502020204030204" pitchFamily="34" charset="0"/>
              </a:rPr>
              <a:t>وتقديم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ملاحظات</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بناءة</a:t>
            </a:r>
            <a:r>
              <a:rPr lang="ar-SA" sz="1100" dirty="0">
                <a:effectLst/>
                <a:latin typeface="Calibri" panose="020F0502020204030204" pitchFamily="34" charset="0"/>
                <a:ea typeface="Calibri" panose="020F0502020204030204" pitchFamily="34" charset="0"/>
                <a:cs typeface="Calibri" panose="020F0502020204030204" pitchFamily="34" charset="0"/>
              </a:rPr>
              <a:t>).</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28600" indent="-228600" algn="r" rtl="1">
              <a:buFont typeface="+mj-lt"/>
              <a:buAutoNum type="arabicPeriod"/>
            </a:pPr>
            <a:r>
              <a:rPr lang="en-US" sz="1100" dirty="0" err="1">
                <a:effectLst/>
                <a:latin typeface="Calibri" panose="020F0502020204030204" pitchFamily="34" charset="0"/>
                <a:ea typeface="Calibri" panose="020F0502020204030204" pitchFamily="34" charset="0"/>
                <a:cs typeface="Calibri" panose="020F0502020204030204" pitchFamily="34" charset="0"/>
              </a:rPr>
              <a:t>عندما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تقرر</a:t>
            </a:r>
            <a:r>
              <a:rPr lang="en-US" sz="1100" dirty="0">
                <a:effectLst/>
                <a:latin typeface="Calibri" panose="020F0502020204030204" pitchFamily="34" charset="0"/>
                <a:ea typeface="Calibri" panose="020F0502020204030204" pitchFamily="34" charset="0"/>
                <a:cs typeface="Calibri" panose="020F0502020204030204" pitchFamily="34" charset="0"/>
              </a:rPr>
              <a:t> الأدوار </a:t>
            </a:r>
            <a:r>
              <a:rPr lang="en-US" sz="1100" dirty="0" err="1">
                <a:effectLst/>
                <a:latin typeface="Calibri" panose="020F0502020204030204" pitchFamily="34" charset="0"/>
                <a:ea typeface="Calibri" panose="020F0502020204030204" pitchFamily="34" charset="0"/>
                <a:cs typeface="Calibri" panose="020F0502020204030204" pitchFamily="34" charset="0"/>
              </a:rPr>
              <a:t>الخاصة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بك</a:t>
            </a:r>
            <a:r>
              <a:rPr lang="en-US" sz="1100" dirty="0">
                <a:effectLst/>
                <a:latin typeface="Calibri" panose="020F0502020204030204" pitchFamily="34" charset="0"/>
                <a:ea typeface="Calibri" panose="020F0502020204030204" pitchFamily="34" charset="0"/>
                <a:cs typeface="Calibri" panose="020F0502020204030204" pitchFamily="34" charset="0"/>
              </a:rPr>
              <a:t> ، اقرأ سيناريو الحالة وقم بتدوين بعض الملاحظات ، وفكر فيما تود أن تقوله من شأنه أن يساعدك على الانخراط بطريقة إيجابية وبناء الثقة.</a:t>
            </a:r>
          </a:p>
          <a:p>
            <a:pPr marL="228600" indent="-228600" algn="r" rtl="1">
              <a:buFont typeface="+mj-lt"/>
              <a:buAutoNum type="arabicPeriod"/>
            </a:pPr>
            <a:r>
              <a:rPr lang="en-US" sz="1100" dirty="0">
                <a:effectLst/>
                <a:latin typeface="Calibri" panose="020F0502020204030204" pitchFamily="34" charset="0"/>
                <a:ea typeface="Calibri" panose="020F0502020204030204" pitchFamily="34" charset="0"/>
                <a:cs typeface="Calibri" panose="020F0502020204030204" pitchFamily="34" charset="0"/>
              </a:rPr>
              <a:t>قم بتضمين ما يلي:</a:t>
            </a:r>
          </a:p>
          <a:p>
            <a:pPr marL="685800" lvl="1" indent="-228600" algn="r" rtl="1">
              <a:buFont typeface="Arial" panose="020B0604020202020204" pitchFamily="34" charset="0"/>
              <a:buChar char="•"/>
            </a:pPr>
            <a:r>
              <a:rPr lang="en-US" sz="1100" dirty="0" err="1">
                <a:effectLst/>
                <a:latin typeface="Calibri" panose="020F0502020204030204" pitchFamily="34" charset="0"/>
                <a:ea typeface="Calibri" panose="020F0502020204030204" pitchFamily="34" charset="0"/>
                <a:cs typeface="Calibri" panose="020F0502020204030204" pitchFamily="34" charset="0"/>
              </a:rPr>
              <a:t>ملخص</a:t>
            </a:r>
            <a:r>
              <a:rPr lang="ar-SA" sz="1100" dirty="0">
                <a:latin typeface="Calibri" panose="020F0502020204030204" pitchFamily="34" charset="0"/>
                <a:ea typeface="Calibri" panose="020F0502020204030204" pitchFamily="34" charset="0"/>
                <a:cs typeface="Calibri" panose="020F0502020204030204" pitchFamily="34" charset="0"/>
              </a:rPr>
              <a:t> حول ما </a:t>
            </a:r>
            <a:r>
              <a:rPr lang="en-US" sz="1100" dirty="0" err="1">
                <a:effectLst/>
                <a:latin typeface="Calibri" panose="020F0502020204030204" pitchFamily="34" charset="0"/>
                <a:ea typeface="Calibri" panose="020F0502020204030204" pitchFamily="34" charset="0"/>
                <a:cs typeface="Calibri" panose="020F0502020204030204" pitchFamily="34" charset="0"/>
              </a:rPr>
              <a:t>تفهمه</a:t>
            </a:r>
            <a:r>
              <a:rPr lang="en-US" sz="1100" dirty="0">
                <a:effectLst/>
                <a:latin typeface="Calibri" panose="020F0502020204030204" pitchFamily="34" charset="0"/>
                <a:ea typeface="Calibri" panose="020F0502020204030204" pitchFamily="34" charset="0"/>
                <a:cs typeface="Calibri" panose="020F0502020204030204" pitchFamily="34" charset="0"/>
              </a:rPr>
              <a:t> عن وضعها</a:t>
            </a:r>
          </a:p>
          <a:p>
            <a:pPr marL="685800" lvl="1" indent="-22860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السؤال عن آرائها وأفكارها</a:t>
            </a:r>
          </a:p>
          <a:p>
            <a:pPr marL="685800" lvl="1" indent="-228600" algn="r" rtl="1">
              <a:buFont typeface="Arial" panose="020B0604020202020204" pitchFamily="34" charset="0"/>
              <a:buChar char="•"/>
            </a:pPr>
            <a:r>
              <a:rPr lang="en-US" sz="1100" dirty="0">
                <a:effectLst/>
                <a:latin typeface="Calibri" panose="020F0502020204030204" pitchFamily="34" charset="0"/>
                <a:ea typeface="Calibri" panose="020F0502020204030204" pitchFamily="34" charset="0"/>
                <a:cs typeface="Calibri" panose="020F0502020204030204" pitchFamily="34" charset="0"/>
              </a:rPr>
              <a:t>شرح الإجراءات والخطوات التالية التي تخطط لاتخاذها</a:t>
            </a:r>
          </a:p>
        </p:txBody>
      </p:sp>
      <p:sp>
        <p:nvSpPr>
          <p:cNvPr id="6" name="Hexagon 5">
            <a:extLst>
              <a:ext uri="{FF2B5EF4-FFF2-40B4-BE49-F238E27FC236}">
                <a16:creationId xmlns:a16="http://schemas.microsoft.com/office/drawing/2014/main" id="{064EE551-C159-6F9A-431C-899A0B2F404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371A31F8-0E0B-5340-66C3-984232E6467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865DF3BA-78BC-DBFE-1689-1DF4E7FF82F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804BE44D-BF5C-1127-8BEC-B5C5E28C3A3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AF4FA3A1-0D6E-EC7D-7F37-EF9B5E58043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07560646-68C8-3ABA-9C9B-34D1E727BEA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D706BF3-4969-1943-D3D0-6E5C33C2A06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601ECE33-A990-C11C-0ACC-6D68E434E900}"/>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2BE2F0A9-AE6C-F479-E562-BD4F2FE4772C}"/>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8DDA0F97-B2DB-9463-99A2-CC34B8C95136}"/>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19D1AD14-1598-4CCE-2810-3E702782A25C}"/>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32BFD9FD-D022-7C49-3BC7-BC95F791E83B}"/>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27B60898-1219-33ED-A570-10E10E3FB849}"/>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0D948085-D68D-9FC1-E645-842F2559806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CF877ABD-6F53-9A1C-D7B5-38031029028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564BC595-EF97-4B04-F370-3B315C1CA10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6CEADC55-2480-C91C-6F8D-B3E44E3B5EF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6BFA2D7E-C997-B5D5-AEFC-1C0F49FB972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45643654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3CD0461-ED9B-D228-9F1E-800876056BE4}"/>
              </a:ext>
            </a:extLst>
          </p:cNvPr>
          <p:cNvSpPr txBox="1"/>
          <p:nvPr/>
        </p:nvSpPr>
        <p:spPr>
          <a:xfrm>
            <a:off x="982985" y="713169"/>
            <a:ext cx="5254041" cy="584775"/>
          </a:xfrm>
          <a:prstGeom prst="rect">
            <a:avLst/>
          </a:prstGeom>
          <a:noFill/>
        </p:spPr>
        <p:txBody>
          <a:bodyPr wrap="square" rtlCol="0">
            <a:spAutoFit/>
          </a:bodyPr>
          <a:lstStyle/>
          <a:p>
            <a:pPr algn="r" rtl="1"/>
            <a:r>
              <a:rPr lang="en-US" sz="1600" b="1" spc="300" dirty="0">
                <a:solidFill>
                  <a:schemeClr val="tx1"/>
                </a:solidFill>
                <a:latin typeface="Calibri" panose="020F0502020204030204" pitchFamily="34" charset="0"/>
                <a:cs typeface="Calibri" panose="020F0502020204030204" pitchFamily="34" charset="0"/>
              </a:rPr>
              <a:t>ملاحظات </a:t>
            </a:r>
            <a:r>
              <a:rPr lang="en-US" sz="1600" b="1" spc="300" dirty="0" err="1">
                <a:solidFill>
                  <a:schemeClr val="tx1"/>
                </a:solidFill>
                <a:latin typeface="Calibri" panose="020F0502020204030204" pitchFamily="34" charset="0"/>
                <a:cs typeface="Calibri" panose="020F0502020204030204" pitchFamily="34" charset="0"/>
              </a:rPr>
              <a:t>ودعم</a:t>
            </a:r>
            <a:r>
              <a:rPr lang="en-US" sz="1600" b="1" spc="300" dirty="0">
                <a:solidFill>
                  <a:schemeClr val="tx1"/>
                </a:solidFill>
                <a:latin typeface="Calibri" panose="020F0502020204030204" pitchFamily="34" charset="0"/>
                <a:cs typeface="Calibri" panose="020F0502020204030204" pitchFamily="34" charset="0"/>
              </a:rPr>
              <a:t> </a:t>
            </a:r>
            <a:r>
              <a:rPr lang="ar-SA" sz="1600" b="1" spc="300" dirty="0">
                <a:latin typeface="Calibri" panose="020F0502020204030204" pitchFamily="34" charset="0"/>
                <a:cs typeface="Calibri" panose="020F0502020204030204" pitchFamily="34" charset="0"/>
              </a:rPr>
              <a:t>لزيارات</a:t>
            </a:r>
            <a:r>
              <a:rPr lang="en-US"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a:t>
            </a:r>
            <a:r>
              <a:rPr lang="en-US" sz="1600" b="1" spc="300" dirty="0" err="1">
                <a:solidFill>
                  <a:schemeClr val="tx1"/>
                </a:solidFill>
                <a:latin typeface="Calibri" panose="020F0502020204030204" pitchFamily="34" charset="0"/>
                <a:cs typeface="Calibri" panose="020F0502020204030204" pitchFamily="34" charset="0"/>
              </a:rPr>
              <a:t>مراقبة</a:t>
            </a:r>
            <a:r>
              <a:rPr lang="en-US" sz="1600" b="1" spc="300" dirty="0">
                <a:solidFill>
                  <a:schemeClr val="tx1"/>
                </a:solidFill>
                <a:latin typeface="Calibri" panose="020F0502020204030204" pitchFamily="34" charset="0"/>
                <a:cs typeface="Calibri" panose="020F0502020204030204" pitchFamily="34" charset="0"/>
              </a:rPr>
              <a:t> - </a:t>
            </a:r>
            <a:r>
              <a:rPr lang="ar-SA" sz="1600" b="1" spc="300" dirty="0" err="1">
                <a:solidFill>
                  <a:schemeClr val="tx1"/>
                </a:solidFill>
                <a:latin typeface="Calibri" panose="020F0502020204030204" pitchFamily="34" charset="0"/>
                <a:cs typeface="Calibri" panose="020F0502020204030204" pitchFamily="34" charset="0"/>
              </a:rPr>
              <a:t>للأ</a:t>
            </a:r>
            <a:r>
              <a:rPr lang="en-US" sz="1600" b="1" spc="300" dirty="0" err="1">
                <a:solidFill>
                  <a:schemeClr val="tx1"/>
                </a:solidFill>
                <a:latin typeface="Calibri" panose="020F0502020204030204" pitchFamily="34" charset="0"/>
                <a:cs typeface="Calibri" panose="020F0502020204030204" pitchFamily="34" charset="0"/>
              </a:rPr>
              <a:t>طفال</a:t>
            </a:r>
            <a:r>
              <a:rPr lang="en-US" sz="1600" b="1" spc="300" dirty="0">
                <a:solidFill>
                  <a:schemeClr val="tx1"/>
                </a:solidFill>
                <a:latin typeface="Calibri" panose="020F0502020204030204" pitchFamily="34" charset="0"/>
                <a:cs typeface="Calibri" panose="020F0502020204030204" pitchFamily="34" charset="0"/>
              </a:rPr>
              <a:t> في الرعاية المجتمعية</a:t>
            </a:r>
          </a:p>
        </p:txBody>
      </p:sp>
      <p:sp>
        <p:nvSpPr>
          <p:cNvPr id="4" name="Google Shape;258;p19">
            <a:extLst>
              <a:ext uri="{FF2B5EF4-FFF2-40B4-BE49-F238E27FC236}">
                <a16:creationId xmlns:a16="http://schemas.microsoft.com/office/drawing/2014/main" id="{DBE1A70A-07DF-D8F7-0D16-7A22D199B4D3}"/>
              </a:ext>
            </a:extLst>
          </p:cNvPr>
          <p:cNvSpPr txBox="1"/>
          <p:nvPr/>
        </p:nvSpPr>
        <p:spPr>
          <a:xfrm>
            <a:off x="982985" y="1414985"/>
            <a:ext cx="5254041" cy="4662775"/>
          </a:xfrm>
          <a:prstGeom prst="rect">
            <a:avLst/>
          </a:prstGeom>
          <a:noFill/>
          <a:ln>
            <a:noFill/>
          </a:ln>
        </p:spPr>
        <p:txBody>
          <a:bodyPr spcFirstLastPara="1" wrap="square" lIns="91425" tIns="45700" rIns="91425" bIns="45700" anchor="t" anchorCtr="0">
            <a:spAutoFit/>
          </a:bodyPr>
          <a:lstStyle/>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فيما يلي دليل لملاحظات أخصائي الحالة أثناء زيارات الأطفال في الرعاية البديلة.</a:t>
            </a:r>
          </a:p>
          <a:p>
            <a:pPr algn="r" rtl="1"/>
            <a:endParaRPr lang="en-US" sz="1100" dirty="0">
              <a:latin typeface="Calibri" panose="020F0502020204030204" pitchFamily="34" charset="0"/>
              <a:ea typeface="Calibri" panose="020F0502020204030204" pitchFamily="34" charset="0"/>
              <a:cs typeface="Calibri" panose="020F0502020204030204" pitchFamily="34" charset="0"/>
            </a:endParaRPr>
          </a:p>
          <a:p>
            <a:pPr algn="r" rtl="1"/>
            <a:r>
              <a:rPr lang="en-US" sz="1100" dirty="0">
                <a:effectLst/>
                <a:latin typeface="Calibri" panose="020F0502020204030204" pitchFamily="34" charset="0"/>
                <a:ea typeface="Calibri" panose="020F0502020204030204" pitchFamily="34" charset="0"/>
                <a:cs typeface="Calibri" panose="020F0502020204030204" pitchFamily="34" charset="0"/>
              </a:rPr>
              <a:t>ملاحظة: يجب تقييم رعاية الطفل في سياق القدرات العامة والظروف الاجتماعية والاقتصادية للأسر في نفس المجتمع.</a:t>
            </a:r>
          </a:p>
          <a:p>
            <a:pPr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ملاحظات</a:t>
            </a:r>
          </a:p>
          <a:p>
            <a:pPr algn="r" rtl="1"/>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هناك علامات على "الترابط" بين الطفل ومقدم الرعاية ، أي يبدو </a:t>
            </a:r>
            <a:r>
              <a:rPr lang="en-US" sz="1100" dirty="0" err="1">
                <a:effectLst/>
                <a:latin typeface="Calibri" panose="020F0502020204030204" pitchFamily="34" charset="0"/>
                <a:ea typeface="Calibri" panose="020F0502020204030204" pitchFamily="34" charset="0"/>
                <a:cs typeface="Calibri" panose="020F0502020204030204" pitchFamily="34" charset="0"/>
              </a:rPr>
              <a:t>أنهما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مرتاح</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err="1">
                <a:effectLst/>
                <a:latin typeface="Calibri" panose="020F0502020204030204" pitchFamily="34" charset="0"/>
                <a:ea typeface="Calibri" panose="020F0502020204030204" pitchFamily="34" charset="0"/>
                <a:cs typeface="Calibri" panose="020F0502020204030204" pitchFamily="34" charset="0"/>
              </a:rPr>
              <a:t>ن</a:t>
            </a:r>
            <a:r>
              <a:rPr lang="en-US" sz="1100" dirty="0">
                <a:effectLst/>
                <a:latin typeface="Calibri" panose="020F0502020204030204" pitchFamily="34" charset="0"/>
                <a:ea typeface="Calibri" panose="020F0502020204030204" pitchFamily="34" charset="0"/>
                <a:cs typeface="Calibri" panose="020F0502020204030204" pitchFamily="34" charset="0"/>
              </a:rPr>
              <a:t> مع بعضهما البعض وهناك مؤشرات على تلبية احتياجات الطفل العاطفية ؛ مقدم الرعاية يستجيب بشكل مناسب للطفل.</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يعامل الطفل مثل الأطفال الآخرين في الأسرة ، على سبيل المثال ، يقوم بنفس القدر من العمل ، ويذهب إلى المدرسة مع الآخرين ويأكل معهم؟</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توجد علامات على سوء المعاملة ، مثل الحروق أو الجروح أو الكدمات غير المبررة؟ من الشائع أن يسقط الأطفال ويجرحون أنفسهم في بعض الأحيان ؛ يجب على أخصائي الحالة التحقق من أن تفسير الإصابة منطقي.</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هناك علامات على الإهمال ، مثل الأمراض الجلدية المتعلقة بسوء النظافة ، أو القمامة / القمامة التي لم يتم التخلص منها بشكل مناسب ،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اختلاف</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اختلافًا</a:t>
            </a:r>
            <a:r>
              <a:rPr lang="en-US" sz="1100" dirty="0">
                <a:effectLst/>
                <a:latin typeface="Calibri" panose="020F0502020204030204" pitchFamily="34" charset="0"/>
                <a:ea typeface="Calibri" panose="020F0502020204030204" pitchFamily="34" charset="0"/>
                <a:cs typeface="Calibri" panose="020F0502020204030204" pitchFamily="34" charset="0"/>
              </a:rPr>
              <a:t> كبيرًا (يعاني من سوء التغذية / الملابس المتسخة / </a:t>
            </a:r>
            <a:r>
              <a:rPr lang="en-US" sz="1100" dirty="0" err="1">
                <a:effectLst/>
                <a:latin typeface="Calibri" panose="020F0502020204030204" pitchFamily="34" charset="0"/>
                <a:ea typeface="Calibri" panose="020F0502020204030204" pitchFamily="34" charset="0"/>
                <a:cs typeface="Calibri" panose="020F0502020204030204" pitchFamily="34" charset="0"/>
              </a:rPr>
              <a:t>غير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المغسول</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ar-SA" sz="1100" dirty="0">
                <a:effectLst/>
                <a:latin typeface="Calibri" panose="020F0502020204030204" pitchFamily="34" charset="0"/>
                <a:ea typeface="Calibri" panose="020F0502020204030204" pitchFamily="34" charset="0"/>
                <a:cs typeface="Calibri" panose="020F0502020204030204" pitchFamily="34" charset="0"/>
              </a:rPr>
              <a:t>)</a:t>
            </a:r>
            <a:r>
              <a:rPr lang="en-US" sz="1100" dirty="0">
                <a:effectLst/>
                <a:latin typeface="Calibri" panose="020F0502020204030204" pitchFamily="34" charset="0"/>
                <a:ea typeface="Calibri" panose="020F0502020204030204" pitchFamily="34" charset="0"/>
                <a:cs typeface="Calibri" panose="020F0502020204030204" pitchFamily="34" charset="0"/>
              </a:rPr>
              <a:t> عن الأطفال الآخرين في الأسرة والمجتمع؟</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هناك مخاوف نفسية مثل السلوك المعادي للمجتمع ومشاكل في المدرسة واللامبالاة والاكتئاب والغضب والعنف؟ سلوك جنسي غير لائق بالنظر إلى عمر الطفل؟</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توجد أي مخاوف محتملة تتعلق بالسلامة في المنزل؟</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يتخذ مقدمو الرعاية الإجراء المناسب لتلبية احتياجات الطفل (على سبيل المثال ، يستجيب مقدم الرعاية للطفل إذا كان مريضًا ، ويأخذه إلى المدرسة ، ويطعم الطفل بشكل كافٍ)؟</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ينشغل الطفل أثناء النهار بالتعليم أو التدريب على المهارات أو الأنشطة الاجتماعية المناسبة لاحتياجاته ومرحلة </a:t>
            </a:r>
            <a:r>
              <a:rPr lang="en-US" sz="1100" dirty="0" err="1">
                <a:effectLst/>
                <a:latin typeface="Calibri" panose="020F0502020204030204" pitchFamily="34" charset="0"/>
                <a:ea typeface="Calibri" panose="020F0502020204030204" pitchFamily="34" charset="0"/>
                <a:cs typeface="Calibri" panose="020F0502020204030204" pitchFamily="34" charset="0"/>
              </a:rPr>
              <a:t>نموه</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معايير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المجتمع</a:t>
            </a:r>
            <a:r>
              <a:rPr lang="ar-SA" sz="1100" dirty="0" err="1">
                <a:effectLst/>
                <a:latin typeface="Calibri" panose="020F0502020204030204" pitchFamily="34" charset="0"/>
                <a:ea typeface="Calibri" panose="020F0502020204030204" pitchFamily="34" charset="0"/>
                <a:cs typeface="Calibri" panose="020F0502020204030204" pitchFamily="34" charset="0"/>
              </a:rPr>
              <a:t>ية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مقدم الرعاية سليم جسديًا وعقليًا </a:t>
            </a:r>
            <a:r>
              <a:rPr lang="en-US" sz="1100" dirty="0" err="1">
                <a:effectLst/>
                <a:latin typeface="Calibri" panose="020F0502020204030204" pitchFamily="34" charset="0"/>
                <a:ea typeface="Calibri" panose="020F0502020204030204" pitchFamily="34" charset="0"/>
                <a:cs typeface="Calibri" panose="020F0502020204030204" pitchFamily="34" charset="0"/>
              </a:rPr>
              <a:t>ولا</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ي</a:t>
            </a:r>
            <a:r>
              <a:rPr lang="ar-SA" sz="1100" dirty="0">
                <a:effectLst/>
                <a:latin typeface="Calibri" panose="020F0502020204030204" pitchFamily="34" charset="0"/>
                <a:ea typeface="Calibri" panose="020F0502020204030204" pitchFamily="34" charset="0"/>
                <a:cs typeface="Calibri" panose="020F0502020204030204" pitchFamily="34" charset="0"/>
              </a:rPr>
              <a:t>عاني</a:t>
            </a:r>
            <a:r>
              <a:rPr lang="en-US" sz="1100" dirty="0">
                <a:effectLst/>
                <a:latin typeface="Calibri" panose="020F0502020204030204" pitchFamily="34" charset="0"/>
                <a:ea typeface="Calibri" panose="020F0502020204030204" pitchFamily="34" charset="0"/>
                <a:cs typeface="Calibri" panose="020F0502020204030204" pitchFamily="34" charset="0"/>
              </a:rPr>
              <a:t> من أجل التأقلم؟</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بالنسبة للرضع ، هل زيادة الوزن مرضية وفقًا لقياسات الوزن الشهرية (أو الوزن مقابل الطول) والمراقبة البصرية؟</a:t>
            </a:r>
          </a:p>
          <a:p>
            <a:pPr marL="17145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هل يدرك مقدم الرعاية أن لم شمل الأسرة يظل الهدف النهائي لمصلحة الطفل الفضلى؟</a:t>
            </a:r>
          </a:p>
        </p:txBody>
      </p:sp>
      <p:sp>
        <p:nvSpPr>
          <p:cNvPr id="2" name="Hexagon 1">
            <a:extLst>
              <a:ext uri="{FF2B5EF4-FFF2-40B4-BE49-F238E27FC236}">
                <a16:creationId xmlns:a16="http://schemas.microsoft.com/office/drawing/2014/main" id="{0DAB8031-F3F2-A8A8-B866-E244956C51C0}"/>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5BF0D208-C71F-FEFB-A4E4-4C4698CB4F3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F5799968-B65C-24ED-DA11-7D1C0726E4D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C170790C-A51A-A2A2-EBA2-7E4E9FA4955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9B62697A-34EE-03D3-8C72-70DA2BB21EA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B6B1B958-95A5-7258-B8B7-27A167400001}"/>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54D9EEC7-AA51-AC63-3F76-527674F872B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2E8495B-DF42-DB28-7906-CDBE7BAB7A1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CD0B2EF0-DBEB-A6CA-95C4-2879E2D0224B}"/>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50A272EB-8EE0-08B4-24D4-43A0AB2D57BB}"/>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8A92759-CD35-E517-096B-E9A4F91A165A}"/>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406F7E40-B32B-0C38-E958-F374995C9E6E}"/>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885400C9-9BB0-AA8F-01D7-E5142FF301B1}"/>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B49F738B-FBF7-2D2F-07DB-CFCC55A55BB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171AD96-638C-1F60-C21A-F77CA0312AB5}"/>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94959069-564E-FCCF-5C3C-2286BE299AD9}"/>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2692ED1-2936-35B8-8759-E1748137D77F}"/>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792F96F-D1F3-DBB6-63FD-54A03F2DCA5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7675005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258;p19">
            <a:extLst>
              <a:ext uri="{FF2B5EF4-FFF2-40B4-BE49-F238E27FC236}">
                <a16:creationId xmlns:a16="http://schemas.microsoft.com/office/drawing/2014/main" id="{889AA28E-0CF3-DA8D-1AC5-4218B4966AF7}"/>
              </a:ext>
            </a:extLst>
          </p:cNvPr>
          <p:cNvSpPr txBox="1"/>
          <p:nvPr/>
        </p:nvSpPr>
        <p:spPr>
          <a:xfrm>
            <a:off x="982985" y="713169"/>
            <a:ext cx="5254041" cy="6524823"/>
          </a:xfrm>
          <a:prstGeom prst="rect">
            <a:avLst/>
          </a:prstGeom>
          <a:noFill/>
          <a:ln>
            <a:noFill/>
          </a:ln>
        </p:spPr>
        <p:txBody>
          <a:bodyPr spcFirstLastPara="1" wrap="square" lIns="91425" tIns="45700" rIns="91425" bIns="45700" anchor="t" anchorCtr="0">
            <a:spAutoFit/>
          </a:bodyPr>
          <a:lstStyle/>
          <a:p>
            <a:pPr lvl="0"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المعلومات التي يمكن للطفل ومقدم الرعاية توفيرها:</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أي معلومات جديدة من شأنها أن تساعد في </a:t>
            </a:r>
            <a:r>
              <a:rPr lang="en-US" sz="1100" dirty="0" err="1">
                <a:effectLst/>
                <a:latin typeface="Calibri" panose="020F0502020204030204" pitchFamily="34" charset="0"/>
                <a:ea typeface="Calibri" panose="020F0502020204030204" pitchFamily="34" charset="0"/>
                <a:cs typeface="Calibri" panose="020F0502020204030204" pitchFamily="34" charset="0"/>
              </a:rPr>
              <a:t>البحث</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عن</a:t>
            </a:r>
            <a:r>
              <a:rPr lang="ar-SA" sz="1100" dirty="0">
                <a:latin typeface="Calibri" panose="020F0502020204030204" pitchFamily="34" charset="0"/>
                <a:ea typeface="Calibri" panose="020F0502020204030204" pitchFamily="34" charset="0"/>
                <a:cs typeface="Calibri" panose="020F0502020204030204" pitchFamily="34" charset="0"/>
              </a:rPr>
              <a:t> الأسرة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171450" lvl="0" indent="-171450" algn="r" rtl="1">
              <a:buFont typeface="Wingdings" panose="05000000000000000000" pitchFamily="2" charset="2"/>
              <a:buChar char="ü"/>
            </a:pP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تواصل</a:t>
            </a:r>
            <a:r>
              <a:rPr lang="en-US" sz="1100" dirty="0">
                <a:effectLst/>
                <a:latin typeface="Calibri" panose="020F0502020204030204" pitchFamily="34" charset="0"/>
                <a:ea typeface="Calibri" panose="020F0502020204030204" pitchFamily="34" charset="0"/>
                <a:cs typeface="Calibri" panose="020F0502020204030204" pitchFamily="34" charset="0"/>
              </a:rPr>
              <a:t> مع أفراد الأسرة والأصدقاء.</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آراء الطفل / مقدم الرعاية وأولياء الأمور والتفضيلات والمخاوف </a:t>
            </a:r>
            <a:r>
              <a:rPr lang="en-US" sz="1100" dirty="0" err="1">
                <a:effectLst/>
                <a:latin typeface="Calibri" panose="020F0502020204030204" pitchFamily="34" charset="0"/>
                <a:ea typeface="Calibri" panose="020F0502020204030204" pitchFamily="34" charset="0"/>
                <a:cs typeface="Calibri" panose="020F0502020204030204" pitchFamily="34" charset="0"/>
              </a:rPr>
              <a:t>بشأن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latin typeface="Calibri" panose="020F0502020204030204" pitchFamily="34" charset="0"/>
                <a:ea typeface="Calibri" panose="020F0502020204030204" pitchFamily="34" charset="0"/>
                <a:cs typeface="Calibri" panose="020F0502020204030204" pitchFamily="34" charset="0"/>
              </a:rPr>
              <a:t>إيداع</a:t>
            </a:r>
            <a:r>
              <a:rPr lang="en-US" sz="1100" dirty="0">
                <a:effectLst/>
                <a:latin typeface="Calibri" panose="020F0502020204030204" pitchFamily="34" charset="0"/>
                <a:ea typeface="Calibri" panose="020F0502020204030204" pitchFamily="34" charset="0"/>
                <a:cs typeface="Calibri" panose="020F0502020204030204" pitchFamily="34" charset="0"/>
              </a:rPr>
              <a:t> الحالي أو لم الشمل أو الرعاية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طويلة</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الأ</a:t>
            </a:r>
            <a:r>
              <a:rPr lang="ar-SA" sz="1100" dirty="0">
                <a:effectLst/>
                <a:latin typeface="Calibri" panose="020F0502020204030204" pitchFamily="34" charset="0"/>
                <a:ea typeface="Calibri" panose="020F0502020204030204" pitchFamily="34" charset="0"/>
                <a:cs typeface="Calibri" panose="020F0502020204030204" pitchFamily="34" charset="0"/>
              </a:rPr>
              <a:t>مد</a:t>
            </a:r>
            <a:r>
              <a:rPr lang="en-US" sz="1100" dirty="0">
                <a:effectLst/>
                <a:latin typeface="Calibri" panose="020F0502020204030204" pitchFamily="34" charset="0"/>
                <a:ea typeface="Calibri" panose="020F0502020204030204" pitchFamily="34" charset="0"/>
                <a:cs typeface="Calibri" panose="020F0502020204030204" pitchFamily="34" charset="0"/>
              </a:rPr>
              <a:t> ، وغيرها من القضايا.</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الأنشطة اليومية للطفل وكيف يقارن ذلك مع أنشطة الأطفال الآخرين في الأسرة / المجتمع</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صحة الطفل والحضور للفحوصات المطلوبة وعلاج أي مشاكل صحية محددة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حضور الطفل والتقدم في التعليم أو الأنشطة الأخرى</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ما إذا كان الطفل ومقدم الرعاية يتلقون الدعم المطلوب</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أي تغييرات مخطط لها في رعاية الطفل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أي سلوك يتعلق بالطفل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علاقة الطفل بالعائلة الحاضنة ومجموعة الأقران والمجتمع</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قدرات مقدم الرعاية على التكيف ، وصحته الجسدية والعقلية ، وأي احتياجات دعم.</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يجب نصح مقدمي الرعاية بالتواصل بشأن المخاوف بما في ذلك المشكلات الصحية أو السلوكية ، على سبيل المثال ، يكون الطفل أكثر هدوءًا أو بصوت أعلى من المعتاد ، أو التوقف عن التفاعل مع أقرانه ، أو عدم الضحك أو الابتسام ، أو التشبث بالغرباء أو إظهار الخوف المفرط من الآخرين ، أو البكاء في كثير من الأحيان دون سبب واضح ، </a:t>
            </a:r>
            <a:r>
              <a:rPr lang="ar-SA" sz="1100" dirty="0">
                <a:latin typeface="Calibri" panose="020F0502020204030204" pitchFamily="34" charset="0"/>
                <a:ea typeface="Calibri" panose="020F0502020204030204" pitchFamily="34" charset="0"/>
                <a:cs typeface="Calibri" panose="020F0502020204030204" pitchFamily="34" charset="0"/>
              </a:rPr>
              <a:t>المشاجرة</a:t>
            </a:r>
            <a:r>
              <a:rPr lang="en-US" sz="1100" dirty="0">
                <a:effectLst/>
                <a:latin typeface="Calibri" panose="020F0502020204030204" pitchFamily="34" charset="0"/>
                <a:ea typeface="Calibri" panose="020F0502020204030204" pitchFamily="34" charset="0"/>
                <a:cs typeface="Calibri" panose="020F0502020204030204" pitchFamily="34" charset="0"/>
              </a:rPr>
              <a:t> بشكل مفرط مع الآخرين ،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المعاناة</a:t>
            </a:r>
            <a:r>
              <a:rPr lang="en-US" sz="1100" dirty="0">
                <a:effectLst/>
                <a:latin typeface="Calibri" panose="020F0502020204030204" pitchFamily="34" charset="0"/>
                <a:ea typeface="Calibri" panose="020F0502020204030204" pitchFamily="34" charset="0"/>
                <a:cs typeface="Calibri" panose="020F0502020204030204" pitchFamily="34" charset="0"/>
              </a:rPr>
              <a:t> من </a:t>
            </a:r>
            <a:r>
              <a:rPr lang="en-US" sz="1100" dirty="0" err="1">
                <a:effectLst/>
                <a:latin typeface="Calibri" panose="020F0502020204030204" pitchFamily="34" charset="0"/>
                <a:ea typeface="Calibri" panose="020F0502020204030204" pitchFamily="34" charset="0"/>
                <a:cs typeface="Calibri" panose="020F0502020204030204" pitchFamily="34" charset="0"/>
              </a:rPr>
              <a:t>كوابيس</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متكررة</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lvl="0"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lvl="0"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المعلومات التي يجب </a:t>
            </a:r>
            <a:r>
              <a:rPr lang="en-US" sz="1100" b="1" dirty="0" err="1">
                <a:effectLst/>
                <a:latin typeface="Calibri" panose="020F0502020204030204" pitchFamily="34" charset="0"/>
                <a:ea typeface="Calibri" panose="020F0502020204030204" pitchFamily="34" charset="0"/>
                <a:cs typeface="Calibri" panose="020F0502020204030204" pitchFamily="34" charset="0"/>
              </a:rPr>
              <a:t>توفيرها</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a:effectLst/>
                <a:latin typeface="Calibri" panose="020F0502020204030204" pitchFamily="34" charset="0"/>
                <a:ea typeface="Calibri" panose="020F0502020204030204" pitchFamily="34" charset="0"/>
                <a:cs typeface="Calibri" panose="020F0502020204030204" pitchFamily="34" charset="0"/>
              </a:rPr>
              <a:t>من قبل أخصائي الحالة:</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تحديث بشأن جهود البحث </a:t>
            </a:r>
            <a:r>
              <a:rPr lang="en-US" sz="1100" dirty="0" err="1">
                <a:effectLst/>
                <a:latin typeface="Calibri" panose="020F0502020204030204" pitchFamily="34" charset="0"/>
                <a:ea typeface="Calibri" panose="020F0502020204030204" pitchFamily="34" charset="0"/>
                <a:cs typeface="Calibri" panose="020F0502020204030204" pitchFamily="34" charset="0"/>
              </a:rPr>
              <a:t>عن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عن</a:t>
            </a:r>
            <a:r>
              <a:rPr lang="ar-SA" sz="1100" dirty="0">
                <a:latin typeface="Calibri" panose="020F0502020204030204" pitchFamily="34" charset="0"/>
                <a:ea typeface="Calibri" panose="020F0502020204030204" pitchFamily="34" charset="0"/>
                <a:cs typeface="Calibri" panose="020F0502020204030204" pitchFamily="34" charset="0"/>
              </a:rPr>
              <a:t> الأسرة </a:t>
            </a:r>
          </a:p>
          <a:p>
            <a:pPr marL="171450" lvl="0" indent="-171450" algn="r" rtl="1">
              <a:buFont typeface="Wingdings" panose="05000000000000000000" pitchFamily="2" charset="2"/>
              <a:buChar char="ü"/>
            </a:pPr>
            <a:r>
              <a:rPr lang="en-US" sz="1100" dirty="0" err="1">
                <a:effectLst/>
                <a:latin typeface="Calibri" panose="020F0502020204030204" pitchFamily="34" charset="0"/>
                <a:ea typeface="Calibri" panose="020F0502020204030204" pitchFamily="34" charset="0"/>
                <a:cs typeface="Calibri" panose="020F0502020204030204" pitchFamily="34" charset="0"/>
              </a:rPr>
              <a:t>تقدم</a:t>
            </a:r>
            <a:r>
              <a:rPr lang="en-US" sz="1100" dirty="0">
                <a:effectLst/>
                <a:latin typeface="Calibri" panose="020F0502020204030204" pitchFamily="34" charset="0"/>
                <a:ea typeface="Calibri" panose="020F0502020204030204" pitchFamily="34" charset="0"/>
                <a:cs typeface="Calibri" panose="020F0502020204030204" pitchFamily="34" charset="0"/>
              </a:rPr>
              <a:t> الإحالات أو الإجراءات الأخرى</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الخطط المتعلقة بالطفل أو الأسرة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حقوق الطفل والأسرة ؛ طلب معلومات حول القضايا والحقوق وكيفية الوصول إلى الدعم وما إلى ذلك.</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تبادل المعلومات حول القضايا الرئيسية ، على سبيل المثال ، التجنيد من قبل القوات والجماعات المسلحة ، والتهديدات الصحية ، والتوعية بالألغام ، وتفشي الأمراض المعدية ، إلخ.</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تبادل المعلومات حول وضع الحماية والبرامج والخدمات المجتمعية</a:t>
            </a:r>
          </a:p>
          <a:p>
            <a:pPr lvl="0"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التقديم المباشر للدعم أو الخدمة من </a:t>
            </a:r>
            <a:r>
              <a:rPr lang="en-US" sz="1100" b="1" dirty="0" err="1">
                <a:effectLst/>
                <a:latin typeface="Calibri" panose="020F0502020204030204" pitchFamily="34" charset="0"/>
                <a:ea typeface="Calibri" panose="020F0502020204030204" pitchFamily="34" charset="0"/>
                <a:cs typeface="Calibri" panose="020F0502020204030204" pitchFamily="34" charset="0"/>
              </a:rPr>
              <a:t>قبل</a:t>
            </a:r>
            <a:r>
              <a:rPr lang="en-US" sz="1100" b="1" dirty="0">
                <a:effectLst/>
                <a:latin typeface="Calibri" panose="020F0502020204030204" pitchFamily="34" charset="0"/>
                <a:ea typeface="Calibri" panose="020F0502020204030204" pitchFamily="34" charset="0"/>
                <a:cs typeface="Calibri" panose="020F0502020204030204" pitchFamily="34" charset="0"/>
              </a:rPr>
              <a:t> </a:t>
            </a:r>
            <a:r>
              <a:rPr lang="ar-SA" sz="1100" b="1" dirty="0">
                <a:effectLst/>
                <a:latin typeface="Calibri" panose="020F0502020204030204" pitchFamily="34" charset="0"/>
                <a:ea typeface="Calibri" panose="020F0502020204030204" pitchFamily="34" charset="0"/>
                <a:cs typeface="Calibri" panose="020F0502020204030204" pitchFamily="34" charset="0"/>
              </a:rPr>
              <a:t>أخصائي الحالة:</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المساعدة في الحصول على الوثائق بما في ذلك شهادة الميلاد</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الدعم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العاطفي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الصحة النفسية و الدعم النفسي </a:t>
            </a:r>
            <a:r>
              <a:rPr lang="ar-SA" sz="1100" dirty="0">
                <a:latin typeface="Calibri" panose="020F0502020204030204" pitchFamily="34" charset="0"/>
                <a:ea typeface="Calibri" panose="020F0502020204030204" pitchFamily="34" charset="0"/>
                <a:cs typeface="Calibri" panose="020F0502020204030204" pitchFamily="34" charset="0"/>
              </a:rPr>
              <a:t>الاجتماعي </a:t>
            </a:r>
            <a:r>
              <a:rPr lang="en-US" sz="1100" dirty="0" err="1">
                <a:effectLst/>
                <a:latin typeface="Calibri" panose="020F0502020204030204" pitchFamily="34" charset="0"/>
                <a:ea typeface="Calibri" panose="020F0502020204030204" pitchFamily="34" charset="0"/>
                <a:cs typeface="Calibri" panose="020F0502020204030204" pitchFamily="34" charset="0"/>
              </a:rPr>
              <a:t>للأطفال</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تعزيز / دعم إنشاء مجموعات دعم مقدمي </a:t>
            </a:r>
            <a:r>
              <a:rPr lang="en-US" sz="11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US" sz="1100" dirty="0">
                <a:effectLst/>
                <a:latin typeface="Calibri" panose="020F0502020204030204" pitchFamily="34" charset="0"/>
                <a:ea typeface="Calibri" panose="020F0502020204030204" pitchFamily="34" charset="0"/>
                <a:cs typeface="Calibri" panose="020F0502020204030204" pitchFamily="34" charset="0"/>
              </a:rPr>
              <a:t> </a:t>
            </a:r>
            <a:endParaRPr lang="ar-SA"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err="1">
                <a:effectLst/>
                <a:latin typeface="Calibri" panose="020F0502020204030204" pitchFamily="34" charset="0"/>
                <a:ea typeface="Calibri" panose="020F0502020204030204" pitchFamily="34" charset="0"/>
                <a:cs typeface="Calibri" panose="020F0502020204030204" pitchFamily="34" charset="0"/>
              </a:rPr>
              <a:t>جمع</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معلومات</a:t>
            </a:r>
            <a:r>
              <a:rPr lang="ar-SA" sz="1100" dirty="0">
                <a:effectLst/>
                <a:latin typeface="Calibri" panose="020F0502020204030204" pitchFamily="34" charset="0"/>
                <a:ea typeface="Calibri" panose="020F0502020204030204" pitchFamily="34" charset="0"/>
                <a:cs typeface="Calibri" panose="020F0502020204030204" pitchFamily="34" charset="0"/>
              </a:rPr>
              <a:t> عن</a:t>
            </a:r>
            <a:r>
              <a:rPr lang="en-US" sz="1100" dirty="0">
                <a:effectLst/>
                <a:latin typeface="Calibri" panose="020F0502020204030204" pitchFamily="34" charset="0"/>
                <a:ea typeface="Calibri" panose="020F0502020204030204" pitchFamily="34" charset="0"/>
                <a:cs typeface="Calibri" panose="020F0502020204030204" pitchFamily="34" charset="0"/>
              </a:rPr>
              <a:t> التعقب</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التدريب على مهارات الأبوة والأمومة / التربية الوالدية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الإحالات للخدمات أو إجراءات حماية الطفل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التحقق من العلاقات الأسرية / ترتيب الاتصال العائلي</a:t>
            </a:r>
          </a:p>
          <a:p>
            <a:pPr marL="171450" lvl="0" indent="-171450" algn="r" rtl="1">
              <a:buFont typeface="Wingdings" panose="05000000000000000000" pitchFamily="2" charset="2"/>
              <a:buChar char="ü"/>
            </a:pPr>
            <a:r>
              <a:rPr lang="en-US" sz="1100" dirty="0" err="1">
                <a:effectLst/>
                <a:latin typeface="Calibri" panose="020F0502020204030204" pitchFamily="34" charset="0"/>
                <a:ea typeface="Calibri" panose="020F0502020204030204" pitchFamily="34" charset="0"/>
                <a:cs typeface="Calibri" panose="020F0502020204030204" pitchFamily="34" charset="0"/>
              </a:rPr>
              <a:t>التحضير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لل</a:t>
            </a:r>
            <a:r>
              <a:rPr lang="ar-SA" sz="1100" dirty="0" err="1">
                <a:latin typeface="Calibri" panose="020F0502020204030204" pitchFamily="34" charset="0"/>
                <a:ea typeface="Calibri" panose="020F0502020204030204" pitchFamily="34" charset="0"/>
                <a:cs typeface="Calibri" panose="020F0502020204030204" pitchFamily="34" charset="0"/>
              </a:rPr>
              <a:t>اتنقال</a:t>
            </a:r>
            <a:r>
              <a:rPr lang="en-US" sz="1100" dirty="0">
                <a:effectLst/>
                <a:latin typeface="Calibri" panose="020F0502020204030204" pitchFamily="34" charset="0"/>
                <a:ea typeface="Calibri" panose="020F0502020204030204" pitchFamily="34" charset="0"/>
                <a:cs typeface="Calibri" panose="020F0502020204030204" pitchFamily="34" charset="0"/>
              </a:rPr>
              <a:t> / لم الشمل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الدعم في الوصول إلى المشورة القانونية أو تأمين خدمات أخرى ، مثل الميراث.</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الدعم في الوصول إلى الدعم </a:t>
            </a:r>
            <a:r>
              <a:rPr lang="en-US" sz="1100" dirty="0" err="1">
                <a:effectLst/>
                <a:latin typeface="Calibri" panose="020F0502020204030204" pitchFamily="34" charset="0"/>
                <a:ea typeface="Calibri" panose="020F0502020204030204" pitchFamily="34" charset="0"/>
                <a:cs typeface="Calibri" panose="020F0502020204030204" pitchFamily="34" charset="0"/>
              </a:rPr>
              <a:t>الاقتصادي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 سبل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العيش</a:t>
            </a:r>
            <a:r>
              <a:rPr lang="en-US" sz="1100" dirty="0">
                <a:effectLst/>
                <a:latin typeface="Calibri" panose="020F0502020204030204" pitchFamily="34" charset="0"/>
                <a:ea typeface="Calibri" panose="020F0502020204030204" pitchFamily="34" charset="0"/>
                <a:cs typeface="Calibri" panose="020F0502020204030204" pitchFamily="34" charset="0"/>
              </a:rPr>
              <a:t> ، مثل التحويلات النقدية</a:t>
            </a:r>
          </a:p>
        </p:txBody>
      </p:sp>
      <p:sp>
        <p:nvSpPr>
          <p:cNvPr id="2" name="Hexagon 1">
            <a:extLst>
              <a:ext uri="{FF2B5EF4-FFF2-40B4-BE49-F238E27FC236}">
                <a16:creationId xmlns:a16="http://schemas.microsoft.com/office/drawing/2014/main" id="{66828481-A8AC-7625-D8E3-5D9053B2996B}"/>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Hexagon 2">
            <a:extLst>
              <a:ext uri="{FF2B5EF4-FFF2-40B4-BE49-F238E27FC236}">
                <a16:creationId xmlns:a16="http://schemas.microsoft.com/office/drawing/2014/main" id="{CA9BCD52-D0FB-8323-024F-41C2B5FD559A}"/>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AC3329EF-7B9B-5260-AAF0-6C68E2F8EA4B}"/>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1C9B038D-975F-507C-590E-B778347D6C08}"/>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0BE706F4-C65B-F563-B5CB-CA87FB0B0BB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34DC25FB-AE7B-42D4-D077-53983792439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20F1E5C1-4C3F-374C-A2D9-48B127FFBFAC}"/>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72165900-C649-FAC9-FD64-BA4BF5BC078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062F34C-B042-90C2-50CC-8FBD8E01433D}"/>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E3D6A905-9144-6819-748A-162C8476384D}"/>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18315F59-E09F-3A12-12DA-EF9C817EEAA7}"/>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ED900CF7-7212-8427-3E8F-ACBF84A1526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F91A661-298D-E257-24A3-6FF28D053CE1}"/>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19A1F8CD-F04C-8312-E508-29AA9C2AAC9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B53BBE87-20AB-33AB-5B11-8CD3216C70C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A30FFEB-06A7-D08C-C1E4-6EADF2F1D459}"/>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4897C97-AA2B-0090-0C9D-B6DBEFCC6B5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3862F4A-38D6-AF09-876D-F008E145691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828933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a:extLst>
              <a:ext uri="{FF2B5EF4-FFF2-40B4-BE49-F238E27FC236}">
                <a16:creationId xmlns:a16="http://schemas.microsoft.com/office/drawing/2014/main" id="{B4C6D20A-D143-DE24-31E0-A16F72893B5E}"/>
              </a:ext>
            </a:extLst>
          </p:cNvPr>
          <p:cNvGrpSpPr/>
          <p:nvPr/>
        </p:nvGrpSpPr>
        <p:grpSpPr>
          <a:xfrm>
            <a:off x="2959679" y="5142588"/>
            <a:ext cx="3277348" cy="2708679"/>
            <a:chOff x="7499908" y="4900577"/>
            <a:chExt cx="997752" cy="824627"/>
          </a:xfrm>
        </p:grpSpPr>
        <p:grpSp>
          <p:nvGrpSpPr>
            <p:cNvPr id="64" name="Group 63">
              <a:extLst>
                <a:ext uri="{FF2B5EF4-FFF2-40B4-BE49-F238E27FC236}">
                  <a16:creationId xmlns:a16="http://schemas.microsoft.com/office/drawing/2014/main" id="{4738409E-441C-1936-D57B-F0A28C975BF9}"/>
                </a:ext>
              </a:extLst>
            </p:cNvPr>
            <p:cNvGrpSpPr/>
            <p:nvPr/>
          </p:nvGrpSpPr>
          <p:grpSpPr>
            <a:xfrm>
              <a:off x="7499908" y="4900577"/>
              <a:ext cx="997752" cy="824627"/>
              <a:chOff x="5957706" y="3325646"/>
              <a:chExt cx="2611796" cy="1892062"/>
            </a:xfrm>
            <a:solidFill>
              <a:schemeClr val="accent4"/>
            </a:solidFill>
          </p:grpSpPr>
          <p:sp>
            <p:nvSpPr>
              <p:cNvPr id="68" name="Rectangle: Rounded Corners 67">
                <a:extLst>
                  <a:ext uri="{FF2B5EF4-FFF2-40B4-BE49-F238E27FC236}">
                    <a16:creationId xmlns:a16="http://schemas.microsoft.com/office/drawing/2014/main" id="{569CB336-EFF9-9F1F-4DCD-4803A009D9D7}"/>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69" name="Rectangle: Top Corners Rounded 68">
                <a:extLst>
                  <a:ext uri="{FF2B5EF4-FFF2-40B4-BE49-F238E27FC236}">
                    <a16:creationId xmlns:a16="http://schemas.microsoft.com/office/drawing/2014/main" id="{7122405F-391E-A2D7-6782-C741B65B4131}"/>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65" name="Group 64">
              <a:extLst>
                <a:ext uri="{FF2B5EF4-FFF2-40B4-BE49-F238E27FC236}">
                  <a16:creationId xmlns:a16="http://schemas.microsoft.com/office/drawing/2014/main" id="{043FC98D-AF90-2FC0-A656-C9154F9515D0}"/>
                </a:ext>
              </a:extLst>
            </p:cNvPr>
            <p:cNvGrpSpPr/>
            <p:nvPr/>
          </p:nvGrpSpPr>
          <p:grpSpPr>
            <a:xfrm>
              <a:off x="7871183" y="5154803"/>
              <a:ext cx="316610" cy="462618"/>
              <a:chOff x="8661923" y="4758813"/>
              <a:chExt cx="825538" cy="1206243"/>
            </a:xfrm>
            <a:solidFill>
              <a:schemeClr val="bg1"/>
            </a:solidFill>
          </p:grpSpPr>
          <p:sp>
            <p:nvSpPr>
              <p:cNvPr id="66" name="Circle: Hollow 65">
                <a:extLst>
                  <a:ext uri="{FF2B5EF4-FFF2-40B4-BE49-F238E27FC236}">
                    <a16:creationId xmlns:a16="http://schemas.microsoft.com/office/drawing/2014/main" id="{1AE841D8-7FD4-4437-418F-02674033140B}"/>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67" name="Rectangle: Rounded Corners 66">
                <a:extLst>
                  <a:ext uri="{FF2B5EF4-FFF2-40B4-BE49-F238E27FC236}">
                    <a16:creationId xmlns:a16="http://schemas.microsoft.com/office/drawing/2014/main" id="{3643C36F-3111-6EEA-5583-E5FC099FD31A}"/>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
        <p:nvSpPr>
          <p:cNvPr id="5" name="TextBox 4">
            <a:extLst>
              <a:ext uri="{FF2B5EF4-FFF2-40B4-BE49-F238E27FC236}">
                <a16:creationId xmlns:a16="http://schemas.microsoft.com/office/drawing/2014/main" id="{58B48029-1A76-BBBF-114F-379D0C5DFEAF}"/>
              </a:ext>
            </a:extLst>
          </p:cNvPr>
          <p:cNvSpPr txBox="1"/>
          <p:nvPr/>
        </p:nvSpPr>
        <p:spPr>
          <a:xfrm>
            <a:off x="982984" y="713169"/>
            <a:ext cx="5254043" cy="5339923"/>
          </a:xfrm>
          <a:prstGeom prst="rect">
            <a:avLst/>
          </a:prstGeom>
          <a:noFill/>
        </p:spPr>
        <p:txBody>
          <a:bodyPr wrap="square">
            <a:spAutoFit/>
          </a:bodyPr>
          <a:lstStyle/>
          <a:p>
            <a:pPr algn="r" rtl="1"/>
            <a:r>
              <a:rPr lang="en-US" sz="1100" b="1" dirty="0" err="1">
                <a:effectLst/>
                <a:ea typeface="Verdana" panose="020B0604030504040204" pitchFamily="34" charset="0"/>
                <a:cs typeface="Calibri" panose="020F0502020204030204" pitchFamily="34" charset="0"/>
              </a:rPr>
              <a:t>سيناريو</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الحالة</a:t>
            </a:r>
            <a:r>
              <a:rPr lang="ar-SA" sz="1100" b="1" dirty="0">
                <a:effectLst/>
                <a:ea typeface="Verdana" panose="020B0604030504040204" pitchFamily="34" charset="0"/>
                <a:cs typeface="Calibri" panose="020F0502020204030204" pitchFamily="34" charset="0"/>
              </a:rPr>
              <a:t> ٢</a:t>
            </a:r>
            <a:endParaRPr lang="en-US" sz="1100" b="1" dirty="0">
              <a:effectLst/>
              <a:ea typeface="Verdana" panose="020B0604030504040204" pitchFamily="34" charset="0"/>
              <a:cs typeface="Calibri" panose="020F0502020204030204" pitchFamily="34" charset="0"/>
            </a:endParaRPr>
          </a:p>
          <a:p>
            <a:pPr algn="r" rtl="1"/>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Verdana" panose="020B0604030504040204" pitchFamily="34" charset="0"/>
                <a:cs typeface="Calibri" panose="020F0502020204030204" pitchFamily="34" charset="0"/>
              </a:rPr>
              <a:t>أنت </a:t>
            </a:r>
            <a:r>
              <a:rPr lang="en-US" sz="1100" dirty="0" err="1">
                <a:effectLst/>
                <a:ea typeface="Verdana" panose="020B0604030504040204" pitchFamily="34" charset="0"/>
                <a:cs typeface="Calibri" panose="020F0502020204030204" pitchFamily="34" charset="0"/>
              </a:rPr>
              <a:t>مشرف</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ل</a:t>
            </a:r>
            <a:r>
              <a:rPr lang="en-US" sz="1100" dirty="0" err="1">
                <a:effectLst/>
                <a:ea typeface="Verdana" panose="020B0604030504040204" pitchFamily="34" charset="0"/>
                <a:cs typeface="Calibri" panose="020F0502020204030204" pitchFamily="34" charset="0"/>
              </a:rPr>
              <a:t>أخصائي</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حالة</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في</a:t>
            </a:r>
            <a:r>
              <a:rPr lang="en-US" sz="1100" dirty="0">
                <a:effectLst/>
                <a:ea typeface="Verdana" panose="020B0604030504040204" pitchFamily="34" charset="0"/>
                <a:cs typeface="Calibri" panose="020F0502020204030204" pitchFamily="34" charset="0"/>
              </a:rPr>
              <a:t> منطقة </a:t>
            </a:r>
            <a:r>
              <a:rPr lang="en-US" sz="1100" dirty="0" err="1">
                <a:effectLst/>
                <a:ea typeface="Verdana" panose="020B0604030504040204" pitchFamily="34" charset="0"/>
                <a:cs typeface="Calibri" panose="020F0502020204030204" pitchFamily="34" charset="0"/>
              </a:rPr>
              <a:t>ما</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 حيث</a:t>
            </a:r>
            <a:r>
              <a:rPr lang="en-US" sz="1100" dirty="0">
                <a:effectLst/>
                <a:ea typeface="Verdana" panose="020B0604030504040204" pitchFamily="34" charset="0"/>
                <a:cs typeface="Calibri" panose="020F0502020204030204" pitchFamily="34" charset="0"/>
              </a:rPr>
              <a:t> تستضيف أعدادًا كبيرة من اللاجئين ، بالقرب من الحدود. الظروف المعيشية في المنطقة صعبة بشكل عام. هناك طلب كبير على العمال الزراعيين الموسميين ، لكن لا يحق للاجئين العمل في البلاد. هناك الكثير من </a:t>
            </a:r>
            <a:r>
              <a:rPr lang="en-US" sz="1100" dirty="0" err="1">
                <a:effectLst/>
                <a:ea typeface="Verdana" panose="020B0604030504040204" pitchFamily="34" charset="0"/>
                <a:cs typeface="Calibri" panose="020F0502020204030204" pitchFamily="34" charset="0"/>
              </a:rPr>
              <a:t>تنقل</a:t>
            </a:r>
            <a:r>
              <a:rPr lang="en-US" sz="1100" dirty="0">
                <a:effectLst/>
                <a:ea typeface="Verdana" panose="020B0604030504040204" pitchFamily="34" charset="0"/>
                <a:cs typeface="Calibri" panose="020F0502020204030204" pitchFamily="34" charset="0"/>
              </a:rPr>
              <a:t> </a:t>
            </a:r>
            <a:r>
              <a:rPr lang="ar-SA" sz="1100" dirty="0" err="1">
                <a:ea typeface="Verdana" panose="020B0604030504040204" pitchFamily="34" charset="0"/>
                <a:cs typeface="Calibri" panose="020F0502020204030204" pitchFamily="34" charset="0"/>
              </a:rPr>
              <a:t>لل</a:t>
            </a:r>
            <a:r>
              <a:rPr lang="en-US" sz="1100" dirty="0" err="1">
                <a:effectLst/>
                <a:ea typeface="Verdana" panose="020B0604030504040204" pitchFamily="34" charset="0"/>
                <a:cs typeface="Calibri" panose="020F0502020204030204" pitchFamily="34" charset="0"/>
              </a:rPr>
              <a:t>سكان</a:t>
            </a:r>
            <a:r>
              <a:rPr lang="en-US" sz="1100" dirty="0">
                <a:effectLst/>
                <a:ea typeface="Verdana" panose="020B0604030504040204" pitchFamily="34" charset="0"/>
                <a:cs typeface="Calibri" panose="020F0502020204030204" pitchFamily="34" charset="0"/>
              </a:rPr>
              <a:t> ، بما في ذلك عبر الحدود. أفاد أحد قادة المجتمع أن هناك أطفالاً غير مصحوبين </a:t>
            </a:r>
            <a:r>
              <a:rPr lang="en-US" sz="1100" dirty="0" err="1">
                <a:effectLst/>
                <a:ea typeface="Verdana" panose="020B0604030504040204" pitchFamily="34" charset="0"/>
                <a:cs typeface="Calibri" panose="020F0502020204030204" pitchFamily="34" charset="0"/>
              </a:rPr>
              <a:t>ومنفصلين</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يتعرضون</a:t>
            </a:r>
            <a:r>
              <a:rPr lang="en-US" sz="1100" dirty="0">
                <a:effectLst/>
                <a:ea typeface="Verdana" panose="020B0604030504040204" pitchFamily="34" charset="0"/>
                <a:cs typeface="Calibri" panose="020F0502020204030204" pitchFamily="34" charset="0"/>
              </a:rPr>
              <a:t> للاستغلال. لقد تلقيت أيضًا تقارير من زميل في منظمة غير </a:t>
            </a:r>
            <a:r>
              <a:rPr lang="en-US" sz="1100" dirty="0" err="1">
                <a:effectLst/>
                <a:ea typeface="Verdana" panose="020B0604030504040204" pitchFamily="34" charset="0"/>
                <a:cs typeface="Calibri" panose="020F0502020204030204" pitchFamily="34" charset="0"/>
              </a:rPr>
              <a:t>حكومية</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محلية</a:t>
            </a:r>
            <a:r>
              <a:rPr lang="en-US" sz="1100" dirty="0">
                <a:effectLst/>
                <a:ea typeface="Verdana" panose="020B0604030504040204" pitchFamily="34" charset="0"/>
                <a:cs typeface="Calibri" panose="020F0502020204030204" pitchFamily="34" charset="0"/>
              </a:rPr>
              <a:t> تفيد بتزايد حالات العنف المنزلي. تريد أن يكون لديك فهم أفضل للموقف ثم وضع خطة مع فريقك لمعالجة </a:t>
            </a:r>
            <a:r>
              <a:rPr lang="en-US" sz="1100" dirty="0" err="1">
                <a:effectLst/>
                <a:ea typeface="Verdana" panose="020B0604030504040204" pitchFamily="34" charset="0"/>
                <a:cs typeface="Calibri" panose="020F0502020204030204" pitchFamily="34" charset="0"/>
              </a:rPr>
              <a:t>ومنع</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المشكلات</a:t>
            </a:r>
            <a:r>
              <a:rPr lang="ar-SA" sz="1100" dirty="0">
                <a:effectLst/>
                <a:ea typeface="Verdana" panose="020B0604030504040204" pitchFamily="34" charset="0"/>
                <a:cs typeface="Calibri" panose="020F0502020204030204" pitchFamily="34" charset="0"/>
              </a:rPr>
              <a:t> التي تم الإبلاغ</a:t>
            </a:r>
            <a:r>
              <a:rPr lang="en-US" sz="1100" dirty="0">
                <a:effectLst/>
                <a:ea typeface="Verdana" panose="020B0604030504040204" pitchFamily="34" charset="0"/>
                <a:cs typeface="Calibri" panose="020F0502020204030204" pitchFamily="34" charset="0"/>
              </a:rPr>
              <a:t>  عنها.</a:t>
            </a:r>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Verdana" panose="020B0604030504040204" pitchFamily="34" charset="0"/>
                <a:cs typeface="Calibri" panose="020F0502020204030204" pitchFamily="34" charset="0"/>
              </a:rPr>
              <a:t> </a:t>
            </a:r>
          </a:p>
          <a:p>
            <a:pPr algn="r" rtl="1"/>
            <a:endParaRPr lang="en-US" sz="1100" dirty="0">
              <a:effectLst/>
              <a:ea typeface="Calibri" panose="020F0502020204030204" pitchFamily="34" charset="0"/>
              <a:cs typeface="Times New Roman" panose="02020603050405020304" pitchFamily="18" charset="0"/>
            </a:endParaRPr>
          </a:p>
          <a:p>
            <a:pPr algn="r" rtl="1"/>
            <a:r>
              <a:rPr lang="en-US" sz="1100" b="1" dirty="0" err="1">
                <a:effectLst/>
                <a:ea typeface="Verdana" panose="020B0604030504040204" pitchFamily="34" charset="0"/>
                <a:cs typeface="Calibri" panose="020F0502020204030204" pitchFamily="34" charset="0"/>
              </a:rPr>
              <a:t>سيناريو</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الحالة</a:t>
            </a:r>
            <a:r>
              <a:rPr lang="ar-SA" sz="1100" b="1" dirty="0">
                <a:effectLst/>
                <a:ea typeface="Verdana" panose="020B0604030504040204" pitchFamily="34" charset="0"/>
                <a:cs typeface="Calibri" panose="020F0502020204030204" pitchFamily="34" charset="0"/>
              </a:rPr>
              <a:t> ٣  </a:t>
            </a:r>
            <a:endParaRPr lang="en-US" sz="1100" b="1" dirty="0">
              <a:effectLst/>
              <a:ea typeface="Verdana" panose="020B0604030504040204" pitchFamily="34" charset="0"/>
              <a:cs typeface="Calibri" panose="020F0502020204030204" pitchFamily="34" charset="0"/>
            </a:endParaRPr>
          </a:p>
          <a:p>
            <a:pPr algn="r" rtl="1"/>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Verdana" panose="020B0604030504040204" pitchFamily="34" charset="0"/>
                <a:cs typeface="Calibri" panose="020F0502020204030204" pitchFamily="34" charset="0"/>
              </a:rPr>
              <a:t>أنت عامل </a:t>
            </a:r>
            <a:r>
              <a:rPr lang="en-US" sz="1100" dirty="0" err="1">
                <a:effectLst/>
                <a:ea typeface="Verdana" panose="020B0604030504040204" pitchFamily="34" charset="0"/>
                <a:cs typeface="Calibri" panose="020F0502020204030204" pitchFamily="34" charset="0"/>
              </a:rPr>
              <a:t>اجتماعي</a:t>
            </a:r>
            <a:r>
              <a:rPr lang="en-US" sz="1100" dirty="0">
                <a:effectLst/>
                <a:ea typeface="Verdana" panose="020B0604030504040204" pitchFamily="34" charset="0"/>
                <a:cs typeface="Calibri" panose="020F0502020204030204" pitchFamily="34" charset="0"/>
              </a:rPr>
              <a:t> </a:t>
            </a:r>
            <a:r>
              <a:rPr lang="ar-SA" sz="1100" dirty="0" err="1">
                <a:effectLst/>
                <a:ea typeface="Verdana" panose="020B0604030504040204" pitchFamily="34" charset="0"/>
                <a:cs typeface="Calibri" panose="020F0502020204030204" pitchFamily="34" charset="0"/>
              </a:rPr>
              <a:t>ت</a:t>
            </a:r>
            <a:r>
              <a:rPr lang="en-US" sz="1100" dirty="0" err="1">
                <a:effectLst/>
                <a:ea typeface="Verdana" panose="020B0604030504040204" pitchFamily="34" charset="0"/>
                <a:cs typeface="Calibri" panose="020F0502020204030204" pitchFamily="34" charset="0"/>
              </a:rPr>
              <a:t>عمل</a:t>
            </a:r>
            <a:r>
              <a:rPr lang="en-US" sz="1100" dirty="0">
                <a:effectLst/>
                <a:ea typeface="Verdana" panose="020B0604030504040204" pitchFamily="34" charset="0"/>
                <a:cs typeface="Calibri" panose="020F0502020204030204" pitchFamily="34" charset="0"/>
              </a:rPr>
              <a:t> في الحكومة الإقليمية. تخطط سلطات وزارة الداخلية لدعم عودة عدد كبير من النازحين إلى مناطقهم الأصلية في المنطقة التي تعمل فيها. بعد الاجتماع الأخير للمجموعة الفرعية لحماية الطفل ، الذي حضره مشرفك ، ذكر لك أن جميع الجهات الفاعلة في مجال حماية الطفل وافقت على وضع خطة حول كيفية دعم العودة من منظور حماية الطفل وطلب منك مدخلاتك. لقد قمت بمسح سريع من خلال قاعدة بيانات إدارة الحالة ولاحظت وجود أعداد كبيرة من الأطفال غير المصحوبين والمنفصلين </a:t>
            </a:r>
            <a:r>
              <a:rPr lang="en-US" sz="1100" dirty="0" err="1">
                <a:effectLst/>
                <a:ea typeface="Verdana" panose="020B0604030504040204" pitchFamily="34" charset="0"/>
                <a:cs typeface="Calibri" panose="020F0502020204030204" pitchFamily="34" charset="0"/>
              </a:rPr>
              <a:t>عن</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في</a:t>
            </a:r>
            <a:r>
              <a:rPr lang="en-US" sz="1100" dirty="0">
                <a:effectLst/>
                <a:ea typeface="Verdana" panose="020B0604030504040204" pitchFamily="34" charset="0"/>
                <a:cs typeface="Calibri" panose="020F0502020204030204" pitchFamily="34" charset="0"/>
              </a:rPr>
              <a:t> عدد الحالات. يعيش البعض مع أسر مضيفة / حاضنة أو مع أسر ممتدة لفترة طويلة بينما يوجد </a:t>
            </a:r>
            <a:r>
              <a:rPr lang="en-US" sz="1100" dirty="0" err="1">
                <a:effectLst/>
                <a:ea typeface="Verdana" panose="020B0604030504040204" pitchFamily="34" charset="0"/>
                <a:cs typeface="Calibri" panose="020F0502020204030204" pitchFamily="34" charset="0"/>
              </a:rPr>
              <a:t>أيضًا</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مراهق</a:t>
            </a:r>
            <a:r>
              <a:rPr lang="ar-SA" sz="1100" dirty="0" err="1">
                <a:effectLst/>
                <a:ea typeface="Verdana" panose="020B0604030504040204" pitchFamily="34" charset="0"/>
                <a:cs typeface="Calibri" panose="020F0502020204030204" pitchFamily="34" charset="0"/>
              </a:rPr>
              <a:t>ي</a:t>
            </a:r>
            <a:r>
              <a:rPr lang="en-US" sz="1100" dirty="0" err="1">
                <a:effectLst/>
                <a:ea typeface="Verdana" panose="020B0604030504040204" pitchFamily="34" charset="0"/>
                <a:cs typeface="Calibri" panose="020F0502020204030204" pitchFamily="34" charset="0"/>
              </a:rPr>
              <a:t>ن</a:t>
            </a:r>
            <a:r>
              <a:rPr lang="en-US" sz="1100" dirty="0">
                <a:effectLst/>
                <a:ea typeface="Verdana" panose="020B0604030504040204" pitchFamily="34" charset="0"/>
                <a:cs typeface="Calibri" panose="020F0502020204030204" pitchFamily="34" charset="0"/>
              </a:rPr>
              <a:t> غير </a:t>
            </a:r>
            <a:r>
              <a:rPr lang="en-US" sz="1100" dirty="0" err="1">
                <a:effectLst/>
                <a:ea typeface="Verdana" panose="020B0604030504040204" pitchFamily="34" charset="0"/>
                <a:cs typeface="Calibri" panose="020F0502020204030204" pitchFamily="34" charset="0"/>
              </a:rPr>
              <a:t>مصحوبين</a:t>
            </a:r>
            <a:r>
              <a:rPr lang="en-US" sz="1100" dirty="0">
                <a:effectLst/>
                <a:ea typeface="Verdana" panose="020B0604030504040204" pitchFamily="34" charset="0"/>
                <a:cs typeface="Calibri" panose="020F0502020204030204" pitchFamily="34" charset="0"/>
              </a:rPr>
              <a:t>  يعيشون بمفردهم أو في مجموعات صغيرة.</a:t>
            </a:r>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Times New Roman" panose="02020603050405020304" pitchFamily="18" charset="0"/>
                <a:cs typeface="Calibri" panose="020F0502020204030204" pitchFamily="34" charset="0"/>
              </a:rPr>
              <a:t> </a:t>
            </a:r>
          </a:p>
          <a:p>
            <a:pPr algn="r" rtl="1"/>
            <a:endParaRPr lang="en-US" sz="1100" dirty="0">
              <a:effectLst/>
              <a:ea typeface="Calibri" panose="020F0502020204030204" pitchFamily="34" charset="0"/>
              <a:cs typeface="Times New Roman" panose="02020603050405020304" pitchFamily="18" charset="0"/>
            </a:endParaRPr>
          </a:p>
          <a:p>
            <a:pPr algn="r" rtl="1"/>
            <a:r>
              <a:rPr lang="en-US" sz="1100" b="1" dirty="0" err="1">
                <a:effectLst/>
                <a:ea typeface="Verdana" panose="020B0604030504040204" pitchFamily="34" charset="0"/>
                <a:cs typeface="Calibri" panose="020F0502020204030204" pitchFamily="34" charset="0"/>
              </a:rPr>
              <a:t>سيناريو</a:t>
            </a:r>
            <a:r>
              <a:rPr lang="en-US" sz="1100" b="1" dirty="0">
                <a:effectLst/>
                <a:ea typeface="Verdana" panose="020B0604030504040204" pitchFamily="34" charset="0"/>
                <a:cs typeface="Calibri" panose="020F0502020204030204" pitchFamily="34" charset="0"/>
              </a:rPr>
              <a:t> </a:t>
            </a:r>
            <a:r>
              <a:rPr lang="en-US" sz="1100" b="1" dirty="0" err="1">
                <a:effectLst/>
                <a:ea typeface="Verdana" panose="020B0604030504040204" pitchFamily="34" charset="0"/>
                <a:cs typeface="Calibri" panose="020F0502020204030204" pitchFamily="34" charset="0"/>
              </a:rPr>
              <a:t>الحالة</a:t>
            </a:r>
            <a:r>
              <a:rPr lang="ar-SA" sz="1100" b="1" dirty="0">
                <a:effectLst/>
                <a:ea typeface="Verdana" panose="020B0604030504040204" pitchFamily="34" charset="0"/>
                <a:cs typeface="Calibri" panose="020F0502020204030204" pitchFamily="34" charset="0"/>
              </a:rPr>
              <a:t> ٤</a:t>
            </a:r>
            <a:endParaRPr lang="en-US" sz="1100" b="1" dirty="0">
              <a:effectLst/>
              <a:ea typeface="Verdana" panose="020B0604030504040204" pitchFamily="34" charset="0"/>
              <a:cs typeface="Calibri" panose="020F0502020204030204" pitchFamily="34" charset="0"/>
            </a:endParaRPr>
          </a:p>
          <a:p>
            <a:pPr algn="r" rtl="1"/>
            <a:r>
              <a:rPr lang="ar-SA" sz="1100" dirty="0">
                <a:effectLst/>
                <a:ea typeface="Calibri" panose="020F0502020204030204" pitchFamily="34" charset="0"/>
                <a:cs typeface="Times New Roman" panose="02020603050405020304" pitchFamily="18" charset="0"/>
              </a:rPr>
              <a:t> </a:t>
            </a:r>
            <a:endParaRPr lang="en-US" sz="1100" dirty="0">
              <a:effectLst/>
              <a:ea typeface="Calibri" panose="020F0502020204030204" pitchFamily="34" charset="0"/>
              <a:cs typeface="Times New Roman" panose="02020603050405020304" pitchFamily="18" charset="0"/>
            </a:endParaRPr>
          </a:p>
          <a:p>
            <a:pPr algn="r" rtl="1"/>
            <a:r>
              <a:rPr lang="en-US" sz="1100" dirty="0">
                <a:effectLst/>
                <a:ea typeface="Verdana" panose="020B0604030504040204" pitchFamily="34" charset="0"/>
                <a:cs typeface="Calibri" panose="020F0502020204030204" pitchFamily="34" charset="0"/>
              </a:rPr>
              <a:t>أنت أخصائي حالة ، تعمل لدى منظمة غير حكومية معنية بالمساعدة الإنسانية. بالأمس ، تسبب العنف المسلح على نطاق واسع في منطقة قريبة في تدفق مفاجئ للنازحين في المنطقة التي تعمل فيها. في الوقت الحالي ، يتم استضافتهم في ملعب لكرة القدم. تم الإبلاغ عن وجود العديد من الأطفال </a:t>
            </a:r>
            <a:r>
              <a:rPr lang="en-US" sz="1100" dirty="0" err="1">
                <a:effectLst/>
                <a:ea typeface="Verdana" panose="020B0604030504040204" pitchFamily="34" charset="0"/>
                <a:cs typeface="Calibri" panose="020F0502020204030204" pitchFamily="34" charset="0"/>
              </a:rPr>
              <a:t>المنفصلين</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والذين</a:t>
            </a:r>
            <a:r>
              <a:rPr lang="en-US" sz="1100" dirty="0">
                <a:effectLst/>
                <a:ea typeface="Verdana" panose="020B0604030504040204" pitchFamily="34" charset="0"/>
                <a:cs typeface="Calibri" panose="020F0502020204030204" pitchFamily="34" charset="0"/>
              </a:rPr>
              <a:t> يبدون غير مدركين لمكان وجود أسرهم ، ومن بينهم عدد قليل من الأطفال وغيرهم من الأطفال الصغار جدًا الذين تقل أعمارهم </a:t>
            </a:r>
            <a:r>
              <a:rPr lang="en-US" sz="1100" dirty="0" err="1">
                <a:effectLst/>
                <a:ea typeface="Verdana" panose="020B0604030504040204" pitchFamily="34" charset="0"/>
                <a:cs typeface="Calibri" panose="020F0502020204030204" pitchFamily="34" charset="0"/>
              </a:rPr>
              <a:t>عن</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٥</a:t>
            </a:r>
            <a:r>
              <a:rPr lang="en-US" sz="1100" dirty="0">
                <a:effectLst/>
                <a:ea typeface="Verdana" panose="020B0604030504040204" pitchFamily="34" charset="0"/>
                <a:cs typeface="Calibri" panose="020F0502020204030204" pitchFamily="34" charset="0"/>
              </a:rPr>
              <a:t> سنوات. تم استضافة البعض بشكل عفوي من قبل أفراد الأسرة الممتدة أو الجيران أو عائلات أخرى. كما ذكرت بعض العائلات أن </a:t>
            </a:r>
            <a:r>
              <a:rPr lang="en-US" sz="1100" dirty="0" err="1">
                <a:effectLst/>
                <a:ea typeface="Verdana" panose="020B0604030504040204" pitchFamily="34" charset="0"/>
                <a:cs typeface="Calibri" panose="020F0502020204030204" pitchFamily="34" charset="0"/>
              </a:rPr>
              <a:t>طفلها</a:t>
            </a:r>
            <a:r>
              <a:rPr lang="en-US" sz="1100" dirty="0">
                <a:effectLst/>
                <a:ea typeface="Verdana" panose="020B0604030504040204" pitchFamily="34" charset="0"/>
                <a:cs typeface="Calibri" panose="020F0502020204030204" pitchFamily="34" charset="0"/>
              </a:rPr>
              <a:t> </a:t>
            </a:r>
            <a:r>
              <a:rPr lang="ar-SA" sz="1100" dirty="0">
                <a:effectLst/>
                <a:ea typeface="Verdana" panose="020B0604030504040204" pitchFamily="34" charset="0"/>
                <a:cs typeface="Calibri" panose="020F0502020204030204" pitchFamily="34" charset="0"/>
              </a:rPr>
              <a:t>قد </a:t>
            </a:r>
            <a:r>
              <a:rPr lang="en-US" sz="1100" dirty="0" err="1">
                <a:effectLst/>
                <a:ea typeface="Verdana" panose="020B0604030504040204" pitchFamily="34" charset="0"/>
                <a:cs typeface="Calibri" panose="020F0502020204030204" pitchFamily="34" charset="0"/>
              </a:rPr>
              <a:t>فُقد</a:t>
            </a:r>
            <a:r>
              <a:rPr lang="en-US" sz="1100" dirty="0">
                <a:effectLst/>
                <a:ea typeface="Verdana" panose="020B0604030504040204" pitchFamily="34" charset="0"/>
                <a:cs typeface="Calibri" panose="020F0502020204030204" pitchFamily="34" charset="0"/>
              </a:rPr>
              <a:t>. كما أفادت التقارير أنه تم لم شمل بعض الأطفال بسرعة. لا يزال الوضع فوضويًا ، </a:t>
            </a:r>
            <a:r>
              <a:rPr lang="en-US" sz="1100" dirty="0" err="1">
                <a:effectLst/>
                <a:ea typeface="Verdana" panose="020B0604030504040204" pitchFamily="34" charset="0"/>
                <a:cs typeface="Calibri" panose="020F0502020204030204" pitchFamily="34" charset="0"/>
              </a:rPr>
              <a:t>بينما</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ذهب</a:t>
            </a:r>
            <a:r>
              <a:rPr lang="ar-SA" sz="1100" dirty="0" err="1">
                <a:effectLst/>
                <a:ea typeface="Verdana" panose="020B0604030504040204" pitchFamily="34" charset="0"/>
                <a:cs typeface="Calibri" panose="020F0502020204030204" pitchFamily="34" charset="0"/>
              </a:rPr>
              <a:t>ت</a:t>
            </a:r>
            <a:r>
              <a:rPr lang="en-US" sz="1100" dirty="0">
                <a:effectLst/>
                <a:ea typeface="Verdana" panose="020B0604030504040204" pitchFamily="34" charset="0"/>
                <a:cs typeface="Calibri" panose="020F0502020204030204" pitchFamily="34" charset="0"/>
              </a:rPr>
              <a:t> العديد من </a:t>
            </a:r>
            <a:r>
              <a:rPr lang="en-US" sz="1100" dirty="0" err="1">
                <a:effectLst/>
                <a:ea typeface="Verdana" panose="020B0604030504040204" pitchFamily="34" charset="0"/>
                <a:cs typeface="Calibri" panose="020F0502020204030204" pitchFamily="34" charset="0"/>
              </a:rPr>
              <a:t>الجهات</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الإنسانية</a:t>
            </a:r>
            <a:r>
              <a:rPr lang="en-US" sz="1100" dirty="0">
                <a:effectLst/>
                <a:ea typeface="Verdana" panose="020B0604030504040204" pitchFamily="34" charset="0"/>
                <a:cs typeface="Calibri" panose="020F0502020204030204" pitchFamily="34" charset="0"/>
              </a:rPr>
              <a:t> </a:t>
            </a:r>
            <a:r>
              <a:rPr lang="en-US" sz="1100" dirty="0" err="1">
                <a:effectLst/>
                <a:ea typeface="Verdana" panose="020B0604030504040204" pitchFamily="34" charset="0"/>
                <a:cs typeface="Calibri" panose="020F0502020204030204" pitchFamily="34" charset="0"/>
              </a:rPr>
              <a:t>الفاعلة</a:t>
            </a:r>
            <a:r>
              <a:rPr lang="en-US" sz="1100" dirty="0">
                <a:effectLst/>
                <a:ea typeface="Verdana" panose="020B0604030504040204" pitchFamily="34" charset="0"/>
                <a:cs typeface="Calibri" panose="020F0502020204030204" pitchFamily="34" charset="0"/>
              </a:rPr>
              <a:t> إلى المنطقة لتقديم مساعدة إنسانية أساسية فورية.</a:t>
            </a:r>
            <a:endParaRPr lang="en-US" sz="1100" dirty="0">
              <a:effectLst/>
              <a:ea typeface="Calibri" panose="020F0502020204030204" pitchFamily="34" charset="0"/>
              <a:cs typeface="Times New Roman" panose="02020603050405020304" pitchFamily="18" charset="0"/>
            </a:endParaRPr>
          </a:p>
        </p:txBody>
      </p:sp>
      <p:sp>
        <p:nvSpPr>
          <p:cNvPr id="45" name="Hexagon 44">
            <a:extLst>
              <a:ext uri="{FF2B5EF4-FFF2-40B4-BE49-F238E27FC236}">
                <a16:creationId xmlns:a16="http://schemas.microsoft.com/office/drawing/2014/main" id="{98CED955-ABCB-A9C9-36E6-64B6EEE56DE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CAA33E59-7544-6B87-0153-E5F0C3CAE51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FC77B8C8-1737-F2BC-2734-CE4750CDC42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Hexagon 47">
            <a:extLst>
              <a:ext uri="{FF2B5EF4-FFF2-40B4-BE49-F238E27FC236}">
                <a16:creationId xmlns:a16="http://schemas.microsoft.com/office/drawing/2014/main" id="{15BE2E87-901D-704A-2AF2-E1EF003DE800}"/>
              </a:ext>
            </a:extLst>
          </p:cNvPr>
          <p:cNvSpPr/>
          <p:nvPr/>
        </p:nvSpPr>
        <p:spPr>
          <a:xfrm rot="1782986">
            <a:off x="286724" y="168964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1682986C-9DD2-7511-9653-9FC53722A200}"/>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Hexagon 49">
            <a:extLst>
              <a:ext uri="{FF2B5EF4-FFF2-40B4-BE49-F238E27FC236}">
                <a16:creationId xmlns:a16="http://schemas.microsoft.com/office/drawing/2014/main" id="{C2C0FC8F-E06E-9215-0F58-962F0A40CB30}"/>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Hexagon 50">
            <a:extLst>
              <a:ext uri="{FF2B5EF4-FFF2-40B4-BE49-F238E27FC236}">
                <a16:creationId xmlns:a16="http://schemas.microsoft.com/office/drawing/2014/main" id="{A99A08ED-0D49-E24D-DEA3-D250B366ED33}"/>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Hexagon 51">
            <a:extLst>
              <a:ext uri="{FF2B5EF4-FFF2-40B4-BE49-F238E27FC236}">
                <a16:creationId xmlns:a16="http://schemas.microsoft.com/office/drawing/2014/main" id="{57EDB019-C3C6-503F-F563-A59BF4480574}"/>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Hexagon 52">
            <a:extLst>
              <a:ext uri="{FF2B5EF4-FFF2-40B4-BE49-F238E27FC236}">
                <a16:creationId xmlns:a16="http://schemas.microsoft.com/office/drawing/2014/main" id="{85364ECB-1924-6D08-D9C8-4FD7E845D51C}"/>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Hexagon 53">
            <a:extLst>
              <a:ext uri="{FF2B5EF4-FFF2-40B4-BE49-F238E27FC236}">
                <a16:creationId xmlns:a16="http://schemas.microsoft.com/office/drawing/2014/main" id="{11943EFE-155D-D2B7-8318-C68F1C1F7006}"/>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Hexagon 54">
            <a:extLst>
              <a:ext uri="{FF2B5EF4-FFF2-40B4-BE49-F238E27FC236}">
                <a16:creationId xmlns:a16="http://schemas.microsoft.com/office/drawing/2014/main" id="{0FC23543-B29C-AE50-1518-8D47C72BC46E}"/>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Hexagon 55">
            <a:extLst>
              <a:ext uri="{FF2B5EF4-FFF2-40B4-BE49-F238E27FC236}">
                <a16:creationId xmlns:a16="http://schemas.microsoft.com/office/drawing/2014/main" id="{9BFF66B2-9008-4D1D-6AEC-0305116EEBA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7" name="Hexagon 56">
            <a:extLst>
              <a:ext uri="{FF2B5EF4-FFF2-40B4-BE49-F238E27FC236}">
                <a16:creationId xmlns:a16="http://schemas.microsoft.com/office/drawing/2014/main" id="{B4CA9765-D656-B2CD-5492-72EA28E21E7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Hexagon 57">
            <a:extLst>
              <a:ext uri="{FF2B5EF4-FFF2-40B4-BE49-F238E27FC236}">
                <a16:creationId xmlns:a16="http://schemas.microsoft.com/office/drawing/2014/main" id="{8E804182-2B2B-6043-7159-EC9845CE7712}"/>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9" name="Hexagon 58">
            <a:extLst>
              <a:ext uri="{FF2B5EF4-FFF2-40B4-BE49-F238E27FC236}">
                <a16:creationId xmlns:a16="http://schemas.microsoft.com/office/drawing/2014/main" id="{AB9F6C06-321D-FB0C-0716-5E3D1A75195E}"/>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0" name="Hexagon 59">
            <a:extLst>
              <a:ext uri="{FF2B5EF4-FFF2-40B4-BE49-F238E27FC236}">
                <a16:creationId xmlns:a16="http://schemas.microsoft.com/office/drawing/2014/main" id="{47B85718-25E6-4055-49A3-C8ABF1E7BC5E}"/>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1" name="Hexagon 60">
            <a:extLst>
              <a:ext uri="{FF2B5EF4-FFF2-40B4-BE49-F238E27FC236}">
                <a16:creationId xmlns:a16="http://schemas.microsoft.com/office/drawing/2014/main" id="{3CB897B0-7CE8-8B41-9EFE-AE17C0D5464F}"/>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2" name="Hexagon 61">
            <a:extLst>
              <a:ext uri="{FF2B5EF4-FFF2-40B4-BE49-F238E27FC236}">
                <a16:creationId xmlns:a16="http://schemas.microsoft.com/office/drawing/2014/main" id="{9A92FE8D-55CE-494E-6D23-4AA09A7B2E7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5451055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258;p19">
            <a:extLst>
              <a:ext uri="{FF2B5EF4-FFF2-40B4-BE49-F238E27FC236}">
                <a16:creationId xmlns:a16="http://schemas.microsoft.com/office/drawing/2014/main" id="{889AA28E-0CF3-DA8D-1AC5-4218B4966AF7}"/>
              </a:ext>
            </a:extLst>
          </p:cNvPr>
          <p:cNvSpPr txBox="1"/>
          <p:nvPr/>
        </p:nvSpPr>
        <p:spPr>
          <a:xfrm>
            <a:off x="982985" y="713169"/>
            <a:ext cx="5254041" cy="6355546"/>
          </a:xfrm>
          <a:prstGeom prst="rect">
            <a:avLst/>
          </a:prstGeom>
          <a:noFill/>
          <a:ln>
            <a:noFill/>
          </a:ln>
        </p:spPr>
        <p:txBody>
          <a:bodyPr spcFirstLastPara="1" wrap="square" lIns="91425" tIns="45700" rIns="91425" bIns="45700" anchor="t" anchorCtr="0">
            <a:spAutoFit/>
          </a:bodyPr>
          <a:lstStyle/>
          <a:p>
            <a:pPr lvl="0" algn="r" rtl="1"/>
            <a:r>
              <a:rPr lang="en-US" sz="1100" b="1" dirty="0">
                <a:effectLst/>
                <a:latin typeface="Calibri" panose="020F0502020204030204" pitchFamily="34" charset="0"/>
                <a:ea typeface="Calibri" panose="020F0502020204030204" pitchFamily="34" charset="0"/>
                <a:cs typeface="Calibri" panose="020F0502020204030204" pitchFamily="34" charset="0"/>
              </a:rPr>
              <a:t>الأطفال في العيش المستقل الخاضع للإشراف / </a:t>
            </a:r>
            <a:r>
              <a:rPr lang="ar-SA" sz="1100" b="1" dirty="0">
                <a:effectLst/>
                <a:latin typeface="Calibri" panose="020F0502020204030204" pitchFamily="34" charset="0"/>
                <a:ea typeface="Calibri" panose="020F0502020204030204" pitchFamily="34" charset="0"/>
                <a:cs typeface="Calibri" panose="020F0502020204030204" pitchFamily="34" charset="0"/>
              </a:rPr>
              <a:t>و الدعم</a:t>
            </a:r>
            <a:endParaRPr lang="en-US" sz="1100" b="1"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يجب أن يركز الإشراف على الأطفال الذين يعيشون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ترتيبات</a:t>
            </a:r>
            <a:r>
              <a:rPr lang="ar-SA" sz="1100" dirty="0">
                <a:latin typeface="Calibri" panose="020F0502020204030204" pitchFamily="34" charset="0"/>
                <a:ea typeface="Calibri" panose="020F0502020204030204" pitchFamily="34" charset="0"/>
                <a:cs typeface="Calibri" panose="020F0502020204030204" pitchFamily="34" charset="0"/>
              </a:rPr>
              <a:t> العيش المستقل </a:t>
            </a:r>
            <a:r>
              <a:rPr lang="en-US" sz="1100" dirty="0" err="1">
                <a:effectLst/>
                <a:latin typeface="Calibri" panose="020F0502020204030204" pitchFamily="34" charset="0"/>
                <a:ea typeface="Calibri" panose="020F0502020204030204" pitchFamily="34" charset="0"/>
                <a:cs typeface="Calibri" panose="020F0502020204030204" pitchFamily="34" charset="0"/>
              </a:rPr>
              <a:t>على</a:t>
            </a:r>
            <a:r>
              <a:rPr lang="en-US" sz="1100" dirty="0">
                <a:effectLst/>
                <a:latin typeface="Calibri" panose="020F0502020204030204" pitchFamily="34" charset="0"/>
                <a:ea typeface="Calibri" panose="020F0502020204030204" pitchFamily="34" charset="0"/>
                <a:cs typeface="Calibri" panose="020F0502020204030204" pitchFamily="34" charset="0"/>
              </a:rPr>
              <a:t> الدعم والتوجيه والإرشاد الذي يعترف بنضج الأطفال واستقلاليتهم ، ويدعم كرامتهم ، ويعزز قدرتهم على الصمود. غالبًا ما يتم أخذ دور المرشد من قبل متطوع مدرب يدعمه </a:t>
            </a:r>
            <a:r>
              <a:rPr lang="en-US" sz="1100" dirty="0" err="1">
                <a:effectLst/>
                <a:latin typeface="Calibri" panose="020F0502020204030204" pitchFamily="34" charset="0"/>
                <a:ea typeface="Calibri" panose="020F0502020204030204" pitchFamily="34" charset="0"/>
                <a:cs typeface="Calibri" panose="020F0502020204030204" pitchFamily="34" charset="0"/>
              </a:rPr>
              <a:t>أخصائي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حالة</a:t>
            </a:r>
            <a:r>
              <a:rPr lang="en-US" sz="1100" dirty="0">
                <a:effectLst/>
                <a:latin typeface="Calibri" panose="020F0502020204030204" pitchFamily="34" charset="0"/>
                <a:ea typeface="Calibri" panose="020F0502020204030204" pitchFamily="34" charset="0"/>
                <a:cs typeface="Calibri" panose="020F0502020204030204" pitchFamily="34" charset="0"/>
              </a:rPr>
              <a:t> ، ولكن سواء تم تقديم هذا الإشراف / الدعم من قبل أخصائيي الحالة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مرشدين</a:t>
            </a:r>
            <a:r>
              <a:rPr lang="en-US" sz="1100" dirty="0">
                <a:effectLst/>
                <a:latin typeface="Calibri" panose="020F0502020204030204" pitchFamily="34" charset="0"/>
                <a:ea typeface="Calibri" panose="020F0502020204030204" pitchFamily="34" charset="0"/>
                <a:cs typeface="Calibri" panose="020F0502020204030204" pitchFamily="34" charset="0"/>
              </a:rPr>
              <a:t> المدربين ، فإن النهج ، من خلال الزيارات المنزلية المنتظمة ، ربما في أوقات مختلفة من النهار والمساء ، من أجل:</a:t>
            </a:r>
          </a:p>
          <a:p>
            <a:pPr marL="171450" lvl="0" indent="-171450" algn="r" rtl="1">
              <a:buFont typeface="Wingdings" panose="05000000000000000000" pitchFamily="2" charset="2"/>
              <a:buChar char="ü"/>
            </a:pPr>
            <a:r>
              <a:rPr lang="ar-SA" sz="1100" dirty="0" err="1">
                <a:effectLst/>
                <a:latin typeface="Calibri" panose="020F0502020204030204" pitchFamily="34" charset="0"/>
                <a:ea typeface="Calibri" panose="020F0502020204030204" pitchFamily="34" charset="0"/>
                <a:cs typeface="Calibri" panose="020F0502020204030204" pitchFamily="34" charset="0"/>
              </a:rPr>
              <a:t>م</a:t>
            </a:r>
            <a:r>
              <a:rPr lang="en-US" sz="1100" dirty="0" err="1">
                <a:effectLst/>
                <a:latin typeface="Calibri" panose="020F0502020204030204" pitchFamily="34" charset="0"/>
                <a:ea typeface="Calibri" panose="020F0502020204030204" pitchFamily="34" charset="0"/>
                <a:cs typeface="Calibri" panose="020F0502020204030204" pitchFamily="34" charset="0"/>
              </a:rPr>
              <a:t>ساعد</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الطفل / الأطفال على تطوير شبكة داعمة داخل المجتمع.</a:t>
            </a:r>
          </a:p>
          <a:p>
            <a:pPr marL="171450" lvl="0" indent="-171450" algn="r" rtl="1">
              <a:buFont typeface="Wingdings" panose="05000000000000000000" pitchFamily="2" charset="2"/>
              <a:buChar char="ü"/>
            </a:pPr>
            <a:r>
              <a:rPr lang="en-US" sz="1100" dirty="0" err="1">
                <a:effectLst/>
                <a:latin typeface="Calibri" panose="020F0502020204030204" pitchFamily="34" charset="0"/>
                <a:ea typeface="Calibri" panose="020F0502020204030204" pitchFamily="34" charset="0"/>
                <a:cs typeface="Calibri" panose="020F0502020204030204" pitchFamily="34" charset="0"/>
              </a:rPr>
              <a:t>اكتش</a:t>
            </a:r>
            <a:r>
              <a:rPr lang="ar-SA" sz="1100" dirty="0" err="1">
                <a:effectLst/>
                <a:latin typeface="Calibri" panose="020F0502020204030204" pitchFamily="34" charset="0"/>
                <a:ea typeface="Calibri" panose="020F0502020204030204" pitchFamily="34" charset="0"/>
                <a:cs typeface="Calibri" panose="020F0502020204030204" pitchFamily="34" charset="0"/>
              </a:rPr>
              <a:t>ا</a:t>
            </a:r>
            <a:r>
              <a:rPr lang="en-US" sz="1100" dirty="0" err="1">
                <a:effectLst/>
                <a:latin typeface="Calibri" panose="020F0502020204030204" pitchFamily="34" charset="0"/>
                <a:ea typeface="Calibri" panose="020F0502020204030204" pitchFamily="34" charset="0"/>
                <a:cs typeface="Calibri" panose="020F0502020204030204" pitchFamily="34" charset="0"/>
              </a:rPr>
              <a:t>ف</a:t>
            </a:r>
            <a:r>
              <a:rPr lang="en-US" sz="1100" dirty="0">
                <a:effectLst/>
                <a:latin typeface="Calibri" panose="020F0502020204030204" pitchFamily="34" charset="0"/>
                <a:ea typeface="Calibri" panose="020F0502020204030204" pitchFamily="34" charset="0"/>
                <a:cs typeface="Calibri" panose="020F0502020204030204" pitchFamily="34" charset="0"/>
              </a:rPr>
              <a:t> أي سلوكيات سلبية بين / داخل مجموعة الأطفال ، مثل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التنمر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وال</a:t>
            </a:r>
            <a:r>
              <a:rPr lang="ar-SA" sz="1100" dirty="0">
                <a:effectLst/>
                <a:latin typeface="Calibri" panose="020F0502020204030204" pitchFamily="34" charset="0"/>
                <a:ea typeface="Calibri" panose="020F0502020204030204" pitchFamily="34" charset="0"/>
                <a:cs typeface="Calibri" panose="020F0502020204030204" pitchFamily="34" charset="0"/>
              </a:rPr>
              <a:t>وساطة</a:t>
            </a:r>
            <a:r>
              <a:rPr lang="en-US" sz="1100" dirty="0">
                <a:effectLst/>
                <a:latin typeface="Calibri" panose="020F0502020204030204" pitchFamily="34" charset="0"/>
                <a:ea typeface="Calibri" panose="020F0502020204030204" pitchFamily="34" charset="0"/>
                <a:cs typeface="Calibri" panose="020F0502020204030204" pitchFamily="34" charset="0"/>
              </a:rPr>
              <a:t> إذا لزم الأمر</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المساعدة في الوصول إلى الخدمات الرسمية وغير الرسمية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المساعدة في حل المشكلات وحل التحديات</a:t>
            </a:r>
          </a:p>
          <a:p>
            <a:pPr marL="171450" lvl="0" indent="-171450" algn="r" rtl="1">
              <a:buFont typeface="Wingdings" panose="05000000000000000000" pitchFamily="2" charset="2"/>
              <a:buChar char="ü"/>
            </a:pP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مناصرة من أجل</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الطفل</a:t>
            </a:r>
            <a:r>
              <a:rPr lang="en-US" sz="1100" dirty="0">
                <a:effectLst/>
                <a:latin typeface="Calibri" panose="020F0502020204030204" pitchFamily="34" charset="0"/>
                <a:ea typeface="Calibri" panose="020F0502020204030204" pitchFamily="34" charset="0"/>
                <a:cs typeface="Calibri" panose="020F0502020204030204" pitchFamily="34" charset="0"/>
              </a:rPr>
              <a:t> / الأطفال كما هو مطلوب</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تحديد نقاط القوة والقدرات لديهم وتشجيع الإنجازات والثناء عليها</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تحديد مخاطر الحماية الرئيسية وتقديم المشورة </a:t>
            </a:r>
            <a:r>
              <a:rPr lang="en-US" sz="1100" dirty="0" err="1">
                <a:effectLst/>
                <a:latin typeface="Calibri" panose="020F0502020204030204" pitchFamily="34" charset="0"/>
                <a:ea typeface="Calibri" panose="020F0502020204030204" pitchFamily="34" charset="0"/>
                <a:cs typeface="Calibri" panose="020F0502020204030204" pitchFamily="34" charset="0"/>
              </a:rPr>
              <a:t>بشأن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التخفيف</a:t>
            </a:r>
            <a:r>
              <a:rPr lang="ar-SA" sz="1100" dirty="0">
                <a:effectLst/>
                <a:latin typeface="Calibri" panose="020F0502020204030204" pitchFamily="34" charset="0"/>
                <a:ea typeface="Calibri" panose="020F0502020204030204" pitchFamily="34" charset="0"/>
                <a:cs typeface="Calibri" panose="020F0502020204030204" pitchFamily="34" charset="0"/>
              </a:rPr>
              <a:t> من المخاطر</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تبادل المعلومات حول وضع الحماية والبرامج والخدمات المجتمعية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دعم الأطفال في نموهم الاجتماعي والعاطفي ، والصداقات والعلاقات الأخرى</a:t>
            </a:r>
          </a:p>
          <a:p>
            <a:pPr marL="171450" lvl="0" indent="-171450" algn="r" rtl="1">
              <a:buFont typeface="Wingdings" panose="05000000000000000000" pitchFamily="2" charset="2"/>
              <a:buChar char="ü"/>
            </a:pPr>
            <a:r>
              <a:rPr lang="ar-SA" sz="1100" dirty="0" err="1">
                <a:effectLst/>
                <a:latin typeface="Calibri" panose="020F0502020204030204" pitchFamily="34" charset="0"/>
                <a:ea typeface="Calibri" panose="020F0502020204030204" pitchFamily="34" charset="0"/>
                <a:cs typeface="Calibri" panose="020F0502020204030204" pitchFamily="34" charset="0"/>
              </a:rPr>
              <a:t>م</a:t>
            </a:r>
            <a:r>
              <a:rPr lang="en-US" sz="1100" dirty="0" err="1">
                <a:effectLst/>
                <a:latin typeface="Calibri" panose="020F0502020204030204" pitchFamily="34" charset="0"/>
                <a:ea typeface="Calibri" panose="020F0502020204030204" pitchFamily="34" charset="0"/>
                <a:cs typeface="Calibri" panose="020F0502020204030204" pitchFamily="34" charset="0"/>
              </a:rPr>
              <a:t>ساعد</a:t>
            </a:r>
            <a:r>
              <a:rPr lang="ar-SA" sz="1100" dirty="0" err="1">
                <a:effectLst/>
                <a:latin typeface="Calibri" panose="020F0502020204030204" pitchFamily="34" charset="0"/>
                <a:ea typeface="Calibri" panose="020F0502020204030204" pitchFamily="34" charset="0"/>
                <a:cs typeface="Calibri" panose="020F0502020204030204" pitchFamily="34" charset="0"/>
              </a:rPr>
              <a:t>ة</a:t>
            </a:r>
            <a:r>
              <a:rPr lang="en-US" sz="1100" dirty="0">
                <a:effectLst/>
                <a:latin typeface="Calibri" panose="020F0502020204030204" pitchFamily="34" charset="0"/>
                <a:ea typeface="Calibri" panose="020F0502020204030204" pitchFamily="34" charset="0"/>
                <a:cs typeface="Calibri" panose="020F0502020204030204" pitchFamily="34" charset="0"/>
              </a:rPr>
              <a:t> الأطفال على تعلم كيفية إدارة شؤونهم المالية والوقت والموارد الأخرى</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كن متاحًا عندما يحتاج الأطفال إلى شخص بالغ للتحدث معه وتقديم الدعم العاطفي والتعاطف والاهتمام والطمأنينة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قم بتشجيع مجموعات الدعم مع الأطفال </a:t>
            </a:r>
            <a:r>
              <a:rPr lang="en-US" sz="1100" dirty="0" err="1">
                <a:effectLst/>
                <a:latin typeface="Calibri" panose="020F0502020204030204" pitchFamily="34" charset="0"/>
                <a:ea typeface="Calibri" panose="020F0502020204030204" pitchFamily="34" charset="0"/>
                <a:cs typeface="Calibri" panose="020F0502020204030204" pitchFamily="34" charset="0"/>
              </a:rPr>
              <a:t>الآخرين</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في وضع مماثل أو المجموعات الأخرى التي تنطوي على أنشطة ترفيهية مثل مجموعات المشي لمسافات طويلة/كرة القدم</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ساعدهم على التسجيل في المدارس أو غيرها من الفرص التعليمية / </a:t>
            </a:r>
            <a:r>
              <a:rPr lang="en-US" sz="1100" dirty="0" err="1">
                <a:effectLst/>
                <a:latin typeface="Calibri" panose="020F0502020204030204" pitchFamily="34" charset="0"/>
                <a:ea typeface="Calibri" panose="020F0502020204030204" pitchFamily="34" charset="0"/>
                <a:cs typeface="Calibri" panose="020F0502020204030204" pitchFamily="34" charset="0"/>
              </a:rPr>
              <a:t>الت</a:t>
            </a:r>
            <a:r>
              <a:rPr lang="ar-SA" sz="1100" dirty="0" err="1">
                <a:effectLst/>
                <a:latin typeface="Calibri" panose="020F0502020204030204" pitchFamily="34" charset="0"/>
                <a:ea typeface="Calibri" panose="020F0502020204030204" pitchFamily="34" charset="0"/>
                <a:cs typeface="Calibri" panose="020F0502020204030204" pitchFamily="34" charset="0"/>
              </a:rPr>
              <a:t>ثقيفية</a:t>
            </a:r>
            <a:r>
              <a:rPr lang="en-US" sz="1100" dirty="0">
                <a:effectLst/>
                <a:latin typeface="Calibri" panose="020F0502020204030204" pitchFamily="34" charset="0"/>
                <a:ea typeface="Calibri" panose="020F0502020204030204" pitchFamily="34" charset="0"/>
                <a:cs typeface="Calibri" panose="020F0502020204030204" pitchFamily="34" charset="0"/>
              </a:rPr>
              <a:t> ، وإكمال تعليمهم</a:t>
            </a:r>
          </a:p>
          <a:p>
            <a:pPr marL="171450" lvl="0" indent="-171450" algn="r" rtl="1">
              <a:buFont typeface="Wingdings" panose="05000000000000000000" pitchFamily="2" charset="2"/>
              <a:buChar char="ü"/>
            </a:pPr>
            <a:r>
              <a:rPr lang="ar-SA" sz="1100" dirty="0">
                <a:effectLst/>
                <a:latin typeface="Calibri" panose="020F0502020204030204" pitchFamily="34" charset="0"/>
                <a:ea typeface="Calibri" panose="020F0502020204030204" pitchFamily="34" charset="0"/>
                <a:cs typeface="Calibri" panose="020F0502020204030204" pitchFamily="34" charset="0"/>
              </a:rPr>
              <a:t>ال</a:t>
            </a:r>
            <a:r>
              <a:rPr lang="en-US" sz="1100" dirty="0" err="1">
                <a:effectLst/>
                <a:latin typeface="Calibri" panose="020F0502020204030204" pitchFamily="34" charset="0"/>
                <a:ea typeface="Calibri" panose="020F0502020204030204" pitchFamily="34" charset="0"/>
                <a:cs typeface="Calibri" panose="020F0502020204030204" pitchFamily="34" charset="0"/>
              </a:rPr>
              <a:t>مرافقة</a:t>
            </a:r>
            <a:r>
              <a:rPr lang="ar-SA"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إلى</a:t>
            </a:r>
            <a:r>
              <a:rPr lang="en-US" sz="1100" dirty="0">
                <a:effectLst/>
                <a:latin typeface="Calibri" panose="020F0502020204030204" pitchFamily="34" charset="0"/>
                <a:ea typeface="Calibri" panose="020F0502020204030204" pitchFamily="34" charset="0"/>
                <a:cs typeface="Calibri" panose="020F0502020204030204" pitchFamily="34" charset="0"/>
              </a:rPr>
              <a:t> الخدمات عند الحاجة</a:t>
            </a:r>
          </a:p>
          <a:p>
            <a:pPr lvl="0" algn="r" rtl="1"/>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lvl="0" algn="r" rtl="1"/>
            <a:r>
              <a:rPr lang="en-US" sz="1100" b="1" dirty="0">
                <a:effectLst/>
                <a:latin typeface="Calibri" panose="020F0502020204030204" pitchFamily="34" charset="0"/>
                <a:ea typeface="Calibri" panose="020F0502020204030204" pitchFamily="34" charset="0"/>
                <a:cs typeface="Calibri" panose="020F0502020204030204" pitchFamily="34" charset="0"/>
              </a:rPr>
              <a:t>معالجة المخاوف أثناء زيارات المتابعة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عند تقديم الدعم / النصيحة ، لا تنتقد - افتح المناقشة بتعليقات إيجابية قبل تقديم الاقتراحات واسأل مقدم الرعاية / مقدمي الرعاية عن المساعدة التي يحتاجون إليها</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ضع في اعتبارك ما إذا كان الآخرون في وضع جيد للمساعدة في معالجة أي مخاوف على سبيل المثال </a:t>
            </a:r>
            <a:r>
              <a:rPr lang="en-US" sz="1100" dirty="0" err="1">
                <a:effectLst/>
                <a:latin typeface="Calibri" panose="020F0502020204030204" pitchFamily="34" charset="0"/>
                <a:ea typeface="Calibri" panose="020F0502020204030204" pitchFamily="34" charset="0"/>
                <a:cs typeface="Calibri" panose="020F0502020204030204" pitchFamily="34" charset="0"/>
              </a:rPr>
              <a:t>قائد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مجتمع</a:t>
            </a:r>
            <a:r>
              <a:rPr lang="ar-SA" sz="1100" dirty="0" err="1">
                <a:effectLst/>
                <a:latin typeface="Calibri" panose="020F0502020204030204" pitchFamily="34" charset="0"/>
                <a:ea typeface="Calibri" panose="020F0502020204030204" pitchFamily="34" charset="0"/>
                <a:cs typeface="Calibri" panose="020F0502020204030204" pitchFamily="34" charset="0"/>
              </a:rPr>
              <a:t>ي</a:t>
            </a:r>
            <a:r>
              <a:rPr lang="en-US" sz="1100" dirty="0">
                <a:effectLst/>
                <a:latin typeface="Calibri" panose="020F0502020204030204" pitchFamily="34" charset="0"/>
                <a:ea typeface="Calibri" panose="020F0502020204030204" pitchFamily="34" charset="0"/>
                <a:cs typeface="Calibri" panose="020F0502020204030204" pitchFamily="34" charset="0"/>
              </a:rPr>
              <a:t> أو أي </a:t>
            </a:r>
            <a:r>
              <a:rPr lang="en-US" sz="1100" dirty="0" err="1">
                <a:effectLst/>
                <a:latin typeface="Calibri" panose="020F0502020204030204" pitchFamily="34" charset="0"/>
                <a:ea typeface="Calibri" panose="020F0502020204030204" pitchFamily="34" charset="0"/>
                <a:cs typeface="Calibri" panose="020F0502020204030204" pitchFamily="34" charset="0"/>
              </a:rPr>
              <a:t>شخص</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آخر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محترم</a:t>
            </a:r>
            <a:r>
              <a:rPr lang="en-US" sz="1100" dirty="0">
                <a:effectLst/>
                <a:latin typeface="Calibri" panose="020F0502020204030204" pitchFamily="34" charset="0"/>
                <a:ea typeface="Calibri" panose="020F0502020204030204" pitchFamily="34" charset="0"/>
                <a:cs typeface="Calibri" panose="020F0502020204030204" pitchFamily="34" charset="0"/>
              </a:rPr>
              <a:t>؟</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لا تنتظر جلسات الإشراف المنتظمة إذا كنت قلقًا وإذا لم يكن مشرفك متاحًا ، </a:t>
            </a:r>
            <a:r>
              <a:rPr lang="en-US" sz="1100" dirty="0" err="1">
                <a:effectLst/>
                <a:latin typeface="Calibri" panose="020F0502020204030204" pitchFamily="34" charset="0"/>
                <a:ea typeface="Calibri" panose="020F0502020204030204" pitchFamily="34" charset="0"/>
                <a:cs typeface="Calibri" panose="020F0502020204030204" pitchFamily="34" charset="0"/>
              </a:rPr>
              <a:t>فقم</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بإ</a:t>
            </a:r>
            <a:r>
              <a:rPr lang="ar-SA" sz="1100" dirty="0" err="1">
                <a:effectLst/>
                <a:latin typeface="Calibri" panose="020F0502020204030204" pitchFamily="34" charset="0"/>
                <a:ea typeface="Calibri" panose="020F0502020204030204" pitchFamily="34" charset="0"/>
                <a:cs typeface="Calibri" panose="020F0502020204030204" pitchFamily="34" charset="0"/>
              </a:rPr>
              <a:t>لإب</a:t>
            </a:r>
            <a:r>
              <a:rPr lang="en-US" sz="1100" dirty="0" err="1">
                <a:effectLst/>
                <a:latin typeface="Calibri" panose="020F0502020204030204" pitchFamily="34" charset="0"/>
                <a:ea typeface="Calibri" panose="020F0502020204030204" pitchFamily="34" charset="0"/>
                <a:cs typeface="Calibri" panose="020F0502020204030204" pitchFamily="34" charset="0"/>
              </a:rPr>
              <a:t>لاغ</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latin typeface="Calibri" panose="020F0502020204030204" pitchFamily="34" charset="0"/>
                <a:ea typeface="Calibri" panose="020F0502020204030204" pitchFamily="34" charset="0"/>
                <a:cs typeface="Calibri" panose="020F0502020204030204" pitchFamily="34" charset="0"/>
              </a:rPr>
              <a:t>لأخصائي</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آخر</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أعلى</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في</a:t>
            </a:r>
            <a:r>
              <a:rPr lang="en-US" sz="1100" dirty="0">
                <a:effectLst/>
                <a:latin typeface="Calibri" panose="020F0502020204030204" pitchFamily="34" charset="0"/>
                <a:ea typeface="Calibri" panose="020F0502020204030204" pitchFamily="34" charset="0"/>
                <a:cs typeface="Calibri" panose="020F0502020204030204" pitchFamily="34" charset="0"/>
              </a:rPr>
              <a:t> مجال حماية الطفل</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عند البحث عن معلومات من الآخرين ، توخ الحذر الشديد فيما يتعلق بالسرية وتجنب التسبب في الشك </a:t>
            </a:r>
            <a:r>
              <a:rPr lang="en-US" sz="1100" dirty="0" err="1">
                <a:effectLst/>
                <a:latin typeface="Calibri" panose="020F0502020204030204" pitchFamily="34" charset="0"/>
                <a:ea typeface="Calibri" panose="020F0502020204030204" pitchFamily="34" charset="0"/>
                <a:cs typeface="Calibri" panose="020F0502020204030204" pitchFamily="34" charset="0"/>
              </a:rPr>
              <a:t>أو</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ar-SA" sz="1100" dirty="0">
                <a:effectLst/>
                <a:latin typeface="Calibri" panose="020F0502020204030204" pitchFamily="34" charset="0"/>
                <a:ea typeface="Calibri" panose="020F0502020204030204" pitchFamily="34" charset="0"/>
                <a:cs typeface="Calibri" panose="020F0502020204030204" pitchFamily="34" charset="0"/>
              </a:rPr>
              <a:t>الثرثرة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احرص على احترام سرية الطفل ومقدم الرعاية </a:t>
            </a:r>
            <a:r>
              <a:rPr lang="en-US" sz="1100" dirty="0" err="1">
                <a:effectLst/>
                <a:latin typeface="Calibri" panose="020F0502020204030204" pitchFamily="34" charset="0"/>
                <a:ea typeface="Calibri" panose="020F0502020204030204" pitchFamily="34" charset="0"/>
                <a:cs typeface="Calibri" panose="020F0502020204030204" pitchFamily="34" charset="0"/>
              </a:rPr>
              <a:t>عند</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err="1">
                <a:effectLst/>
                <a:latin typeface="Calibri" panose="020F0502020204030204" pitchFamily="34" charset="0"/>
                <a:ea typeface="Calibri" panose="020F0502020204030204" pitchFamily="34" charset="0"/>
                <a:cs typeface="Calibri" panose="020F0502020204030204" pitchFamily="34" charset="0"/>
              </a:rPr>
              <a:t>ال</a:t>
            </a:r>
            <a:r>
              <a:rPr lang="ar-SA" sz="1100" dirty="0">
                <a:effectLst/>
                <a:latin typeface="Calibri" panose="020F0502020204030204" pitchFamily="34" charset="0"/>
                <a:ea typeface="Calibri" panose="020F0502020204030204" pitchFamily="34" charset="0"/>
                <a:cs typeface="Calibri" panose="020F0502020204030204" pitchFamily="34" charset="0"/>
              </a:rPr>
              <a:t>وساطة</a:t>
            </a:r>
            <a:r>
              <a:rPr lang="en-US" sz="1100" dirty="0">
                <a:effectLst/>
                <a:latin typeface="Calibri" panose="020F0502020204030204" pitchFamily="34" charset="0"/>
                <a:ea typeface="Calibri" panose="020F0502020204030204" pitchFamily="34" charset="0"/>
                <a:cs typeface="Calibri" panose="020F0502020204030204" pitchFamily="34" charset="0"/>
              </a:rPr>
              <a:t> في أي قضايا ، والاتفاق مسبقًا على ما يمكن التحدث عنه علانية</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اضبط جدول المراقبة الخاص بك للزيارة بشكل أكثر انتظامًا إذا كنت قلقًا</a:t>
            </a:r>
          </a:p>
          <a:p>
            <a:pPr marL="171450" lvl="0" indent="-171450" algn="r" rtl="1">
              <a:buFont typeface="Wingdings" panose="05000000000000000000" pitchFamily="2" charset="2"/>
              <a:buChar char="ü"/>
            </a:pPr>
            <a:r>
              <a:rPr lang="en-US" sz="1100" dirty="0">
                <a:effectLst/>
                <a:latin typeface="Calibri" panose="020F0502020204030204" pitchFamily="34" charset="0"/>
                <a:ea typeface="Calibri" panose="020F0502020204030204" pitchFamily="34" charset="0"/>
                <a:cs typeface="Calibri" panose="020F0502020204030204" pitchFamily="34" charset="0"/>
              </a:rPr>
              <a:t>سجل النتائج بدقة في خطة الحالة</a:t>
            </a:r>
          </a:p>
          <a:p>
            <a:pPr lvl="0" algn="r" rtl="1"/>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 name="Hexagon 1">
            <a:extLst>
              <a:ext uri="{FF2B5EF4-FFF2-40B4-BE49-F238E27FC236}">
                <a16:creationId xmlns:a16="http://schemas.microsoft.com/office/drawing/2014/main" id="{D1FE9E45-DC4D-4818-8E21-1568ACC171A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Hexagon 2">
            <a:extLst>
              <a:ext uri="{FF2B5EF4-FFF2-40B4-BE49-F238E27FC236}">
                <a16:creationId xmlns:a16="http://schemas.microsoft.com/office/drawing/2014/main" id="{785ED30A-8437-F56B-3848-C3B4E6FEB20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987DD02B-6B16-D3C5-20FA-CF0026917E36}"/>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52A21165-F487-65DE-1AE9-5C119E9744FD}"/>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1752AC7-D78E-5E8B-2D00-1A4E48D571F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2E6B9331-C46A-208E-E15B-F1A30585736A}"/>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26F6F504-7A60-8F87-6E3C-57EDF852FE6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5FC1346E-9055-D8E3-0343-4466E5647466}"/>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412C1907-631E-B383-BBF7-1EE2735150C0}"/>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22871106-04AA-9026-1862-E7E3B6310995}"/>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B5F4C6C-66DD-EDCA-11E3-DD936F823504}"/>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42B02F7-AD23-FE7F-BE73-3EEC6A47BF6C}"/>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42EADBB9-883A-E5C7-8879-566B497F06FA}"/>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58886191-86CF-39F5-EC52-3BCBAFF7771E}"/>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899D5924-D785-9B83-109A-483F9153186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1C0878B7-7E16-85F4-A144-5830474FFDE7}"/>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A3782F8-F3CC-191E-B8C3-E1D4B3103441}"/>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E6E9473C-097F-17CD-D13D-CFA11DB9C2DA}"/>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524941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07777"/>
          </a:xfrm>
          <a:prstGeom prst="rect">
            <a:avLst/>
          </a:prstGeom>
          <a:noFill/>
        </p:spPr>
        <p:txBody>
          <a:bodyPr wrap="square" rtlCol="0">
            <a:spAutoFit/>
          </a:bodyPr>
          <a:lstStyle/>
          <a:p>
            <a:pPr algn="r" rtl="1"/>
            <a:r>
              <a:rPr lang="en-CA" sz="1400" b="1" spc="300" dirty="0">
                <a:solidFill>
                  <a:schemeClr val="tx1"/>
                </a:solidFill>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36437"/>
            <a:ext cx="4637303" cy="1360268"/>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يتطلب تنفيذ خطة الحالة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الخاصة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للأ</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طفال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المنفصلين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و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متابعة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عن كثب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لأنشطة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عقب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الأسرة ولم شمل الأسرة والتحديث المنتظم للطفل والأسرة فيما يتعلق بنتائج البحث.</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هناك مخاطر مرتبطة بجميع ترتيبات الرعاية ، لذا فإن المراقبة عنصر أساسي في إدارة الحالة</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الاحتفاظ بسجل لجميع زيارات المراقبة وجميع / أي مخاوف يتم الإبلاغ عنها للمشرف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مديري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حماية الحالة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وفقًا للإجراءات المتفق عليها</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968497"/>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748710"/>
            <a:ext cx="5254042" cy="5113936"/>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225442"/>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2EB5F55C-6B92-4569-B54B-099690AC9011}"/>
              </a:ext>
            </a:extLst>
          </p:cNvPr>
          <p:cNvSpPr/>
          <p:nvPr/>
        </p:nvSpPr>
        <p:spPr>
          <a:xfrm>
            <a:off x="1072579" y="2521266"/>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Hexagon 3">
            <a:extLst>
              <a:ext uri="{FF2B5EF4-FFF2-40B4-BE49-F238E27FC236}">
                <a16:creationId xmlns:a16="http://schemas.microsoft.com/office/drawing/2014/main" id="{B289B8F6-E121-A0A1-AE7B-E26C9FE4B26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A1CF4397-860E-92D4-D057-BA2E38E423A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BBBA4263-5207-CB64-7668-5429D80F819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7998B1E8-5211-841A-CF7E-6A03B02B03D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9887753-4D8A-0DB3-F87C-2F0F8B2EA9D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A5520605-BC2A-CDDB-337E-12AF7E49D94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CBE5026A-0FAB-C821-0E78-14A9335D17BF}"/>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57F9DB7-9353-DCD6-9108-E2C3B0164EA9}"/>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2708D0D1-26F1-3E94-9A16-504040E1C17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4ABE766E-5AB4-1EEA-D40D-78C150271B1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EEF98C81-A491-E919-3D9E-382D7C7115C2}"/>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743BE341-06C7-3AB8-4E94-888446E0122E}"/>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2615F955-6619-F16D-7283-0CDA28C9AEB7}"/>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16C614D4-3B12-3A48-C1E0-0859325A22A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0F1FAD56-0E41-4B04-3AFB-7E0816E61F1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3F903254-A3B9-DE1A-2F4E-472FD6F1E05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B306ED6C-A968-91C4-9394-85B52362DFB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8F7E2EE5-98A1-BB81-616C-01708C56EA34}"/>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05327627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١.٥</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ت</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عقب</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الأسرة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405657"/>
            <a:ext cx="4913992" cy="307777"/>
          </a:xfrm>
          <a:prstGeom prst="rect">
            <a:avLst/>
          </a:prstGeom>
          <a:noFill/>
        </p:spPr>
        <p:txBody>
          <a:bodyPr wrap="square" rtlCol="0">
            <a:spAutoFit/>
          </a:bodyPr>
          <a:lstStyle/>
          <a:p>
            <a:pPr algn="r" rtl="1"/>
            <a:r>
              <a:rPr lang="en-CA" sz="14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58559"/>
            <a:ext cx="4529568" cy="261610"/>
          </a:xfrm>
          <a:prstGeom prst="rect">
            <a:avLst/>
          </a:prstGeom>
          <a:noFill/>
        </p:spPr>
        <p:txBody>
          <a:bodyPr wrap="square" rtlCol="0">
            <a:spAutoFit/>
          </a:bodyPr>
          <a:lstStyle/>
          <a:p>
            <a:pPr marL="0" marR="0" lvl="0" indent="0" algn="r" rtl="1">
              <a:spcBef>
                <a:spcPts val="0"/>
              </a:spcBef>
              <a:spcAft>
                <a:spcPts val="0"/>
              </a:spcAft>
              <a:buNone/>
            </a:pPr>
            <a:r>
              <a:rPr lang="ar-SA" sz="1100" dirty="0">
                <a:solidFill>
                  <a:schemeClr val="tx1"/>
                </a:solidFill>
                <a:latin typeface="Calibri" panose="020F0502020204030204" pitchFamily="34" charset="0"/>
                <a:ea typeface="Arial"/>
                <a:cs typeface="Calibri" panose="020F0502020204030204" pitchFamily="34" charset="0"/>
                <a:sym typeface="Arial"/>
              </a:rPr>
              <a:t>و</a:t>
            </a:r>
            <a:r>
              <a:rPr lang="en-US" sz="1100" dirty="0" err="1">
                <a:solidFill>
                  <a:schemeClr val="tx1"/>
                </a:solidFill>
                <a:latin typeface="Calibri" panose="020F0502020204030204" pitchFamily="34" charset="0"/>
                <a:ea typeface="Arial"/>
                <a:cs typeface="Calibri" panose="020F0502020204030204" pitchFamily="34" charset="0"/>
                <a:sym typeface="Arial"/>
              </a:rPr>
              <a:t>ضع</a:t>
            </a:r>
            <a:r>
              <a:rPr lang="en-US" sz="1100" dirty="0">
                <a:solidFill>
                  <a:schemeClr val="tx1"/>
                </a:solidFill>
                <a:latin typeface="Calibri" panose="020F0502020204030204" pitchFamily="34" charset="0"/>
                <a:ea typeface="Arial"/>
                <a:cs typeface="Calibri" panose="020F0502020204030204" pitchFamily="34" charset="0"/>
                <a:sym typeface="Arial"/>
              </a:rPr>
              <a:t> قائمة بالمبادئ </a:t>
            </a:r>
            <a:r>
              <a:rPr lang="en-US" sz="1100" dirty="0" err="1">
                <a:solidFill>
                  <a:schemeClr val="tx1"/>
                </a:solidFill>
                <a:latin typeface="Calibri" panose="020F0502020204030204" pitchFamily="34" charset="0"/>
                <a:ea typeface="Arial"/>
                <a:cs typeface="Calibri" panose="020F0502020204030204" pitchFamily="34" charset="0"/>
                <a:sym typeface="Arial"/>
              </a:rPr>
              <a:t>الأساسية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لت</a:t>
            </a:r>
            <a:r>
              <a:rPr lang="ar-SA" sz="1100" dirty="0">
                <a:solidFill>
                  <a:schemeClr val="tx1"/>
                </a:solidFill>
                <a:latin typeface="Calibri" panose="020F0502020204030204" pitchFamily="34" charset="0"/>
                <a:ea typeface="Arial"/>
                <a:cs typeface="Calibri" panose="020F0502020204030204" pitchFamily="34" charset="0"/>
                <a:sym typeface="Arial"/>
              </a:rPr>
              <a:t>عقب </a:t>
            </a:r>
            <a:r>
              <a:rPr lang="en-US" sz="1100" dirty="0" err="1">
                <a:solidFill>
                  <a:schemeClr val="tx1"/>
                </a:solidFill>
                <a:latin typeface="Calibri" panose="020F0502020204030204" pitchFamily="34" charset="0"/>
                <a:ea typeface="Arial"/>
                <a:cs typeface="Calibri" panose="020F0502020204030204" pitchFamily="34" charset="0"/>
                <a:sym typeface="Arial"/>
              </a:rPr>
              <a:t>الأسرة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وشرح</a:t>
            </a:r>
            <a:r>
              <a:rPr lang="en-US" sz="1100" dirty="0">
                <a:solidFill>
                  <a:schemeClr val="tx1"/>
                </a:solidFill>
                <a:latin typeface="Calibri" panose="020F0502020204030204" pitchFamily="34" charset="0"/>
                <a:ea typeface="Arial"/>
                <a:cs typeface="Calibri" panose="020F0502020204030204" pitchFamily="34" charset="0"/>
                <a:sym typeface="Arial"/>
              </a:rPr>
              <a:t> الطرق </a:t>
            </a:r>
            <a:r>
              <a:rPr lang="en-US" sz="1100" dirty="0" err="1">
                <a:solidFill>
                  <a:schemeClr val="tx1"/>
                </a:solidFill>
                <a:latin typeface="Calibri" panose="020F0502020204030204" pitchFamily="34" charset="0"/>
                <a:ea typeface="Arial"/>
                <a:cs typeface="Calibri" panose="020F0502020204030204" pitchFamily="34" charset="0"/>
                <a:sym typeface="Arial"/>
              </a:rPr>
              <a:t>المختلفة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لت</a:t>
            </a:r>
            <a:r>
              <a:rPr lang="ar-SA" sz="1100" dirty="0">
                <a:solidFill>
                  <a:schemeClr val="tx1"/>
                </a:solidFill>
                <a:latin typeface="Calibri" panose="020F0502020204030204" pitchFamily="34" charset="0"/>
                <a:ea typeface="Arial"/>
                <a:cs typeface="Calibri" panose="020F0502020204030204" pitchFamily="34" charset="0"/>
                <a:sym typeface="Arial"/>
              </a:rPr>
              <a:t>عقب</a:t>
            </a:r>
            <a:r>
              <a:rPr lang="en-US" sz="1100" dirty="0">
                <a:solidFill>
                  <a:schemeClr val="tx1"/>
                </a:solidFill>
                <a:latin typeface="Calibri" panose="020F0502020204030204" pitchFamily="34" charset="0"/>
                <a:ea typeface="Arial"/>
                <a:cs typeface="Calibri" panose="020F0502020204030204" pitchFamily="34" charset="0"/>
                <a:sym typeface="Arial"/>
              </a:rPr>
              <a:t> الأسرة.</a:t>
            </a:r>
          </a:p>
        </p:txBody>
      </p:sp>
      <p:grpSp>
        <p:nvGrpSpPr>
          <p:cNvPr id="4" name="Google Shape;194;p14">
            <a:extLst>
              <a:ext uri="{FF2B5EF4-FFF2-40B4-BE49-F238E27FC236}">
                <a16:creationId xmlns:a16="http://schemas.microsoft.com/office/drawing/2014/main" id="{9FA20E15-C8D9-1B88-A259-72794512C18C}"/>
              </a:ext>
            </a:extLst>
          </p:cNvPr>
          <p:cNvGrpSpPr/>
          <p:nvPr/>
        </p:nvGrpSpPr>
        <p:grpSpPr>
          <a:xfrm>
            <a:off x="1153785" y="2009311"/>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0D980D66-FC14-A800-46CA-23AA8D8278E3}"/>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933E1674-73B5-D24E-D0AB-4050B93F7DE6}"/>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7" name="TextBox 6">
            <a:extLst>
              <a:ext uri="{FF2B5EF4-FFF2-40B4-BE49-F238E27FC236}">
                <a16:creationId xmlns:a16="http://schemas.microsoft.com/office/drawing/2014/main" id="{E32E3403-6CAE-BF0F-93C2-2B3B69EB3B3D}"/>
              </a:ext>
            </a:extLst>
          </p:cNvPr>
          <p:cNvSpPr txBox="1"/>
          <p:nvPr/>
        </p:nvSpPr>
        <p:spPr>
          <a:xfrm>
            <a:off x="982985" y="2800390"/>
            <a:ext cx="5254041" cy="338554"/>
          </a:xfrm>
          <a:prstGeom prst="rect">
            <a:avLst/>
          </a:prstGeom>
          <a:noFill/>
        </p:spPr>
        <p:txBody>
          <a:bodyPr wrap="square" rtlCol="0">
            <a:spAutoFit/>
          </a:bodyPr>
          <a:lstStyle/>
          <a:p>
            <a:pPr algn="r" rtl="1"/>
            <a:r>
              <a:rPr lang="ar-SA" sz="1600" b="1" spc="300" dirty="0">
                <a:latin typeface="Calibri" panose="020F0502020204030204" pitchFamily="34" charset="0"/>
                <a:cs typeface="Calibri" panose="020F0502020204030204" pitchFamily="34" charset="0"/>
              </a:rPr>
              <a:t>نموذج تاريخ إجراء التعقب</a:t>
            </a:r>
            <a:endParaRPr lang="en-US" sz="1600" b="1" spc="300" dirty="0">
              <a:solidFill>
                <a:schemeClr val="tx1"/>
              </a:solidFill>
              <a:latin typeface="Calibri" panose="020F0502020204030204" pitchFamily="34" charset="0"/>
              <a:cs typeface="Calibri" panose="020F0502020204030204" pitchFamily="34" charset="0"/>
            </a:endParaRPr>
          </a:p>
        </p:txBody>
      </p:sp>
      <p:graphicFrame>
        <p:nvGraphicFramePr>
          <p:cNvPr id="8" name="Table 7">
            <a:extLst>
              <a:ext uri="{FF2B5EF4-FFF2-40B4-BE49-F238E27FC236}">
                <a16:creationId xmlns:a16="http://schemas.microsoft.com/office/drawing/2014/main" id="{6191CCA1-BB57-01DE-5994-71F8C20316C8}"/>
              </a:ext>
            </a:extLst>
          </p:cNvPr>
          <p:cNvGraphicFramePr>
            <a:graphicFrameLocks noGrp="1"/>
          </p:cNvGraphicFramePr>
          <p:nvPr>
            <p:extLst>
              <p:ext uri="{D42A27DB-BD31-4B8C-83A1-F6EECF244321}">
                <p14:modId xmlns:p14="http://schemas.microsoft.com/office/powerpoint/2010/main" val="1301105869"/>
              </p:ext>
            </p:extLst>
          </p:nvPr>
        </p:nvGraphicFramePr>
        <p:xfrm>
          <a:off x="982990" y="3327059"/>
          <a:ext cx="5254036" cy="2814447"/>
        </p:xfrm>
        <a:graphic>
          <a:graphicData uri="http://schemas.openxmlformats.org/drawingml/2006/table">
            <a:tbl>
              <a:tblPr firstRow="1" firstCol="1" bandRow="1"/>
              <a:tblGrid>
                <a:gridCol w="3206238">
                  <a:extLst>
                    <a:ext uri="{9D8B030D-6E8A-4147-A177-3AD203B41FA5}">
                      <a16:colId xmlns:a16="http://schemas.microsoft.com/office/drawing/2014/main" val="2443786387"/>
                    </a:ext>
                  </a:extLst>
                </a:gridCol>
                <a:gridCol w="2047798">
                  <a:extLst>
                    <a:ext uri="{9D8B030D-6E8A-4147-A177-3AD203B41FA5}">
                      <a16:colId xmlns:a16="http://schemas.microsoft.com/office/drawing/2014/main" val="3626563249"/>
                    </a:ext>
                  </a:extLst>
                </a:gridCol>
              </a:tblGrid>
              <a:tr h="223011">
                <a:tc gridSpan="2">
                  <a:txBody>
                    <a:bodyPr/>
                    <a:lstStyle/>
                    <a:p>
                      <a:pPr algn="ctr" rtl="1"/>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٤.ب نظرة عامة على</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6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تاريخ</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إجراء التعقب</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hMerge="1">
                  <a:txBody>
                    <a:bodyPr/>
                    <a:lstStyle/>
                    <a:p>
                      <a:pPr algn="r" rtl="1"/>
                      <a:endParaRPr lang="en-CA"/>
                    </a:p>
                  </a:txBody>
                  <a:tcPr/>
                </a:tc>
                <a:extLst>
                  <a:ext uri="{0D108BD9-81ED-4DB2-BD59-A6C34878D82A}">
                    <a16:rowId xmlns:a16="http://schemas.microsoft.com/office/drawing/2014/main" val="373970542"/>
                  </a:ext>
                </a:extLst>
              </a:tr>
              <a:tr h="142518">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ar-S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الخطوة ٤:</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تنفيذ</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خطة</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أو</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قبل</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ذلك</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على</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سبيل</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المثال</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مباشرة</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بعد</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الخطوة</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١</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التحديد</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والتسجيل</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حسب</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الحاجة</a:t>
                      </a:r>
                      <a:r>
                        <a:rPr lang="ar-S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CA" sz="18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en-ZA" sz="12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خطوة</a:t>
                      </a:r>
                      <a:r>
                        <a:rPr lang="en-ZA"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إدارة</a:t>
                      </a:r>
                      <a:r>
                        <a:rPr lang="en-ZA"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2725541015"/>
                  </a:ext>
                </a:extLst>
              </a:tr>
              <a:tr h="142518">
                <a:tc>
                  <a:txBody>
                    <a:bodyPr/>
                    <a:lstStyle/>
                    <a:p>
                      <a:pPr algn="r" rtl="1">
                        <a:lnSpc>
                          <a:spcPct val="107000"/>
                        </a:lnSpc>
                        <a:spcAft>
                          <a:spcPts val="800"/>
                        </a:spcAft>
                      </a:pPr>
                      <a:r>
                        <a:rPr lang="ar-SA" sz="1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الإضافي</a:t>
                      </a:r>
                      <a:endParaRPr lang="en-CA" sz="1200" b="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الأساسي/ الإضافي</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3379379668"/>
                  </a:ext>
                </a:extLst>
              </a:tr>
              <a:tr h="291657">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يجب</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أن</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تم</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الإدخالات</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على</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أساس</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مستمر</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أثناء</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عملية</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التعقب</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وبأسرع</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وقت</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ممكن</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بعد</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اتخاذ</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إجراء</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التعقب</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متى يتم إكمالها</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431021332"/>
                  </a:ext>
                </a:extLst>
              </a:tr>
              <a:tr h="142518">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مسؤول</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ar-S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الذي تم تعيينه لهذه الحالة</a:t>
                      </a:r>
                      <a:r>
                        <a:rPr lang="en-ZA" sz="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من يجب أن يقوم بإكمالها</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285578066"/>
                  </a:ext>
                </a:extLst>
              </a:tr>
              <a:tr h="281746">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لتوفير</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جدول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زمني</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مفصل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وتاريخ</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لجميع</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إجراءات</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التعقب</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التي</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اتخذها</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أخصائي</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للحالة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الهدف من النموذج</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3892414758"/>
                  </a:ext>
                </a:extLst>
              </a:tr>
            </a:tbl>
          </a:graphicData>
        </a:graphic>
      </p:graphicFrame>
      <p:sp>
        <p:nvSpPr>
          <p:cNvPr id="9" name="Hexagon 8">
            <a:extLst>
              <a:ext uri="{FF2B5EF4-FFF2-40B4-BE49-F238E27FC236}">
                <a16:creationId xmlns:a16="http://schemas.microsoft.com/office/drawing/2014/main" id="{CF3C066D-6FF6-9A11-2CB1-3A114734735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3CBA9C2B-BAB1-738B-A6BE-213101D31F3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C6C2948A-B1DA-B7CB-7711-E8F2BFCE4BC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C25F5110-86C2-A0EC-0A4A-0DFB84C793ED}"/>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81956D81-5891-1311-0932-A1CD4E2127F0}"/>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AD58F191-6814-AB08-AF0C-473BE759B965}"/>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DC9CF837-EFE1-9C56-1CC0-40F4F0423532}"/>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5F0A428F-9F47-60B6-3286-1AB348D3890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25D1C01-EB5D-285F-112B-051BDB3B981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120C30C-22F7-8F24-EC28-873F1515FBE8}"/>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667D479A-40F5-870D-0F19-840766DA07C6}"/>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FFB8BCFA-4D2B-7DDC-0949-1197643B44B2}"/>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508E8C53-361E-6876-0DDC-11A6752238E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12B3D66F-1633-4458-8F23-D692D7B3839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DB06980F-6A78-11AD-E3B8-6C47A1745BD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C2C7BAA1-563A-B745-5CEA-2B180E1A55D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E89FAD0A-AE12-91CE-4F89-414EC2148AB1}"/>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2DE98293-27B6-9AD7-F8CD-3DBEC006FF90}"/>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9" name="Group 28">
            <a:extLst>
              <a:ext uri="{FF2B5EF4-FFF2-40B4-BE49-F238E27FC236}">
                <a16:creationId xmlns:a16="http://schemas.microsoft.com/office/drawing/2014/main" id="{3E3C937D-8DFE-EE40-4E31-D81AB94ACCE0}"/>
              </a:ext>
            </a:extLst>
          </p:cNvPr>
          <p:cNvGrpSpPr/>
          <p:nvPr/>
        </p:nvGrpSpPr>
        <p:grpSpPr>
          <a:xfrm>
            <a:off x="4419048" y="7181314"/>
            <a:ext cx="1831281" cy="1757523"/>
            <a:chOff x="1744894" y="2192954"/>
            <a:chExt cx="2564275" cy="2460995"/>
          </a:xfrm>
        </p:grpSpPr>
        <p:grpSp>
          <p:nvGrpSpPr>
            <p:cNvPr id="30" name="Group 29">
              <a:extLst>
                <a:ext uri="{FF2B5EF4-FFF2-40B4-BE49-F238E27FC236}">
                  <a16:creationId xmlns:a16="http://schemas.microsoft.com/office/drawing/2014/main" id="{80CBA496-05BA-931C-A86B-8F1A4853D9D5}"/>
                </a:ext>
              </a:extLst>
            </p:cNvPr>
            <p:cNvGrpSpPr/>
            <p:nvPr/>
          </p:nvGrpSpPr>
          <p:grpSpPr>
            <a:xfrm>
              <a:off x="1744894" y="2192954"/>
              <a:ext cx="2564275" cy="2460995"/>
              <a:chOff x="1459832" y="2812046"/>
              <a:chExt cx="1953652" cy="1874967"/>
            </a:xfrm>
          </p:grpSpPr>
          <p:sp>
            <p:nvSpPr>
              <p:cNvPr id="42" name="Rectangle: Single Corner Snipped 41">
                <a:extLst>
                  <a:ext uri="{FF2B5EF4-FFF2-40B4-BE49-F238E27FC236}">
                    <a16:creationId xmlns:a16="http://schemas.microsoft.com/office/drawing/2014/main" id="{9FAB73A5-5BA7-75A2-C281-B310D0348018}"/>
                  </a:ext>
                </a:extLst>
              </p:cNvPr>
              <p:cNvSpPr/>
              <p:nvPr/>
            </p:nvSpPr>
            <p:spPr>
              <a:xfrm rot="20978324">
                <a:off x="1459832" y="2999874"/>
                <a:ext cx="1283368" cy="1556084"/>
              </a:xfrm>
              <a:prstGeom prst="snip1Rect">
                <a:avLst/>
              </a:prstGeom>
              <a:solidFill>
                <a:schemeClr val="accent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3" name="Rectangle: Single Corner Snipped 42">
                <a:extLst>
                  <a:ext uri="{FF2B5EF4-FFF2-40B4-BE49-F238E27FC236}">
                    <a16:creationId xmlns:a16="http://schemas.microsoft.com/office/drawing/2014/main" id="{00FD2043-1F3B-EBA1-9496-02BF8CFD5613}"/>
                  </a:ext>
                </a:extLst>
              </p:cNvPr>
              <p:cNvSpPr/>
              <p:nvPr/>
            </p:nvSpPr>
            <p:spPr>
              <a:xfrm>
                <a:off x="1871174" y="2812046"/>
                <a:ext cx="1283368" cy="1556084"/>
              </a:xfrm>
              <a:prstGeom prst="snip1Rect">
                <a:avLst/>
              </a:prstGeom>
              <a:solidFill>
                <a:schemeClr val="accent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44" name="Rectangle: Single Corner Snipped 43">
                <a:extLst>
                  <a:ext uri="{FF2B5EF4-FFF2-40B4-BE49-F238E27FC236}">
                    <a16:creationId xmlns:a16="http://schemas.microsoft.com/office/drawing/2014/main" id="{21D5D984-2DEE-5195-D2DF-12CA3C999380}"/>
                  </a:ext>
                </a:extLst>
              </p:cNvPr>
              <p:cNvSpPr/>
              <p:nvPr/>
            </p:nvSpPr>
            <p:spPr>
              <a:xfrm rot="582585">
                <a:off x="2130116" y="3130929"/>
                <a:ext cx="1283368" cy="1556084"/>
              </a:xfrm>
              <a:prstGeom prst="snip1Rect">
                <a:avLst/>
              </a:prstGeom>
              <a:solidFill>
                <a:schemeClr val="accent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nvGrpSpPr>
            <p:cNvPr id="31" name="Group 30">
              <a:extLst>
                <a:ext uri="{FF2B5EF4-FFF2-40B4-BE49-F238E27FC236}">
                  <a16:creationId xmlns:a16="http://schemas.microsoft.com/office/drawing/2014/main" id="{8D0E21D6-A93B-3AF4-6022-B17210F67F10}"/>
                </a:ext>
              </a:extLst>
            </p:cNvPr>
            <p:cNvGrpSpPr/>
            <p:nvPr/>
          </p:nvGrpSpPr>
          <p:grpSpPr>
            <a:xfrm rot="619501">
              <a:off x="3224746" y="3087487"/>
              <a:ext cx="506112" cy="1135915"/>
              <a:chOff x="5960196" y="3632825"/>
              <a:chExt cx="324376" cy="728028"/>
            </a:xfrm>
            <a:solidFill>
              <a:schemeClr val="bg1"/>
            </a:solidFill>
          </p:grpSpPr>
          <p:sp>
            <p:nvSpPr>
              <p:cNvPr id="32" name="Round Same Side Corner Rectangle 46">
                <a:extLst>
                  <a:ext uri="{FF2B5EF4-FFF2-40B4-BE49-F238E27FC236}">
                    <a16:creationId xmlns:a16="http://schemas.microsoft.com/office/drawing/2014/main" id="{F9AE1B1F-E0E1-0745-7217-3D54EAD8C75D}"/>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Oval 40">
                <a:extLst>
                  <a:ext uri="{FF2B5EF4-FFF2-40B4-BE49-F238E27FC236}">
                    <a16:creationId xmlns:a16="http://schemas.microsoft.com/office/drawing/2014/main" id="{D0C7FE24-D230-7822-92CC-27D11BE08C9F}"/>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228867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a:extLst>
              <a:ext uri="{FF2B5EF4-FFF2-40B4-BE49-F238E27FC236}">
                <a16:creationId xmlns:a16="http://schemas.microsoft.com/office/drawing/2014/main" id="{59916690-ED56-55C3-39EF-9177DB39C959}"/>
              </a:ext>
            </a:extLst>
          </p:cNvPr>
          <p:cNvGraphicFramePr>
            <a:graphicFrameLocks noGrp="1"/>
          </p:cNvGraphicFramePr>
          <p:nvPr>
            <p:extLst>
              <p:ext uri="{D42A27DB-BD31-4B8C-83A1-F6EECF244321}">
                <p14:modId xmlns:p14="http://schemas.microsoft.com/office/powerpoint/2010/main" val="2098783680"/>
              </p:ext>
            </p:extLst>
          </p:nvPr>
        </p:nvGraphicFramePr>
        <p:xfrm>
          <a:off x="944857" y="793802"/>
          <a:ext cx="5254036" cy="8318396"/>
        </p:xfrm>
        <a:graphic>
          <a:graphicData uri="http://schemas.openxmlformats.org/drawingml/2006/table">
            <a:tbl>
              <a:tblPr firstRow="1" firstCol="1" bandRow="1"/>
              <a:tblGrid>
                <a:gridCol w="375910">
                  <a:extLst>
                    <a:ext uri="{9D8B030D-6E8A-4147-A177-3AD203B41FA5}">
                      <a16:colId xmlns:a16="http://schemas.microsoft.com/office/drawing/2014/main" val="2692080912"/>
                    </a:ext>
                  </a:extLst>
                </a:gridCol>
                <a:gridCol w="342900">
                  <a:extLst>
                    <a:ext uri="{9D8B030D-6E8A-4147-A177-3AD203B41FA5}">
                      <a16:colId xmlns:a16="http://schemas.microsoft.com/office/drawing/2014/main" val="3732366486"/>
                    </a:ext>
                  </a:extLst>
                </a:gridCol>
                <a:gridCol w="342900">
                  <a:extLst>
                    <a:ext uri="{9D8B030D-6E8A-4147-A177-3AD203B41FA5}">
                      <a16:colId xmlns:a16="http://schemas.microsoft.com/office/drawing/2014/main" val="3608093705"/>
                    </a:ext>
                  </a:extLst>
                </a:gridCol>
                <a:gridCol w="584200">
                  <a:extLst>
                    <a:ext uri="{9D8B030D-6E8A-4147-A177-3AD203B41FA5}">
                      <a16:colId xmlns:a16="http://schemas.microsoft.com/office/drawing/2014/main" val="2443786387"/>
                    </a:ext>
                  </a:extLst>
                </a:gridCol>
                <a:gridCol w="1274911">
                  <a:extLst>
                    <a:ext uri="{9D8B030D-6E8A-4147-A177-3AD203B41FA5}">
                      <a16:colId xmlns:a16="http://schemas.microsoft.com/office/drawing/2014/main" val="3626563249"/>
                    </a:ext>
                  </a:extLst>
                </a:gridCol>
                <a:gridCol w="1163522">
                  <a:extLst>
                    <a:ext uri="{9D8B030D-6E8A-4147-A177-3AD203B41FA5}">
                      <a16:colId xmlns:a16="http://schemas.microsoft.com/office/drawing/2014/main" val="1347602434"/>
                    </a:ext>
                  </a:extLst>
                </a:gridCol>
                <a:gridCol w="1169693">
                  <a:extLst>
                    <a:ext uri="{9D8B030D-6E8A-4147-A177-3AD203B41FA5}">
                      <a16:colId xmlns:a16="http://schemas.microsoft.com/office/drawing/2014/main" val="3401638153"/>
                    </a:ext>
                  </a:extLst>
                </a:gridCol>
              </a:tblGrid>
              <a:tr h="884273">
                <a:tc rowSpan="8">
                  <a:txBody>
                    <a:bodyPr/>
                    <a:lstStyle/>
                    <a:p>
                      <a:pPr algn="r" rtl="1">
                        <a:lnSpc>
                          <a:spcPct val="107000"/>
                        </a:lnSpc>
                        <a:spcAft>
                          <a:spcPts val="800"/>
                        </a:spcAft>
                      </a:pPr>
                      <a:r>
                        <a:rPr lang="en-ZA" sz="1600" b="1" kern="1200" dirty="0">
                          <a:solidFill>
                            <a:schemeClr val="tx1"/>
                          </a:solidFill>
                          <a:effectLst/>
                          <a:latin typeface="+mn-lt"/>
                          <a:ea typeface="+mn-ea"/>
                          <a:cs typeface="+mn-cs"/>
                        </a:rPr>
                        <a:t>تاريخ </a:t>
                      </a:r>
                      <a:r>
                        <a:rPr lang="ar-SA" sz="1600" b="1" kern="1200" dirty="0">
                          <a:solidFill>
                            <a:schemeClr val="tx1"/>
                          </a:solidFill>
                          <a:effectLst/>
                          <a:latin typeface="+mn-lt"/>
                          <a:ea typeface="+mn-ea"/>
                          <a:cs typeface="+mn-cs"/>
                        </a:rPr>
                        <a:t>إجراء التعقب</a:t>
                      </a:r>
                      <a:endParaRPr lang="en-CA" sz="1600" dirty="0">
                        <a:effectLst/>
                        <a:latin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rowSpan="8">
                  <a:txBody>
                    <a:bodyPr/>
                    <a:lstStyle/>
                    <a:p>
                      <a:pPr algn="r" rtl="1">
                        <a:lnSpc>
                          <a:spcPct val="107000"/>
                        </a:lnSpc>
                        <a:spcAft>
                          <a:spcPts val="800"/>
                        </a:spcAft>
                      </a:pPr>
                      <a:r>
                        <a:rPr lang="en-ZA" sz="1000" b="1" kern="1200" dirty="0">
                          <a:solidFill>
                            <a:schemeClr val="tx1"/>
                          </a:solidFill>
                          <a:effectLst/>
                          <a:latin typeface="+mn-lt"/>
                          <a:ea typeface="+mn-ea"/>
                          <a:cs typeface="+mn-cs"/>
                        </a:rPr>
                        <a:t>رقم </a:t>
                      </a:r>
                      <a:r>
                        <a:rPr lang="ar-SA" sz="1000" b="1" kern="1200" dirty="0">
                          <a:solidFill>
                            <a:schemeClr val="tx1"/>
                          </a:solidFill>
                          <a:effectLst/>
                          <a:latin typeface="+mn-lt"/>
                          <a:ea typeface="+mn-ea"/>
                          <a:cs typeface="+mn-cs"/>
                        </a:rPr>
                        <a:t>تعريف</a:t>
                      </a:r>
                      <a:r>
                        <a:rPr lang="en-ZA" sz="1000" b="1" kern="1200" dirty="0">
                          <a:solidFill>
                            <a:schemeClr val="tx1"/>
                          </a:solidFill>
                          <a:effectLst/>
                          <a:latin typeface="+mn-lt"/>
                          <a:ea typeface="+mn-ea"/>
                          <a:cs typeface="+mn-cs"/>
                        </a:rPr>
                        <a:t> الحالة:</a:t>
                      </a:r>
                      <a:endParaRPr lang="en-CA" sz="1000" dirty="0">
                        <a:effectLst/>
                        <a:latin typeface="+mn-lt"/>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rowSpan="8">
                  <a:txBody>
                    <a:bodyPr/>
                    <a:lstStyle/>
                    <a:p>
                      <a:pPr algn="r" rtl="1">
                        <a:lnSpc>
                          <a:spcPct val="107000"/>
                        </a:lnSpc>
                        <a:spcAft>
                          <a:spcPts val="800"/>
                        </a:spcAft>
                      </a:pPr>
                      <a:r>
                        <a:rPr lang="en-ZA" sz="1000" b="1" kern="1200" dirty="0">
                          <a:solidFill>
                            <a:schemeClr val="tx1"/>
                          </a:solidFill>
                          <a:effectLst/>
                          <a:latin typeface="+mn-lt"/>
                          <a:ea typeface="+mn-ea"/>
                          <a:cs typeface="+mn-cs"/>
                        </a:rPr>
                        <a:t>تاريخ ت</a:t>
                      </a:r>
                      <a:r>
                        <a:rPr lang="ar-SA" sz="1000" b="1" kern="1200" dirty="0">
                          <a:solidFill>
                            <a:schemeClr val="tx1"/>
                          </a:solidFill>
                          <a:effectLst/>
                          <a:latin typeface="+mn-lt"/>
                          <a:ea typeface="+mn-ea"/>
                          <a:cs typeface="+mn-cs"/>
                        </a:rPr>
                        <a:t>عقب </a:t>
                      </a:r>
                      <a:r>
                        <a:rPr lang="en-ZA" sz="1000" b="1" kern="1200" dirty="0">
                          <a:solidFill>
                            <a:schemeClr val="tx1"/>
                          </a:solidFill>
                          <a:effectLst/>
                          <a:latin typeface="+mn-lt"/>
                          <a:ea typeface="+mn-ea"/>
                          <a:cs typeface="+mn-cs"/>
                        </a:rPr>
                        <a:t>الإجراءات التي تم اتخاذها</a:t>
                      </a:r>
                      <a:endParaRPr lang="en-CA" sz="1000" dirty="0">
                        <a:effectLst/>
                        <a:latin typeface="+mn-lt"/>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r>
                        <a:rPr lang="en-ZA" sz="1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ت</a:t>
                      </a:r>
                      <a:r>
                        <a:rPr lang="en-ZA" sz="1000" b="1" kern="1200" dirty="0">
                          <a:solidFill>
                            <a:schemeClr val="tx1"/>
                          </a:solidFill>
                          <a:effectLst/>
                          <a:latin typeface="+mn-lt"/>
                          <a:ea typeface="+mn-ea"/>
                          <a:cs typeface="+mn-cs"/>
                        </a:rPr>
                        <a:t>تاريخ الإجراء</a:t>
                      </a:r>
                      <a:endParaRPr lang="en-CA" sz="1000" kern="1200" dirty="0">
                        <a:solidFill>
                          <a:schemeClr val="tx1"/>
                        </a:solidFill>
                        <a:effectLst/>
                        <a:latin typeface="+mn-lt"/>
                        <a:ea typeface="+mn-ea"/>
                        <a:cs typeface="+mn-cs"/>
                      </a:endParaRPr>
                    </a:p>
                    <a:p>
                      <a:pPr algn="r" rtl="1"/>
                      <a:r>
                        <a:rPr lang="en-ZA" sz="1000" i="1" kern="1200" dirty="0">
                          <a:solidFill>
                            <a:schemeClr val="tx1"/>
                          </a:solidFill>
                          <a:effectLst/>
                          <a:latin typeface="+mn-lt"/>
                          <a:ea typeface="+mn-ea"/>
                          <a:cs typeface="+mn-cs"/>
                        </a:rPr>
                        <a:t>يوم / شهر / سنة</a:t>
                      </a:r>
                      <a:endParaRPr lang="en-CA" sz="1000" dirty="0">
                        <a:effectLst/>
                        <a:latin typeface="+mn-lt"/>
                        <a:ea typeface="Calibri" panose="020F0502020204030204" pitchFamily="34" charset="0"/>
                        <a:cs typeface="Times New Roman" panose="02020603050405020304" pitchFamily="18" charset="0"/>
                      </a:endParaRPr>
                    </a:p>
                    <a:p>
                      <a:pPr algn="r" rtl="1"/>
                      <a:endParaRPr lang="en-US" sz="1000" noProof="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725541015"/>
                  </a:ext>
                </a:extLst>
              </a:tr>
              <a:tr h="1028700">
                <a:tc vMerge="1">
                  <a:txBody>
                    <a:bodyPr/>
                    <a:lstStyle/>
                    <a:p>
                      <a:pPr algn="r" rtl="1">
                        <a:lnSpc>
                          <a:spcPct val="107000"/>
                        </a:lnSpc>
                        <a:spcAft>
                          <a:spcPts val="800"/>
                        </a:spcAft>
                      </a:pPr>
                      <a:endParaRPr lang="en-CA" sz="120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tc>
                <a:tc vMerge="1">
                  <a:txBody>
                    <a:bodyPr/>
                    <a:lstStyle/>
                    <a:p>
                      <a:pPr algn="r" rtl="1"/>
                      <a:endParaRPr lang="en-CA"/>
                    </a:p>
                  </a:txBody>
                  <a:tcPr/>
                </a:tc>
                <a:tc>
                  <a:txBody>
                    <a:bodyPr/>
                    <a:lstStyle/>
                    <a:p>
                      <a:pPr algn="r" rtl="1">
                        <a:lnSpc>
                          <a:spcPct val="107000"/>
                        </a:lnSpc>
                        <a:spcAft>
                          <a:spcPts val="800"/>
                        </a:spcAft>
                      </a:pPr>
                      <a:r>
                        <a:rPr lang="en-ZA" sz="1000" b="1" kern="1200" dirty="0">
                          <a:solidFill>
                            <a:schemeClr val="tx1"/>
                          </a:solidFill>
                          <a:effectLst/>
                          <a:latin typeface="+mn-lt"/>
                          <a:ea typeface="+mn-ea"/>
                          <a:cs typeface="+mn-cs"/>
                        </a:rPr>
                        <a:t> الإجراء</a:t>
                      </a:r>
                      <a:r>
                        <a:rPr lang="ar-SA" sz="1000" b="1" kern="1200" dirty="0">
                          <a:solidFill>
                            <a:schemeClr val="tx1"/>
                          </a:solidFill>
                          <a:effectLst/>
                          <a:latin typeface="+mn-lt"/>
                          <a:ea typeface="+mn-ea"/>
                          <a:cs typeface="+mn-cs"/>
                        </a:rPr>
                        <a:t> الذي تم اتخاذه</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r>
                        <a:rPr lang="en-ZA" sz="1000" kern="1200" dirty="0">
                          <a:solidFill>
                            <a:schemeClr val="tx1"/>
                          </a:solidFill>
                          <a:effectLst/>
                          <a:latin typeface="+mn-lt"/>
                          <a:ea typeface="+mn-ea"/>
                          <a:cs typeface="+mn-cs"/>
                        </a:rPr>
                        <a:t>[] ال</a:t>
                      </a:r>
                      <a:r>
                        <a:rPr lang="ar-SA" sz="1000" kern="1200" dirty="0">
                          <a:solidFill>
                            <a:schemeClr val="tx1"/>
                          </a:solidFill>
                          <a:effectLst/>
                          <a:latin typeface="+mn-lt"/>
                          <a:ea typeface="+mn-ea"/>
                          <a:cs typeface="+mn-cs"/>
                        </a:rPr>
                        <a:t>تعقب</a:t>
                      </a:r>
                      <a:r>
                        <a:rPr lang="en-ZA" sz="1000" kern="1200" dirty="0">
                          <a:solidFill>
                            <a:schemeClr val="tx1"/>
                          </a:solidFill>
                          <a:effectLst/>
                          <a:latin typeface="+mn-lt"/>
                          <a:ea typeface="+mn-ea"/>
                          <a:cs typeface="+mn-cs"/>
                        </a:rPr>
                        <a:t> الفردي</a:t>
                      </a:r>
                      <a:endParaRPr lang="en-CA" sz="10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الإحالة إلى اللجنة الدولية للصليب الأحمر</a:t>
                      </a:r>
                      <a:endParaRPr lang="en-CA" sz="10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تتبع الصور</a:t>
                      </a:r>
                      <a:endParaRPr lang="en-CA" sz="10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قائمة ال</a:t>
                      </a:r>
                      <a:r>
                        <a:rPr lang="ar-SA" sz="1000" kern="1200" dirty="0">
                          <a:solidFill>
                            <a:schemeClr val="tx1"/>
                          </a:solidFill>
                          <a:effectLst/>
                          <a:latin typeface="+mn-lt"/>
                          <a:ea typeface="+mn-ea"/>
                          <a:cs typeface="+mn-cs"/>
                        </a:rPr>
                        <a:t>تعقب</a:t>
                      </a:r>
                      <a:r>
                        <a:rPr lang="en-ZA" sz="1000" kern="1200" dirty="0">
                          <a:solidFill>
                            <a:schemeClr val="tx1"/>
                          </a:solidFill>
                          <a:effectLst/>
                          <a:latin typeface="+mn-lt"/>
                          <a:ea typeface="+mn-ea"/>
                          <a:cs typeface="+mn-cs"/>
                        </a:rPr>
                        <a:t> الشامل</a:t>
                      </a:r>
                      <a:endParaRPr lang="en-CA" sz="10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الإحالة إلى منظمة غير حكومية</a:t>
                      </a:r>
                      <a:endParaRPr lang="en-CA" sz="10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 آخر</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r>
                        <a:rPr lang="en-ZA" sz="900" kern="1200" dirty="0">
                          <a:solidFill>
                            <a:schemeClr val="tx1"/>
                          </a:solidFill>
                          <a:effectLst/>
                          <a:latin typeface="+mn-lt"/>
                          <a:ea typeface="+mn-ea"/>
                          <a:cs typeface="+mn-cs"/>
                        </a:rPr>
                        <a:t>[] ال</a:t>
                      </a:r>
                      <a:r>
                        <a:rPr lang="ar-SA" sz="900" kern="1200" dirty="0">
                          <a:solidFill>
                            <a:schemeClr val="tx1"/>
                          </a:solidFill>
                          <a:effectLst/>
                          <a:latin typeface="+mn-lt"/>
                          <a:ea typeface="+mn-ea"/>
                          <a:cs typeface="+mn-cs"/>
                        </a:rPr>
                        <a:t>تعقب</a:t>
                      </a:r>
                      <a:r>
                        <a:rPr lang="en-ZA" sz="900" kern="1200" dirty="0">
                          <a:solidFill>
                            <a:schemeClr val="tx1"/>
                          </a:solidFill>
                          <a:effectLst/>
                          <a:latin typeface="+mn-lt"/>
                          <a:ea typeface="+mn-ea"/>
                          <a:cs typeface="+mn-cs"/>
                        </a:rPr>
                        <a:t> الفردي</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الإحالة إلى اللجنة الدولية للصليب الأحمر</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تتبع الصور</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قائمة ال</a:t>
                      </a:r>
                      <a:r>
                        <a:rPr lang="ar-SA" sz="900" kern="1200" dirty="0">
                          <a:solidFill>
                            <a:schemeClr val="tx1"/>
                          </a:solidFill>
                          <a:effectLst/>
                          <a:latin typeface="+mn-lt"/>
                          <a:ea typeface="+mn-ea"/>
                          <a:cs typeface="+mn-cs"/>
                        </a:rPr>
                        <a:t>تعقب</a:t>
                      </a:r>
                      <a:r>
                        <a:rPr lang="en-ZA" sz="900" kern="1200" dirty="0">
                          <a:solidFill>
                            <a:schemeClr val="tx1"/>
                          </a:solidFill>
                          <a:effectLst/>
                          <a:latin typeface="+mn-lt"/>
                          <a:ea typeface="+mn-ea"/>
                          <a:cs typeface="+mn-cs"/>
                        </a:rPr>
                        <a:t> الشامل</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الإحالة إلى منظمة غير حكومية</a:t>
                      </a:r>
                      <a:endParaRPr lang="en-CA" sz="9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 آخر</a:t>
                      </a:r>
                      <a:endParaRPr lang="en-CA" sz="1000" dirty="0">
                        <a:effectLst/>
                        <a:latin typeface="+mn-lt"/>
                        <a:ea typeface="Calibri" panose="020F0502020204030204" pitchFamily="34" charset="0"/>
                        <a:cs typeface="Times New Roman" panose="02020603050405020304" pitchFamily="18" charset="0"/>
                      </a:endParaRPr>
                    </a:p>
                    <a:p>
                      <a:pPr algn="r" rtl="1"/>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r>
                        <a:rPr lang="en-ZA" sz="900" kern="1200" dirty="0">
                          <a:solidFill>
                            <a:schemeClr val="tx1"/>
                          </a:solidFill>
                          <a:effectLst/>
                          <a:latin typeface="+mn-lt"/>
                          <a:ea typeface="+mn-ea"/>
                          <a:cs typeface="+mn-cs"/>
                        </a:rPr>
                        <a:t>[] ال</a:t>
                      </a:r>
                      <a:r>
                        <a:rPr lang="ar-SA" sz="900" kern="1200" dirty="0">
                          <a:solidFill>
                            <a:schemeClr val="tx1"/>
                          </a:solidFill>
                          <a:effectLst/>
                          <a:latin typeface="+mn-lt"/>
                          <a:ea typeface="+mn-ea"/>
                          <a:cs typeface="+mn-cs"/>
                        </a:rPr>
                        <a:t>تعقب</a:t>
                      </a:r>
                      <a:r>
                        <a:rPr lang="en-ZA" sz="900" kern="1200" dirty="0">
                          <a:solidFill>
                            <a:schemeClr val="tx1"/>
                          </a:solidFill>
                          <a:effectLst/>
                          <a:latin typeface="+mn-lt"/>
                          <a:ea typeface="+mn-ea"/>
                          <a:cs typeface="+mn-cs"/>
                        </a:rPr>
                        <a:t> الفردي</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الإحالة إلى اللجنة الدولية للصليب الأحمر</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تتبع الصور</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قائمة ال</a:t>
                      </a:r>
                      <a:r>
                        <a:rPr lang="ar-SA" sz="900" kern="1200" dirty="0">
                          <a:solidFill>
                            <a:schemeClr val="tx1"/>
                          </a:solidFill>
                          <a:effectLst/>
                          <a:latin typeface="+mn-lt"/>
                          <a:ea typeface="+mn-ea"/>
                          <a:cs typeface="+mn-cs"/>
                        </a:rPr>
                        <a:t>تعقب</a:t>
                      </a:r>
                      <a:r>
                        <a:rPr lang="en-ZA" sz="900" kern="1200" dirty="0">
                          <a:solidFill>
                            <a:schemeClr val="tx1"/>
                          </a:solidFill>
                          <a:effectLst/>
                          <a:latin typeface="+mn-lt"/>
                          <a:ea typeface="+mn-ea"/>
                          <a:cs typeface="+mn-cs"/>
                        </a:rPr>
                        <a:t> الشامل</a:t>
                      </a:r>
                      <a:endParaRPr lang="en-CA" sz="900" kern="1200" dirty="0">
                        <a:solidFill>
                          <a:schemeClr val="tx1"/>
                        </a:solidFill>
                        <a:effectLst/>
                        <a:latin typeface="+mn-lt"/>
                        <a:ea typeface="+mn-ea"/>
                        <a:cs typeface="+mn-cs"/>
                      </a:endParaRPr>
                    </a:p>
                    <a:p>
                      <a:pPr algn="r" rtl="1"/>
                      <a:r>
                        <a:rPr lang="en-ZA" sz="900" kern="1200" dirty="0">
                          <a:solidFill>
                            <a:schemeClr val="tx1"/>
                          </a:solidFill>
                          <a:effectLst/>
                          <a:latin typeface="+mn-lt"/>
                          <a:ea typeface="+mn-ea"/>
                          <a:cs typeface="+mn-cs"/>
                        </a:rPr>
                        <a:t>[] الإحالة إلى منظمة غير حكومية</a:t>
                      </a:r>
                      <a:endParaRPr lang="en-CA" sz="900" kern="1200" dirty="0">
                        <a:solidFill>
                          <a:schemeClr val="tx1"/>
                        </a:solidFill>
                        <a:effectLst/>
                        <a:latin typeface="+mn-lt"/>
                        <a:ea typeface="+mn-ea"/>
                        <a:cs typeface="+mn-cs"/>
                      </a:endParaRPr>
                    </a:p>
                    <a:p>
                      <a:pPr algn="r" rtl="1"/>
                      <a:r>
                        <a:rPr lang="en-ZA" sz="1000" kern="1200" dirty="0">
                          <a:solidFill>
                            <a:schemeClr val="tx1"/>
                          </a:solidFill>
                          <a:effectLst/>
                          <a:latin typeface="+mn-lt"/>
                          <a:ea typeface="+mn-ea"/>
                          <a:cs typeface="+mn-cs"/>
                        </a:rPr>
                        <a:t>[ ] آخر</a:t>
                      </a:r>
                      <a:endParaRPr lang="en-CA" sz="1000" dirty="0">
                        <a:effectLst/>
                        <a:latin typeface="+mn-lt"/>
                        <a:ea typeface="Calibri" panose="020F0502020204030204" pitchFamily="34" charset="0"/>
                        <a:cs typeface="Times New Roman" panose="02020603050405020304" pitchFamily="18" charset="0"/>
                      </a:endParaRPr>
                    </a:p>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379379668"/>
                  </a:ext>
                </a:extLst>
              </a:tr>
              <a:tr h="1023435">
                <a:tc vMerge="1">
                  <a:txBody>
                    <a:bodyPr/>
                    <a:lstStyle/>
                    <a:p>
                      <a:pPr algn="r" rtl="1">
                        <a:lnSpc>
                          <a:spcPct val="107000"/>
                        </a:lnSpc>
                        <a:spcAft>
                          <a:spcPts val="800"/>
                        </a:spcAft>
                      </a:pPr>
                      <a:endParaRPr lang="en-CA" sz="120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tc>
                <a:tc vMerge="1">
                  <a:txBody>
                    <a:bodyPr/>
                    <a:lstStyle/>
                    <a:p>
                      <a:pPr algn="r" rtl="1"/>
                      <a:endParaRPr lang="en-CA"/>
                    </a:p>
                  </a:txBody>
                  <a:tcPr/>
                </a:tc>
                <a:tc>
                  <a:txBody>
                    <a:bodyPr/>
                    <a:lstStyle/>
                    <a:p>
                      <a:pPr algn="r" rtl="1">
                        <a:lnSpc>
                          <a:spcPct val="107000"/>
                        </a:lnSpc>
                        <a:spcAft>
                          <a:spcPts val="800"/>
                        </a:spcAft>
                      </a:pPr>
                      <a:r>
                        <a:rPr lang="ar-SA" sz="1000" b="1" kern="1200" dirty="0">
                          <a:solidFill>
                            <a:schemeClr val="tx1"/>
                          </a:solidFill>
                          <a:effectLst/>
                          <a:latin typeface="+mn-lt"/>
                          <a:ea typeface="+mn-ea"/>
                          <a:cs typeface="+mn-cs"/>
                        </a:rPr>
                        <a:t>من الذي تم تعقبه/ها</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431021332"/>
                  </a:ext>
                </a:extLst>
              </a:tr>
              <a:tr h="1193800">
                <a:tc vMerge="1">
                  <a:txBody>
                    <a:bodyPr/>
                    <a:lstStyle/>
                    <a:p>
                      <a:pPr algn="r" rtl="1">
                        <a:lnSpc>
                          <a:spcPct val="107000"/>
                        </a:lnSpc>
                        <a:spcAft>
                          <a:spcPts val="800"/>
                        </a:spcAft>
                      </a:pPr>
                      <a:endParaRPr lang="en-CA" sz="120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tc>
                <a:tc vMerge="1">
                  <a:txBody>
                    <a:bodyPr/>
                    <a:lstStyle/>
                    <a:p>
                      <a:pPr algn="r" rtl="1"/>
                      <a:endParaRPr lang="en-CA"/>
                    </a:p>
                  </a:txBody>
                  <a:tcPr/>
                </a:tc>
                <a:tc>
                  <a:txBody>
                    <a:bodyPr/>
                    <a:lstStyle/>
                    <a:p>
                      <a:pPr algn="r" rtl="1"/>
                      <a:r>
                        <a:rPr lang="en-ZA" sz="1000" b="1" kern="1200" dirty="0">
                          <a:solidFill>
                            <a:schemeClr val="tx1"/>
                          </a:solidFill>
                          <a:effectLst/>
                          <a:latin typeface="+mn-lt"/>
                          <a:ea typeface="+mn-ea"/>
                          <a:cs typeface="+mn-cs"/>
                        </a:rPr>
                        <a:t>موقع التعقب</a:t>
                      </a:r>
                      <a:endParaRPr lang="en-CA" sz="1000" kern="1200" dirty="0">
                        <a:solidFill>
                          <a:schemeClr val="tx1"/>
                        </a:solidFill>
                        <a:effectLst/>
                        <a:latin typeface="+mn-lt"/>
                        <a:ea typeface="+mn-ea"/>
                        <a:cs typeface="+mn-cs"/>
                      </a:endParaRPr>
                    </a:p>
                    <a:p>
                      <a:pPr algn="r" rtl="1"/>
                      <a:r>
                        <a:rPr lang="en-ZA" sz="1000" i="1" kern="1200" dirty="0">
                          <a:solidFill>
                            <a:schemeClr val="tx1"/>
                          </a:solidFill>
                          <a:effectLst/>
                          <a:latin typeface="+mn-lt"/>
                          <a:ea typeface="+mn-ea"/>
                          <a:cs typeface="+mn-cs"/>
                        </a:rPr>
                        <a:t>البلد </a:t>
                      </a:r>
                      <a:r>
                        <a:rPr lang="ar-SA" sz="1000" i="1" kern="1200" dirty="0">
                          <a:solidFill>
                            <a:schemeClr val="tx1"/>
                          </a:solidFill>
                          <a:effectLst/>
                          <a:latin typeface="+mn-lt"/>
                          <a:ea typeface="+mn-ea"/>
                          <a:cs typeface="+mn-cs"/>
                        </a:rPr>
                        <a:t>،</a:t>
                      </a:r>
                      <a:r>
                        <a:rPr lang="en-ZA" sz="1000" i="1" kern="1200" dirty="0">
                          <a:solidFill>
                            <a:schemeClr val="tx1"/>
                          </a:solidFill>
                          <a:effectLst/>
                          <a:latin typeface="+mn-lt"/>
                          <a:ea typeface="+mn-ea"/>
                          <a:cs typeface="+mn-cs"/>
                        </a:rPr>
                        <a:t> المقاطعة </a:t>
                      </a:r>
                      <a:r>
                        <a:rPr lang="ar-SA" sz="1000" i="1" kern="1200" dirty="0">
                          <a:solidFill>
                            <a:schemeClr val="tx1"/>
                          </a:solidFill>
                          <a:effectLst/>
                          <a:latin typeface="+mn-lt"/>
                          <a:ea typeface="+mn-ea"/>
                          <a:cs typeface="+mn-cs"/>
                        </a:rPr>
                        <a:t>،</a:t>
                      </a:r>
                      <a:r>
                        <a:rPr lang="en-ZA" sz="1000" i="1" kern="1200" dirty="0">
                          <a:solidFill>
                            <a:schemeClr val="tx1"/>
                          </a:solidFill>
                          <a:effectLst/>
                          <a:latin typeface="+mn-lt"/>
                          <a:ea typeface="+mn-ea"/>
                          <a:cs typeface="+mn-cs"/>
                        </a:rPr>
                        <a:t>الحي </a:t>
                      </a:r>
                      <a:r>
                        <a:rPr lang="ar-SA" sz="1000" i="1" kern="1200" dirty="0">
                          <a:solidFill>
                            <a:schemeClr val="tx1"/>
                          </a:solidFill>
                          <a:effectLst/>
                          <a:latin typeface="+mn-lt"/>
                          <a:ea typeface="+mn-ea"/>
                          <a:cs typeface="+mn-cs"/>
                        </a:rPr>
                        <a:t>،</a:t>
                      </a:r>
                      <a:r>
                        <a:rPr lang="en-ZA" sz="1000" i="1" kern="1200" dirty="0">
                          <a:solidFill>
                            <a:schemeClr val="tx1"/>
                          </a:solidFill>
                          <a:effectLst/>
                          <a:latin typeface="+mn-lt"/>
                          <a:ea typeface="+mn-ea"/>
                          <a:cs typeface="+mn-cs"/>
                        </a:rPr>
                        <a:t> المدينة / القرية</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ZA" sz="1000" b="1" kern="1200" dirty="0">
                          <a:solidFill>
                            <a:schemeClr val="tx1"/>
                          </a:solidFill>
                          <a:effectLst/>
                          <a:latin typeface="+mn-lt"/>
                          <a:ea typeface="+mn-ea"/>
                          <a:cs typeface="+mn-cs"/>
                        </a:rPr>
                        <a:t>تفاصيل إجراءات التعقب والنتيجة</a:t>
                      </a:r>
                      <a:endParaRPr lang="en-CA" sz="1000" dirty="0">
                        <a:effectLst/>
                        <a:latin typeface="+mn-lt"/>
                        <a:ea typeface="Calibri" panose="020F0502020204030204" pitchFamily="34" charset="0"/>
                        <a:cs typeface="Times New Roman" panose="02020603050405020304" pitchFamily="18" charset="0"/>
                      </a:endParaRPr>
                    </a:p>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4285578066"/>
                  </a:ext>
                </a:extLst>
              </a:tr>
              <a:tr h="1258707">
                <a:tc vMerge="1">
                  <a:txBody>
                    <a:bodyPr/>
                    <a:lstStyle/>
                    <a:p>
                      <a:pPr algn="r" rtl="1">
                        <a:lnSpc>
                          <a:spcPct val="107000"/>
                        </a:lnSpc>
                        <a:spcAft>
                          <a:spcPts val="80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tc>
                <a:tc vMerge="1">
                  <a:txBody>
                    <a:bodyPr/>
                    <a:lstStyle/>
                    <a:p>
                      <a:pPr algn="r" rtl="1"/>
                      <a:endParaRPr lang="en-CA"/>
                    </a:p>
                  </a:txBody>
                  <a:tcPr/>
                </a:tc>
                <a:tc>
                  <a:txBody>
                    <a:bodyPr/>
                    <a:lstStyle/>
                    <a:p>
                      <a:pPr marL="0" marR="0" lvl="0" indent="0" algn="r" defTabSz="685800" rtl="1" eaLnBrk="1" fontAlgn="auto" latinLnBrk="0" hangingPunct="1">
                        <a:lnSpc>
                          <a:spcPct val="107000"/>
                        </a:lnSpc>
                        <a:spcBef>
                          <a:spcPts val="0"/>
                        </a:spcBef>
                        <a:spcAft>
                          <a:spcPts val="800"/>
                        </a:spcAft>
                        <a:buClrTx/>
                        <a:buSzTx/>
                        <a:buFontTx/>
                        <a:buNone/>
                        <a:tabLst/>
                        <a:defRPr/>
                      </a:pPr>
                      <a:r>
                        <a:rPr lang="en-ZA" sz="1000" b="1" kern="1200" dirty="0">
                          <a:solidFill>
                            <a:schemeClr val="tx1"/>
                          </a:solidFill>
                          <a:effectLst/>
                          <a:latin typeface="+mn-lt"/>
                          <a:ea typeface="+mn-ea"/>
                          <a:cs typeface="+mn-cs"/>
                        </a:rPr>
                        <a:t>تفاصيل إجراءات التعقب والنتيجة</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algn="l" defTabSz="685800" rtl="0" eaLnBrk="1" latinLnBrk="0" hangingPunct="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892414758"/>
                  </a:ext>
                </a:extLst>
              </a:tr>
              <a:tr h="925693">
                <a:tc vMerge="1">
                  <a:txBody>
                    <a:bodyPr/>
                    <a:lstStyle/>
                    <a:p>
                      <a:pPr algn="r" rtl="1">
                        <a:lnSpc>
                          <a:spcPct val="107000"/>
                        </a:lnSpc>
                        <a:spcAft>
                          <a:spcPts val="80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lnL w="12700" cap="flat" cmpd="sng" algn="ctr">
                      <a:solidFill>
                        <a:schemeClr val="tx1">
                          <a:lumMod val="65000"/>
                          <a:lumOff val="35000"/>
                        </a:schemeClr>
                      </a:solidFill>
                      <a:prstDash val="solid"/>
                      <a:round/>
                      <a:headEnd type="none" w="med" len="med"/>
                      <a:tailEnd type="none" w="med" len="med"/>
                    </a:lnL>
                    <a:lnT w="12700" cap="flat" cmpd="sng" algn="ctr">
                      <a:solidFill>
                        <a:schemeClr val="tx1">
                          <a:lumMod val="65000"/>
                          <a:lumOff val="35000"/>
                        </a:schemeClr>
                      </a:solidFill>
                      <a:prstDash val="solid"/>
                      <a:round/>
                      <a:headEnd type="none" w="med" len="med"/>
                      <a:tailEnd type="none" w="med" len="med"/>
                    </a:lnT>
                  </a:tcPr>
                </a:tc>
                <a:tc vMerge="1">
                  <a:txBody>
                    <a:bodyPr/>
                    <a:lstStyle/>
                    <a:p>
                      <a:pPr algn="r" rtl="1"/>
                      <a:endParaRPr lang="en-CA"/>
                    </a:p>
                  </a:txBody>
                  <a:tcPr>
                    <a:lnT w="12700" cap="flat" cmpd="sng" algn="ctr">
                      <a:solidFill>
                        <a:schemeClr val="tx1">
                          <a:lumMod val="65000"/>
                          <a:lumOff val="35000"/>
                        </a:schemeClr>
                      </a:solidFill>
                      <a:prstDash val="solid"/>
                      <a:round/>
                      <a:headEnd type="none" w="med" len="med"/>
                      <a:tailEnd type="none" w="med" len="med"/>
                    </a:lnT>
                  </a:tcPr>
                </a:tc>
                <a:tc>
                  <a:txBody>
                    <a:bodyPr/>
                    <a:lstStyle/>
                    <a:p>
                      <a:pPr algn="r" rtl="1">
                        <a:lnSpc>
                          <a:spcPct val="107000"/>
                        </a:lnSpc>
                        <a:spcAft>
                          <a:spcPts val="800"/>
                        </a:spcAft>
                      </a:pPr>
                      <a:r>
                        <a:rPr lang="ar-SA" sz="1000" b="1" kern="1200" dirty="0">
                          <a:solidFill>
                            <a:schemeClr val="tx1"/>
                          </a:solidFill>
                          <a:effectLst/>
                          <a:latin typeface="+mn-lt"/>
                          <a:ea typeface="+mn-ea"/>
                          <a:cs typeface="+mn-cs"/>
                        </a:rPr>
                        <a:t>النتيجة</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 ناجح</a:t>
                      </a:r>
                    </a:p>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غير ناجح</a:t>
                      </a:r>
                    </a:p>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 قيد الانتظار</a:t>
                      </a: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 ناجح</a:t>
                      </a:r>
                    </a:p>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غير ناجح</a:t>
                      </a:r>
                    </a:p>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 قيد الانتظار</a:t>
                      </a: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 ناجح</a:t>
                      </a:r>
                    </a:p>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غير ناجح</a:t>
                      </a:r>
                    </a:p>
                    <a:p>
                      <a:pPr algn="r" rtl="1">
                        <a:lnSpc>
                          <a:spcPct val="107000"/>
                        </a:lnSpc>
                        <a:spcAft>
                          <a:spcPts val="0"/>
                        </a:spcAft>
                      </a:pPr>
                      <a:r>
                        <a:rPr lang="en-CA" sz="1000" dirty="0">
                          <a:effectLst/>
                          <a:latin typeface="+mn-lt"/>
                          <a:ea typeface="Calibri" panose="020F0502020204030204" pitchFamily="34" charset="0"/>
                          <a:cs typeface="Times New Roman" panose="02020603050405020304" pitchFamily="18" charset="0"/>
                        </a:rPr>
                        <a:t>[ ] قيد الانتظار</a:t>
                      </a: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009659141"/>
                  </a:ext>
                </a:extLst>
              </a:tr>
              <a:tr h="1168400">
                <a:tc vMerge="1">
                  <a:txBody>
                    <a:bodyPr/>
                    <a:lstStyle/>
                    <a:p>
                      <a:pPr algn="r" rtl="1">
                        <a:lnSpc>
                          <a:spcPct val="107000"/>
                        </a:lnSpc>
                        <a:spcAft>
                          <a:spcPts val="800"/>
                        </a:spcAft>
                      </a:pP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tc>
                <a:tc vMerge="1">
                  <a:txBody>
                    <a:bodyPr/>
                    <a:lstStyle/>
                    <a:p>
                      <a:pPr algn="r" rtl="1"/>
                      <a:endParaRPr lang="en-CA"/>
                    </a:p>
                  </a:txBody>
                  <a:tcPr/>
                </a:tc>
                <a:tc>
                  <a:txBody>
                    <a:bodyPr/>
                    <a:lstStyle/>
                    <a:p>
                      <a:pPr algn="r" rtl="1">
                        <a:lnSpc>
                          <a:spcPct val="107000"/>
                        </a:lnSpc>
                        <a:spcAft>
                          <a:spcPts val="800"/>
                        </a:spcAft>
                      </a:pPr>
                      <a:r>
                        <a:rPr lang="en-ZA" sz="1000" b="1" kern="1200" dirty="0">
                          <a:solidFill>
                            <a:schemeClr val="tx1"/>
                          </a:solidFill>
                          <a:effectLst/>
                          <a:latin typeface="+mn-lt"/>
                          <a:ea typeface="+mn-ea"/>
                          <a:cs typeface="+mn-cs"/>
                        </a:rPr>
                        <a:t>الخطوات / الإجراءات التالية</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053638222"/>
                  </a:ext>
                </a:extLst>
              </a:tr>
              <a:tr h="835388">
                <a:tc vMerge="1">
                  <a:txBody>
                    <a:bodyPr/>
                    <a:lstStyle/>
                    <a:p>
                      <a:pPr algn="r" rtl="1">
                        <a:lnSpc>
                          <a:spcPct val="107000"/>
                        </a:lnSpc>
                        <a:spcAft>
                          <a:spcPts val="800"/>
                        </a:spcAft>
                      </a:pPr>
                      <a:r>
                        <a:rPr lang="en-ZA" sz="1350" b="1" kern="1200" dirty="0">
                          <a:solidFill>
                            <a:schemeClr val="tx1"/>
                          </a:solidFill>
                          <a:effectLst/>
                          <a:latin typeface="+mn-lt"/>
                          <a:ea typeface="+mn-ea"/>
                          <a:cs typeface="+mn-cs"/>
                        </a:rPr>
                        <a:t>تتبع تاريخ العمل</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vert="vert270">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rgbClr val="D9D9D9"/>
                    </a:solidFill>
                  </a:tcPr>
                </a:tc>
                <a:tc vMerge="1">
                  <a:txBody>
                    <a:bodyPr/>
                    <a:lstStyle/>
                    <a:p>
                      <a:pPr algn="r" rtl="1"/>
                      <a:endParaRPr lang="en-CA"/>
                    </a:p>
                  </a:txBody>
                  <a:tcPr/>
                </a:tc>
                <a:tc vMerge="1">
                  <a:txBody>
                    <a:bodyPr/>
                    <a:lstStyle/>
                    <a:p>
                      <a:pPr algn="r" rtl="1"/>
                      <a:endParaRPr lang="en-CA"/>
                    </a:p>
                  </a:txBody>
                  <a:tcPr/>
                </a:tc>
                <a:tc>
                  <a:txBody>
                    <a:bodyPr/>
                    <a:lstStyle/>
                    <a:p>
                      <a:pPr algn="r" rtl="1"/>
                      <a:r>
                        <a:rPr lang="en-ZA" sz="1000" b="1" kern="1200" dirty="0">
                          <a:solidFill>
                            <a:schemeClr val="tx1"/>
                          </a:solidFill>
                          <a:effectLst/>
                          <a:latin typeface="+mn-lt"/>
                          <a:ea typeface="+mn-ea"/>
                          <a:cs typeface="+mn-cs"/>
                        </a:rPr>
                        <a:t>تاريخ الإ</a:t>
                      </a:r>
                      <a:r>
                        <a:rPr lang="ar-SA" sz="1000" b="1" kern="1200" dirty="0">
                          <a:solidFill>
                            <a:schemeClr val="tx1"/>
                          </a:solidFill>
                          <a:effectLst/>
                          <a:latin typeface="+mn-lt"/>
                          <a:ea typeface="+mn-ea"/>
                          <a:cs typeface="+mn-cs"/>
                        </a:rPr>
                        <a:t>ستحقاق</a:t>
                      </a:r>
                      <a:endParaRPr lang="en-CA" sz="1000" kern="1200" dirty="0">
                        <a:solidFill>
                          <a:schemeClr val="tx1"/>
                        </a:solidFill>
                        <a:effectLst/>
                        <a:latin typeface="+mn-lt"/>
                        <a:ea typeface="+mn-ea"/>
                        <a:cs typeface="+mn-cs"/>
                      </a:endParaRPr>
                    </a:p>
                    <a:p>
                      <a:pPr algn="r" rtl="1"/>
                      <a:r>
                        <a:rPr lang="en-ZA" sz="1000" i="1" kern="1200" dirty="0">
                          <a:solidFill>
                            <a:schemeClr val="tx1"/>
                          </a:solidFill>
                          <a:effectLst/>
                          <a:latin typeface="+mn-lt"/>
                          <a:ea typeface="+mn-ea"/>
                          <a:cs typeface="+mn-cs"/>
                        </a:rPr>
                        <a:t>يوم / شهر / سنة</a:t>
                      </a: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marL="0" algn="r" defTabSz="685800" rtl="1" eaLnBrk="1" latinLnBrk="0" hangingPunct="1">
                        <a:lnSpc>
                          <a:spcPct val="107000"/>
                        </a:lnSpc>
                        <a:spcAft>
                          <a:spcPts val="800"/>
                        </a:spcAft>
                      </a:pPr>
                      <a:endParaRPr lang="en-CA" sz="1000" dirty="0">
                        <a:effectLst/>
                        <a:latin typeface="+mn-lt"/>
                        <a:ea typeface="Calibri" panose="020F0502020204030204" pitchFamily="34" charset="0"/>
                        <a:cs typeface="Times New Roman" panose="02020603050405020304" pitchFamily="18" charset="0"/>
                      </a:endParaRPr>
                    </a:p>
                  </a:txBody>
                  <a:tcPr marL="45720" marR="45720" vert="vert27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848920408"/>
                  </a:ext>
                </a:extLst>
              </a:tr>
            </a:tbl>
          </a:graphicData>
        </a:graphic>
      </p:graphicFrame>
      <p:sp>
        <p:nvSpPr>
          <p:cNvPr id="10" name="Hexagon 9">
            <a:extLst>
              <a:ext uri="{FF2B5EF4-FFF2-40B4-BE49-F238E27FC236}">
                <a16:creationId xmlns:a16="http://schemas.microsoft.com/office/drawing/2014/main" id="{B79AC743-FAD4-F487-C480-230FE3489039}"/>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BC0F8501-4BDA-0B5E-4513-51A83BFD5FD2}"/>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C688294E-7ACF-9D93-006E-2070A0B6DB62}"/>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435A9F09-765B-FE8E-5198-BBFB06122034}"/>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E5255FA7-C002-2384-7C7C-4480B6162AE5}"/>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0DB4E339-A8C0-6229-179A-D620E387D6AF}"/>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AFA430C-54E7-D68F-A9AF-6E634C2A588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678DE6FE-1A51-79AE-B55A-696676DB47C8}"/>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6D710E8A-0E5A-BEFE-A407-07F2211B317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2AC41C91-B924-4E03-8B8E-C5A59B85C678}"/>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F85794D5-8042-9471-1515-C0B279A84F94}"/>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8A37AA1-D416-DE86-E882-BA1AD63B18F9}"/>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E5E55B1B-99F1-FE58-F850-C78F77FC1657}"/>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994EEE71-F708-5EBB-DB62-E6633B022A7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F53D95A6-4651-72D1-36DC-A97D31B9B625}"/>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5F109DB2-9E0A-A13E-A31F-DE27189A76C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95A3A13E-35A4-9F1B-F834-3B636620D72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B88D1F2F-2510-30D5-347B-841198DBA84A}"/>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9863459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62BE4E-866D-7BC2-CA21-DED1FC76EE11}"/>
              </a:ext>
            </a:extLst>
          </p:cNvPr>
          <p:cNvSpPr txBox="1"/>
          <p:nvPr/>
        </p:nvSpPr>
        <p:spPr>
          <a:xfrm>
            <a:off x="982985" y="713169"/>
            <a:ext cx="5254041" cy="338554"/>
          </a:xfrm>
          <a:prstGeom prst="rect">
            <a:avLst/>
          </a:prstGeom>
          <a:noFill/>
        </p:spPr>
        <p:txBody>
          <a:bodyPr wrap="square" rtlCol="0">
            <a:spAutoFit/>
          </a:bodyPr>
          <a:lstStyle/>
          <a:p>
            <a:pPr algn="r" rtl="1"/>
            <a:r>
              <a:rPr lang="en-US" sz="1600" b="1" spc="300" dirty="0" err="1">
                <a:latin typeface="Calibri" panose="020F0502020204030204" pitchFamily="34" charset="0"/>
                <a:cs typeface="Calibri" panose="020F0502020204030204" pitchFamily="34" charset="0"/>
              </a:rPr>
              <a:t>ت</a:t>
            </a:r>
            <a:r>
              <a:rPr lang="ar-SA" sz="1600" b="1" spc="300" dirty="0">
                <a:latin typeface="Calibri" panose="020F0502020204030204" pitchFamily="34" charset="0"/>
                <a:cs typeface="Calibri" panose="020F0502020204030204" pitchFamily="34" charset="0"/>
              </a:rPr>
              <a:t>عقب</a:t>
            </a:r>
            <a:r>
              <a:rPr lang="en-US" sz="1600" b="1" spc="300" dirty="0">
                <a:latin typeface="Calibri" panose="020F0502020204030204" pitchFamily="34" charset="0"/>
                <a:cs typeface="Calibri" panose="020F0502020204030204" pitchFamily="34" charset="0"/>
              </a:rPr>
              <a:t> الأسرة - أمثلة على </a:t>
            </a:r>
            <a:r>
              <a:rPr lang="en-US" sz="1600" b="1" spc="300" dirty="0" err="1">
                <a:latin typeface="Calibri" panose="020F0502020204030204" pitchFamily="34" charset="0"/>
                <a:cs typeface="Calibri" panose="020F0502020204030204" pitchFamily="34" charset="0"/>
              </a:rPr>
              <a:t>طرق</a:t>
            </a:r>
            <a:r>
              <a:rPr lang="en-US" sz="1600" b="1" spc="300" dirty="0">
                <a:latin typeface="Calibri" panose="020F0502020204030204" pitchFamily="34" charset="0"/>
                <a:cs typeface="Calibri" panose="020F0502020204030204" pitchFamily="34" charset="0"/>
              </a:rPr>
              <a:t> </a:t>
            </a:r>
            <a:r>
              <a:rPr lang="en-US" sz="1600" b="1" spc="300" dirty="0" err="1">
                <a:latin typeface="Calibri" panose="020F0502020204030204" pitchFamily="34" charset="0"/>
                <a:cs typeface="Calibri" panose="020F0502020204030204" pitchFamily="34" charset="0"/>
              </a:rPr>
              <a:t>الت</a:t>
            </a:r>
            <a:r>
              <a:rPr lang="ar-SA" sz="1600" b="1" spc="300" dirty="0">
                <a:latin typeface="Calibri" panose="020F0502020204030204" pitchFamily="34" charset="0"/>
                <a:cs typeface="Calibri" panose="020F0502020204030204" pitchFamily="34" charset="0"/>
              </a:rPr>
              <a:t>عقب</a:t>
            </a:r>
            <a:endParaRPr lang="en-US" sz="1600" b="1" spc="300" dirty="0">
              <a:latin typeface="Calibri" panose="020F0502020204030204" pitchFamily="34" charset="0"/>
              <a:cs typeface="Calibri" panose="020F0502020204030204" pitchFamily="34" charset="0"/>
            </a:endParaRPr>
          </a:p>
        </p:txBody>
      </p:sp>
      <p:graphicFrame>
        <p:nvGraphicFramePr>
          <p:cNvPr id="5" name="Google Shape;245;p10">
            <a:extLst>
              <a:ext uri="{FF2B5EF4-FFF2-40B4-BE49-F238E27FC236}">
                <a16:creationId xmlns:a16="http://schemas.microsoft.com/office/drawing/2014/main" id="{BE05FB56-E332-5A90-A099-7B72EC7338AB}"/>
              </a:ext>
            </a:extLst>
          </p:cNvPr>
          <p:cNvGraphicFramePr/>
          <p:nvPr>
            <p:extLst>
              <p:ext uri="{D42A27DB-BD31-4B8C-83A1-F6EECF244321}">
                <p14:modId xmlns:p14="http://schemas.microsoft.com/office/powerpoint/2010/main" val="855376535"/>
              </p:ext>
            </p:extLst>
          </p:nvPr>
        </p:nvGraphicFramePr>
        <p:xfrm>
          <a:off x="996287" y="1454959"/>
          <a:ext cx="5254042" cy="3794790"/>
        </p:xfrm>
        <a:graphic>
          <a:graphicData uri="http://schemas.openxmlformats.org/drawingml/2006/table">
            <a:tbl>
              <a:tblPr firstRow="1" bandRow="1">
                <a:noFill/>
              </a:tblPr>
              <a:tblGrid>
                <a:gridCol w="4086076">
                  <a:extLst>
                    <a:ext uri="{9D8B030D-6E8A-4147-A177-3AD203B41FA5}">
                      <a16:colId xmlns:a16="http://schemas.microsoft.com/office/drawing/2014/main" val="20000"/>
                    </a:ext>
                  </a:extLst>
                </a:gridCol>
                <a:gridCol w="1167966">
                  <a:extLst>
                    <a:ext uri="{9D8B030D-6E8A-4147-A177-3AD203B41FA5}">
                      <a16:colId xmlns:a16="http://schemas.microsoft.com/office/drawing/2014/main" val="20001"/>
                    </a:ext>
                  </a:extLst>
                </a:gridCol>
              </a:tblGrid>
              <a:tr h="269171">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US" sz="1100" b="0" dirty="0" err="1">
                          <a:solidFill>
                            <a:schemeClr val="tx1"/>
                          </a:solidFill>
                          <a:latin typeface="Calibri" panose="020F0502020204030204" pitchFamily="34" charset="0"/>
                          <a:ea typeface="Arial"/>
                          <a:cs typeface="Calibri" panose="020F0502020204030204" pitchFamily="34" charset="0"/>
                          <a:sym typeface="Arial"/>
                        </a:rPr>
                        <a:t>ت</a:t>
                      </a:r>
                      <a:r>
                        <a:rPr lang="ar-SA" sz="1100" b="0" dirty="0">
                          <a:solidFill>
                            <a:schemeClr val="tx1"/>
                          </a:solidFill>
                          <a:latin typeface="Calibri" panose="020F0502020204030204" pitchFamily="34" charset="0"/>
                          <a:ea typeface="Arial"/>
                          <a:cs typeface="Calibri" panose="020F0502020204030204" pitchFamily="34" charset="0"/>
                          <a:sym typeface="Arial"/>
                        </a:rPr>
                        <a:t>عقب</a:t>
                      </a:r>
                      <a:r>
                        <a:rPr lang="en-US" sz="1100" b="0"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كل</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حالة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على</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حدة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هو</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متابعة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لطلبات</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التعقب</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الفردية</a:t>
                      </a:r>
                      <a:r>
                        <a:rPr lang="en-US" sz="1100" b="0" u="none" dirty="0">
                          <a:solidFill>
                            <a:schemeClr val="tx1"/>
                          </a:solidFill>
                          <a:latin typeface="Calibri" panose="020F0502020204030204" pitchFamily="34" charset="0"/>
                          <a:ea typeface="Arial"/>
                          <a:cs typeface="Calibri" panose="020F0502020204030204" pitchFamily="34" charset="0"/>
                          <a:sym typeface="Arial"/>
                        </a:rPr>
                        <a:t> ،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ويمكن</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أن</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يحدث</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ذلك</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داخل</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برامج</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ar-SA" sz="1100" b="0" u="none" dirty="0">
                          <a:solidFill>
                            <a:schemeClr val="tx1"/>
                          </a:solidFill>
                          <a:latin typeface="Calibri" panose="020F0502020204030204" pitchFamily="34" charset="0"/>
                          <a:ea typeface="Arial"/>
                          <a:cs typeface="Calibri" panose="020F0502020204030204" pitchFamily="34" charset="0"/>
                          <a:sym typeface="Arial"/>
                        </a:rPr>
                        <a:t>ال</a:t>
                      </a:r>
                      <a:r>
                        <a:rPr lang="en-US" sz="1100" b="0" dirty="0" err="1">
                          <a:solidFill>
                            <a:schemeClr val="tx1"/>
                          </a:solidFill>
                          <a:latin typeface="Calibri" panose="020F0502020204030204" pitchFamily="34" charset="0"/>
                          <a:ea typeface="Arial"/>
                          <a:cs typeface="Calibri" panose="020F0502020204030204" pitchFamily="34" charset="0"/>
                          <a:sym typeface="Arial"/>
                        </a:rPr>
                        <a:t>ت</a:t>
                      </a:r>
                      <a:r>
                        <a:rPr lang="ar-SA" sz="1100" b="0" dirty="0">
                          <a:solidFill>
                            <a:schemeClr val="tx1"/>
                          </a:solidFill>
                          <a:latin typeface="Calibri" panose="020F0502020204030204" pitchFamily="34" charset="0"/>
                          <a:ea typeface="Arial"/>
                          <a:cs typeface="Calibri" panose="020F0502020204030204" pitchFamily="34" charset="0"/>
                          <a:sym typeface="Arial"/>
                        </a:rPr>
                        <a:t>عقب</a:t>
                      </a:r>
                      <a:r>
                        <a:rPr lang="en-US" sz="1100" b="0"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من</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أي</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نطاق</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أو</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حجم</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ولكنها</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تتطلب</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موارد</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مكثفة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ويشمل</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إحالة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الحالات</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إلى</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اللجنة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الدولية</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للصليب</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الأحمر</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أو</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وكالات</a:t>
                      </a:r>
                      <a:r>
                        <a:rPr lang="en-US" sz="1100" b="0" u="none" dirty="0">
                          <a:solidFill>
                            <a:schemeClr val="tx1"/>
                          </a:solidFill>
                          <a:latin typeface="Calibri" panose="020F0502020204030204" pitchFamily="34" charset="0"/>
                          <a:ea typeface="Arial"/>
                          <a:cs typeface="Calibri" panose="020F0502020204030204" pitchFamily="34" charset="0"/>
                          <a:sym typeface="Arial"/>
                        </a:rPr>
                        <a:t> </a:t>
                      </a:r>
                      <a:r>
                        <a:rPr lang="en-US" sz="1100" b="0" u="none" dirty="0" err="1">
                          <a:solidFill>
                            <a:schemeClr val="tx1"/>
                          </a:solidFill>
                          <a:latin typeface="Calibri" panose="020F0502020204030204" pitchFamily="34" charset="0"/>
                          <a:ea typeface="Arial"/>
                          <a:cs typeface="Calibri" panose="020F0502020204030204" pitchFamily="34" charset="0"/>
                          <a:sym typeface="Arial"/>
                        </a:rPr>
                        <a:t>أخرى</a:t>
                      </a:r>
                      <a:r>
                        <a:rPr lang="en-US" sz="1100" b="0" u="none" dirty="0">
                          <a:solidFill>
                            <a:schemeClr val="tx1"/>
                          </a:solidFill>
                          <a:latin typeface="Calibri" panose="020F0502020204030204" pitchFamily="34" charset="0"/>
                          <a:ea typeface="Arial"/>
                          <a:cs typeface="Calibri" panose="020F0502020204030204" pitchFamily="34" charset="0"/>
                          <a:sym typeface="Arial"/>
                        </a:rPr>
                        <a:t>.</a:t>
                      </a:r>
                      <a:r>
                        <a:rPr lang="ar-SA" sz="1100" b="0" u="none" dirty="0">
                          <a:solidFill>
                            <a:schemeClr val="tx1"/>
                          </a:solidFill>
                          <a:latin typeface="Calibri" panose="020F0502020204030204" pitchFamily="34" charset="0"/>
                          <a:ea typeface="Arial"/>
                          <a:cs typeface="Calibri" panose="020F0502020204030204" pitchFamily="34" charset="0"/>
                          <a:sym typeface="Arial"/>
                        </a:rPr>
                        <a:t> </a:t>
                      </a:r>
                      <a:endParaRPr lang="en-US" sz="1100" b="0" u="none"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lnSpc>
                          <a:spcPct val="100000"/>
                        </a:lnSpc>
                        <a:spcBef>
                          <a:spcPts val="0"/>
                        </a:spcBef>
                        <a:spcAft>
                          <a:spcPts val="0"/>
                        </a:spcAft>
                        <a:buNone/>
                      </a:pPr>
                      <a:endParaRPr sz="1100" b="0" dirty="0">
                        <a:latin typeface="+mn-lt"/>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US" sz="1100" b="1" dirty="0" err="1">
                          <a:solidFill>
                            <a:schemeClr val="tx1"/>
                          </a:solidFill>
                          <a:latin typeface="Calibri" panose="020F0502020204030204" pitchFamily="34" charset="0"/>
                          <a:ea typeface="Arial"/>
                          <a:cs typeface="Calibri" panose="020F0502020204030204" pitchFamily="34" charset="0"/>
                          <a:sym typeface="Arial"/>
                        </a:rPr>
                        <a:t>ت</a:t>
                      </a:r>
                      <a:r>
                        <a:rPr lang="ar-SA" sz="1100" b="1" dirty="0">
                          <a:solidFill>
                            <a:schemeClr val="tx1"/>
                          </a:solidFill>
                          <a:latin typeface="Calibri" panose="020F0502020204030204" pitchFamily="34" charset="0"/>
                          <a:ea typeface="Arial"/>
                          <a:cs typeface="Calibri" panose="020F0502020204030204" pitchFamily="34" charset="0"/>
                          <a:sym typeface="Arial"/>
                        </a:rPr>
                        <a:t>عقب</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كل</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حالة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على</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حدة</a:t>
                      </a:r>
                      <a:endParaRPr lang="ar-SA"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lnSpc>
                          <a:spcPct val="100000"/>
                        </a:lnSpc>
                        <a:spcBef>
                          <a:spcPts val="0"/>
                        </a:spcBef>
                        <a:spcAft>
                          <a:spcPts val="0"/>
                        </a:spcAft>
                        <a:buNone/>
                      </a:pPr>
                      <a:endParaRPr lang="en-US" sz="1100" b="0" u="none" dirty="0">
                        <a:solidFill>
                          <a:schemeClr val="tx1"/>
                        </a:solidFill>
                        <a:latin typeface="+mn-lt"/>
                        <a:ea typeface="Arial"/>
                        <a:cs typeface="Arial"/>
                        <a:sym typeface="Arial"/>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93252">
                <a:tc>
                  <a:txBody>
                    <a:bodyPr/>
                    <a:lstStyle/>
                    <a:p>
                      <a:pPr algn="r"/>
                      <a:r>
                        <a:rPr lang="ar-SA" sz="1350" kern="1200" dirty="0">
                          <a:solidFill>
                            <a:schemeClr val="tx1"/>
                          </a:solidFill>
                          <a:effectLst/>
                          <a:latin typeface="Calibri" panose="020F0502020204030204" pitchFamily="34" charset="0"/>
                          <a:ea typeface="+mn-ea"/>
                          <a:cs typeface="Calibri" panose="020F0502020204030204" pitchFamily="34" charset="0"/>
                        </a:rPr>
                        <a:t> </a:t>
                      </a:r>
                      <a:r>
                        <a:rPr lang="ar-SA" sz="1100" kern="1200" dirty="0">
                          <a:solidFill>
                            <a:schemeClr val="tx1"/>
                          </a:solidFill>
                          <a:effectLst/>
                          <a:latin typeface="Calibri" panose="020F0502020204030204" pitchFamily="34" charset="0"/>
                          <a:ea typeface="+mn-ea"/>
                          <a:cs typeface="Calibri" panose="020F0502020204030204" pitchFamily="34" charset="0"/>
                        </a:rPr>
                        <a:t>يعد التعقب الجماعي ضروريًا عندما يكون هناك عدد كبير من الأطفال المنفصلين و غير المصحوبين في حاجة إلى التعقب ويمكن تطبيقه عندما يكون ذلك مناسبًا وآمنًا ؛  تشمل الطرق التالية:</a:t>
                      </a:r>
                    </a:p>
                    <a:p>
                      <a:pPr algn="r"/>
                      <a:r>
                        <a:rPr lang="ar-SA" sz="1100" kern="1200" dirty="0">
                          <a:solidFill>
                            <a:schemeClr val="tx1"/>
                          </a:solidFill>
                          <a:effectLst/>
                          <a:latin typeface="Calibri" panose="020F0502020204030204" pitchFamily="34" charset="0"/>
                          <a:ea typeface="+mn-ea"/>
                          <a:cs typeface="Calibri" panose="020F0502020204030204" pitchFamily="34" charset="0"/>
                        </a:rPr>
                        <a:t>- عرض قوائم أو صور فوتوغرافية في أماكن الأطفال المنفصلين و غير المصحوبين (بدون معلومات عن الموقع الحالي للطفل) مثل مخيمات اللاجئين أو النازحين داخلياً أو المباني العامة أو المناطق المجتمعية ؛</a:t>
                      </a:r>
                    </a:p>
                    <a:p>
                      <a:pPr algn="r"/>
                      <a:r>
                        <a:rPr lang="ar-SA" sz="1100" kern="1200" dirty="0">
                          <a:solidFill>
                            <a:schemeClr val="tx1"/>
                          </a:solidFill>
                          <a:effectLst/>
                          <a:latin typeface="Calibri" panose="020F0502020204030204" pitchFamily="34" charset="0"/>
                          <a:ea typeface="+mn-ea"/>
                          <a:cs typeface="Calibri" panose="020F0502020204030204" pitchFamily="34" charset="0"/>
                        </a:rPr>
                        <a:t>- زيارة المواقع التي يتجمع فيها الناس ، مثل الأسواق أو المدارس</a:t>
                      </a:r>
                      <a:endParaRPr lang="en-FR" sz="1100" kern="1200" dirty="0">
                        <a:solidFill>
                          <a:schemeClr val="tx1"/>
                        </a:solidFill>
                        <a:effectLst/>
                        <a:latin typeface="Calibri" panose="020F0502020204030204" pitchFamily="34" charset="0"/>
                        <a:ea typeface="+mn-ea"/>
                        <a:cs typeface="Calibri" panose="020F0502020204030204" pitchFamily="34" charset="0"/>
                      </a:endParaRPr>
                    </a:p>
                    <a:p>
                      <a:pPr lvl="0" algn="r"/>
                      <a:r>
                        <a:rPr lang="ar-SA" sz="1100" kern="1200" dirty="0">
                          <a:solidFill>
                            <a:schemeClr val="tx1"/>
                          </a:solidFill>
                          <a:effectLst/>
                          <a:latin typeface="Calibri" panose="020F0502020204030204" pitchFamily="34" charset="0"/>
                          <a:ea typeface="+mn-ea"/>
                          <a:cs typeface="Calibri" panose="020F0502020204030204" pitchFamily="34" charset="0"/>
                        </a:rPr>
                        <a:t>-استخدام مكبرات الصوت في أماكن المخيمات ، أو الانضمام إلى / ترتيب اجتماعات عامة مع القادة المحليين والمجتمعات لزيادة الوعي بتدخلات التعقب، وقراءة أسماء الأطفال المنفصلين أو المفقودين وعرض الصور ؛</a:t>
                      </a:r>
                      <a:endParaRPr lang="en-FR" sz="1100" kern="1200" dirty="0">
                        <a:solidFill>
                          <a:schemeClr val="tx1"/>
                        </a:solidFill>
                        <a:effectLst/>
                        <a:latin typeface="Calibri" panose="020F0502020204030204" pitchFamily="34" charset="0"/>
                        <a:ea typeface="+mn-ea"/>
                        <a:cs typeface="Calibri" panose="020F0502020204030204" pitchFamily="34" charset="0"/>
                      </a:endParaRPr>
                    </a:p>
                    <a:p>
                      <a:pPr algn="r"/>
                      <a:r>
                        <a:rPr lang="ar-SA" sz="1100" kern="1200" dirty="0">
                          <a:solidFill>
                            <a:schemeClr val="tx1"/>
                          </a:solidFill>
                          <a:effectLst/>
                          <a:latin typeface="Calibri" panose="020F0502020204030204" pitchFamily="34" charset="0"/>
                          <a:ea typeface="+mn-ea"/>
                          <a:cs typeface="Calibri" panose="020F0502020204030204" pitchFamily="34" charset="0"/>
                        </a:rPr>
                        <a:t>-تسليم قوائم الأطفال المنفصلين و غير المصحوبين أو تفاصيل الأطفال المفقودين التي قدمها مقدمو الرعاية إلى القادة المحليين والعودة في وقت لاحق للحصول على تعليقات. </a:t>
                      </a:r>
                      <a:endParaRPr sz="1100" b="0" i="0" u="none" dirty="0">
                        <a:solidFill>
                          <a:schemeClr val="tx1"/>
                        </a:solidFill>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R="0" lvl="0" algn="r" defTabSz="685800" rtl="1" eaLnBrk="1" fontAlgn="auto" latinLnBrk="0" hangingPunct="1">
                        <a:lnSpc>
                          <a:spcPct val="100000"/>
                        </a:lnSpc>
                        <a:spcBef>
                          <a:spcPts val="0"/>
                        </a:spcBef>
                        <a:spcAft>
                          <a:spcPts val="0"/>
                        </a:spcAft>
                        <a:buClrTx/>
                        <a:buSzTx/>
                        <a:tabLst/>
                        <a:defRPr/>
                      </a:pPr>
                      <a:r>
                        <a:rPr kumimoji="0" lang="ar-SA" sz="1100" b="1" i="0" u="none" strike="noStrike" kern="1200" cap="none" spc="0" normalizeH="0" baseline="0" dirty="0">
                          <a:ln>
                            <a:noFill/>
                          </a:ln>
                          <a:solidFill>
                            <a:schemeClr val="tx1"/>
                          </a:solidFill>
                          <a:effectLst/>
                          <a:uLnTx/>
                          <a:uFillTx/>
                          <a:latin typeface="Calibri" panose="020F0502020204030204" pitchFamily="34" charset="0"/>
                          <a:ea typeface="Times New Roman" panose="02020603050405020304" pitchFamily="18" charset="0"/>
                          <a:cs typeface="Calibri" panose="020F0502020204030204" pitchFamily="34" charset="0"/>
                        </a:rPr>
                        <a:t>التعقب الجماعي</a:t>
                      </a:r>
                      <a:endParaRPr kumimoji="0" lang="en-US" sz="1100" b="1" i="0" u="none" strike="noStrike" kern="1200" cap="none" spc="0" normalizeH="0" baseline="0" dirty="0">
                        <a:ln>
                          <a:noFill/>
                        </a:ln>
                        <a:solidFill>
                          <a:schemeClr val="tx1"/>
                        </a:solidFill>
                        <a:effectLst/>
                        <a:uLnTx/>
                        <a:uFillTx/>
                        <a:latin typeface="Calibri" panose="020F0502020204030204" pitchFamily="34" charset="0"/>
                        <a:ea typeface="Times New Roman" panose="02020603050405020304" pitchFamily="18"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47825">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100" b="0" u="none" dirty="0">
                          <a:solidFill>
                            <a:schemeClr val="tx1"/>
                          </a:solidFill>
                          <a:latin typeface="Calibri" panose="020F0502020204030204" pitchFamily="34" charset="0"/>
                          <a:ea typeface="Arial"/>
                          <a:cs typeface="Calibri" panose="020F0502020204030204" pitchFamily="34" charset="0"/>
                          <a:sym typeface="Arial"/>
                        </a:rPr>
                        <a:t>التعقب التلقائي</a:t>
                      </a:r>
                      <a:r>
                        <a:rPr kumimoji="0" lang="ar-SA" sz="1100" b="0" i="0" u="none" strike="noStrike" kern="1200" cap="none" spc="0" normalizeH="0" baseline="0" dirty="0">
                          <a:ln>
                            <a:noFill/>
                          </a:ln>
                          <a:solidFill>
                            <a:schemeClr val="tx1"/>
                          </a:solidFill>
                          <a:effectLst/>
                          <a:uLnTx/>
                          <a:uFillTx/>
                          <a:latin typeface="Calibri" panose="020F0502020204030204" pitchFamily="34" charset="0"/>
                          <a:ea typeface="Arial"/>
                          <a:cs typeface="Calibri" panose="020F0502020204030204" pitchFamily="34" charset="0"/>
                          <a:sym typeface="Arial"/>
                        </a:rPr>
                        <a:t> هو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عندما</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يقوم</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الآباء</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الأسرة</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أو</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الأطفال</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بجهود</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a:t>
                      </a:r>
                      <a:r>
                        <a:rPr kumimoji="0" lang="ar-SA"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تعقب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بأنفسهم</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في</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مثل</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هذه</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الحالات</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قد</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يكون</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من</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المهم</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لأخصائي</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a:t>
                      </a:r>
                      <a:r>
                        <a:rPr kumimoji="0" lang="ar-SA"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حالة</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أن</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يتحقق</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ويقيم</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ما</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إذا</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كان</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التعقب</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ولم</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الشمل</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في</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مصلحة</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الطفل</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و</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أو</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إذا</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كانت</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الأسرة</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والطفل</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بحاجة</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إلى</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دعم</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إضافي</a:t>
                      </a:r>
                      <a:r>
                        <a:rPr kumimoji="0" lang="en-US" sz="1100" b="0" i="0" u="none" strike="noStrike" kern="1200" cap="none" spc="0" normalizeH="0" baseline="0" dirty="0">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 </a:t>
                      </a:r>
                      <a:r>
                        <a:rPr kumimoji="0" lang="en-US" sz="1100" b="0" i="0" u="none" strike="noStrike" kern="1200" cap="none" spc="0" normalizeH="0" baseline="0" dirty="0" err="1">
                          <a:ln>
                            <a:noFill/>
                          </a:ln>
                          <a:solidFill>
                            <a:schemeClr val="tx1"/>
                          </a:solidFill>
                          <a:effectLst/>
                          <a:uLnTx/>
                          <a:uFillTx/>
                          <a:latin typeface="Calibri" panose="020F0502020204030204" pitchFamily="34" charset="0"/>
                          <a:ea typeface="Calibri" panose="020F0502020204030204" pitchFamily="34" charset="0"/>
                          <a:cs typeface="Calibri" panose="020F0502020204030204" pitchFamily="34" charset="0"/>
                        </a:rPr>
                        <a:t>مستمر</a:t>
                      </a:r>
                      <a:endParaRPr sz="1100" b="0" u="none" dirty="0">
                        <a:solidFill>
                          <a:schemeClr val="tx1"/>
                        </a:solidFill>
                        <a:latin typeface="Calibri" panose="020F0502020204030204" pitchFamily="34" charset="0"/>
                        <a:cs typeface="Calibri" panose="020F0502020204030204" pitchFamily="34" charset="0"/>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R="0" lvl="0" algn="r" rtl="1">
                        <a:lnSpc>
                          <a:spcPct val="100000"/>
                        </a:lnSpc>
                        <a:spcBef>
                          <a:spcPts val="0"/>
                        </a:spcBef>
                        <a:spcAft>
                          <a:spcPts val="0"/>
                        </a:spcAft>
                      </a:pPr>
                      <a:r>
                        <a:rPr lang="ar-SA" sz="1100" b="1" u="none" dirty="0">
                          <a:solidFill>
                            <a:schemeClr val="tx1"/>
                          </a:solidFill>
                          <a:latin typeface="Calibri" panose="020F0502020204030204" pitchFamily="34" charset="0"/>
                          <a:ea typeface="Arial"/>
                          <a:cs typeface="Calibri" panose="020F0502020204030204" pitchFamily="34" charset="0"/>
                          <a:sym typeface="Arial"/>
                        </a:rPr>
                        <a:t>التعقب التلقائي</a:t>
                      </a:r>
                      <a:endParaRPr lang="en-US" sz="1100" b="1" u="none" dirty="0">
                        <a:solidFill>
                          <a:schemeClr val="tx1"/>
                        </a:solidFill>
                        <a:latin typeface="Calibri" panose="020F0502020204030204" pitchFamily="34" charset="0"/>
                        <a:ea typeface="Arial"/>
                        <a:cs typeface="Calibri" panose="020F0502020204030204" pitchFamily="34" charset="0"/>
                        <a:sym typeface="Arial"/>
                      </a:endParaRPr>
                    </a:p>
                  </a:txBody>
                  <a:tcPr marL="91450" marR="91450" marT="45725" marB="45725">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11" name="Hexagon 10">
            <a:extLst>
              <a:ext uri="{FF2B5EF4-FFF2-40B4-BE49-F238E27FC236}">
                <a16:creationId xmlns:a16="http://schemas.microsoft.com/office/drawing/2014/main" id="{2F834F1D-CBE4-24BC-A715-AE27F848FDB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3D7BF41F-7826-9AC3-7519-B82C0F10349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1029D1EA-CEB1-DBCD-C488-A05EE3A2830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1B34DD1-9E34-D924-55F3-E65DCEEF927F}"/>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A78A69BF-89F5-47CF-A722-9E1138D4F7D8}"/>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8CB124D4-79E9-9576-ED43-D1C900732E5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0753501-5A4C-0B05-48B3-EF7BA2CFA93F}"/>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BACD44E-690C-BACB-4DE3-B7E99545C4B8}"/>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B6486839-E250-31A9-46B4-889D06B35356}"/>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798B9B4-C3B9-FD6F-64FC-463E88055535}"/>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0101494-A74C-8A29-893B-635F4B6F40B3}"/>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35EE5C2A-B260-2E2E-B7E7-07D7ACA84278}"/>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689B2789-F964-A744-C1B8-F0321CFA28CC}"/>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FB48B532-A58E-7BDA-28A3-CAE54720AFCA}"/>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A3F08941-4743-5352-4F00-DDB9EA65A029}"/>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2F427ADC-FAFF-9C3C-7577-B4D81F29FC2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7242F32C-20F5-1547-4133-B992217E9B40}"/>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B4B00D0C-404F-1D46-7E0B-4F36914EA9C8}"/>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78154753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62BE4E-866D-7BC2-CA21-DED1FC76EE11}"/>
              </a:ext>
            </a:extLst>
          </p:cNvPr>
          <p:cNvSpPr txBox="1"/>
          <p:nvPr/>
        </p:nvSpPr>
        <p:spPr>
          <a:xfrm>
            <a:off x="982985" y="713169"/>
            <a:ext cx="5254041" cy="338554"/>
          </a:xfrm>
          <a:prstGeom prst="rect">
            <a:avLst/>
          </a:prstGeom>
          <a:noFill/>
        </p:spPr>
        <p:txBody>
          <a:bodyPr wrap="square" rtlCol="0">
            <a:spAutoFit/>
          </a:bodyPr>
          <a:lstStyle/>
          <a:p>
            <a:pPr algn="r" rtl="1"/>
            <a:r>
              <a:rPr lang="en-US" sz="1600" b="1" spc="300" dirty="0" err="1"/>
              <a:t>سيناريوهات</a:t>
            </a:r>
            <a:r>
              <a:rPr lang="en-US" sz="1600" b="1" spc="300" dirty="0"/>
              <a:t> </a:t>
            </a:r>
            <a:r>
              <a:rPr lang="en-US" sz="1600" b="1" spc="300" dirty="0" err="1"/>
              <a:t>ت</a:t>
            </a:r>
            <a:r>
              <a:rPr lang="ar-SA" sz="1600" b="1" spc="300" dirty="0"/>
              <a:t>عقب</a:t>
            </a:r>
            <a:r>
              <a:rPr lang="en-US" sz="1600" b="1" spc="300" dirty="0"/>
              <a:t> </a:t>
            </a:r>
            <a:r>
              <a:rPr lang="en-US" sz="1600" b="1" spc="300" dirty="0" err="1"/>
              <a:t>الأسرة</a:t>
            </a:r>
            <a:endParaRPr lang="en-US" sz="1600" b="1" spc="300" dirty="0"/>
          </a:p>
        </p:txBody>
      </p:sp>
      <p:sp>
        <p:nvSpPr>
          <p:cNvPr id="2" name="TextBox 1">
            <a:extLst>
              <a:ext uri="{FF2B5EF4-FFF2-40B4-BE49-F238E27FC236}">
                <a16:creationId xmlns:a16="http://schemas.microsoft.com/office/drawing/2014/main" id="{46BC36A9-1334-95B6-5C0B-BDC41CD7F2C5}"/>
              </a:ext>
            </a:extLst>
          </p:cNvPr>
          <p:cNvSpPr txBox="1"/>
          <p:nvPr/>
        </p:nvSpPr>
        <p:spPr>
          <a:xfrm>
            <a:off x="996287" y="1239516"/>
            <a:ext cx="5254042" cy="3816429"/>
          </a:xfrm>
          <a:prstGeom prst="rect">
            <a:avLst/>
          </a:prstGeom>
          <a:noFill/>
        </p:spPr>
        <p:txBody>
          <a:bodyPr wrap="square" rtlCol="0">
            <a:spAutoFit/>
          </a:bodyPr>
          <a:lstStyle/>
          <a:p>
            <a:pPr marL="0" marR="0" lvl="0" indent="0" algn="r" rtl="1">
              <a:spcBef>
                <a:spcPts val="0"/>
              </a:spcBef>
              <a:spcAft>
                <a:spcPts val="0"/>
              </a:spcAft>
              <a:buNone/>
            </a:pPr>
            <a:r>
              <a:rPr lang="en-US" sz="1100" b="1" dirty="0" err="1">
                <a:solidFill>
                  <a:schemeClr val="tx1"/>
                </a:solidFill>
                <a:ea typeface="Helvetica Neue"/>
                <a:cs typeface="Calibri" panose="020F0502020204030204" pitchFamily="34" charset="0"/>
                <a:sym typeface="Helvetica Neue"/>
              </a:rPr>
              <a:t>السيناريو</a:t>
            </a:r>
            <a:r>
              <a:rPr lang="en-US" sz="1100" b="1" dirty="0">
                <a:solidFill>
                  <a:schemeClr val="tx1"/>
                </a:solidFill>
                <a:ea typeface="Helvetica Neue"/>
                <a:cs typeface="Calibri" panose="020F0502020204030204" pitchFamily="34" charset="0"/>
                <a:sym typeface="Helvetica Neue"/>
              </a:rPr>
              <a:t> </a:t>
            </a:r>
            <a:r>
              <a:rPr lang="ar-SA" sz="1100" b="1" dirty="0">
                <a:solidFill>
                  <a:schemeClr val="tx1"/>
                </a:solidFill>
                <a:ea typeface="Helvetica Neue"/>
                <a:cs typeface="Calibri" panose="020F0502020204030204" pitchFamily="34" charset="0"/>
                <a:sym typeface="Helvetica Neue"/>
              </a:rPr>
              <a:t>١</a:t>
            </a:r>
            <a:endParaRPr lang="en-US" sz="1100" dirty="0">
              <a:solidFill>
                <a:schemeClr val="tx1"/>
              </a:solidFill>
              <a:ea typeface="Times New Roman"/>
              <a:cs typeface="Calibri" panose="020F0502020204030204" pitchFamily="34" charset="0"/>
              <a:sym typeface="Times New Roman"/>
            </a:endParaRPr>
          </a:p>
          <a:p>
            <a:pPr marL="0" marR="0" lvl="0" indent="0" algn="r" rtl="1">
              <a:spcBef>
                <a:spcPts val="0"/>
              </a:spcBef>
              <a:spcAft>
                <a:spcPts val="0"/>
              </a:spcAft>
              <a:buNone/>
            </a:pP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فتى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يبلغ</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العمر</a:t>
            </a:r>
            <a:r>
              <a:rPr lang="ar-SA" sz="1100" dirty="0">
                <a:solidFill>
                  <a:schemeClr val="tx1"/>
                </a:solidFill>
                <a:ea typeface="Helvetica Neue"/>
                <a:cs typeface="Calibri" panose="020F0502020204030204" pitchFamily="34" charset="0"/>
                <a:sym typeface="Helvetica Neue"/>
              </a:rPr>
              <a:t>١٥</a:t>
            </a:r>
            <a:r>
              <a:rPr lang="en-US" sz="1100" dirty="0" err="1">
                <a:solidFill>
                  <a:schemeClr val="tx1"/>
                </a:solidFill>
                <a:ea typeface="Helvetica Neue"/>
                <a:cs typeface="Calibri" panose="020F0502020204030204" pitchFamily="34" charset="0"/>
                <a:sym typeface="Helvetica Neue"/>
              </a:rPr>
              <a:t>عامًا</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كان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وشقيقتيه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الأصغر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سنًا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قبل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اندلاع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العنف</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الأصلي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لأسباب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تتعلق</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بالسلامة</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لا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سيما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الخوف</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التجنيد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قبل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الجماعات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المسلحة</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قرر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إرساله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إحدى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الدول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المجاورة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للعيش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عمه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وزوجته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وطفليه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يعمل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وعليه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يغسل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السيارات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مرآب</a:t>
            </a:r>
            <a:r>
              <a:rPr lang="en-US" sz="1100" dirty="0">
                <a:solidFill>
                  <a:schemeClr val="tx1"/>
                </a:solidFill>
                <a:ea typeface="Helvetica Neue"/>
                <a:cs typeface="Calibri" panose="020F0502020204030204" pitchFamily="34" charset="0"/>
                <a:sym typeface="Helvetica Neue"/>
              </a:rPr>
              <a:t>.</a:t>
            </a:r>
            <a:r>
              <a:rPr lang="ar-SA" sz="1100" dirty="0">
                <a:solidFill>
                  <a:schemeClr val="tx1"/>
                </a:solidFill>
                <a:ea typeface="Helvetica Neue"/>
                <a:cs typeface="Calibri" panose="020F0502020204030204" pitchFamily="34" charset="0"/>
                <a:sym typeface="Helvetica Neue"/>
              </a:rPr>
              <a:t> يقوم </a:t>
            </a:r>
            <a:r>
              <a:rPr lang="en-US" sz="1100" dirty="0">
                <a:solidFill>
                  <a:schemeClr val="tx1"/>
                </a:solidFill>
                <a:ea typeface="Helvetica Neue"/>
                <a:cs typeface="Calibri" panose="020F0502020204030204" pitchFamily="34" charset="0"/>
                <a:sym typeface="Helvetica Neue"/>
              </a:rPr>
              <a:t> </a:t>
            </a:r>
            <a:r>
              <a:rPr lang="ar-SA" sz="1100" dirty="0" err="1">
                <a:solidFill>
                  <a:schemeClr val="tx1"/>
                </a:solidFill>
                <a:ea typeface="Helvetica Neue"/>
                <a:cs typeface="Calibri" panose="020F0502020204030204" pitchFamily="34" charset="0"/>
                <a:sym typeface="Helvetica Neue"/>
              </a:rPr>
              <a:t>بإر</a:t>
            </a:r>
            <a:r>
              <a:rPr lang="en-US" sz="1100" dirty="0" err="1">
                <a:solidFill>
                  <a:schemeClr val="tx1"/>
                </a:solidFill>
                <a:ea typeface="Helvetica Neue"/>
                <a:cs typeface="Calibri" panose="020F0502020204030204" pitchFamily="34" charset="0"/>
                <a:sym typeface="Helvetica Neue"/>
              </a:rPr>
              <a:t>س</a:t>
            </a:r>
            <a:r>
              <a:rPr lang="ar-SA" sz="1100" dirty="0" err="1">
                <a:solidFill>
                  <a:schemeClr val="tx1"/>
                </a:solidFill>
                <a:ea typeface="Helvetica Neue"/>
                <a:cs typeface="Calibri" panose="020F0502020204030204" pitchFamily="34" charset="0"/>
                <a:sym typeface="Helvetica Neue"/>
              </a:rPr>
              <a:t>ا</a:t>
            </a:r>
            <a:r>
              <a:rPr lang="en-US" sz="1100" dirty="0" err="1">
                <a:solidFill>
                  <a:schemeClr val="tx1"/>
                </a:solidFill>
                <a:ea typeface="Helvetica Neue"/>
                <a:cs typeface="Calibri" panose="020F0502020204030204" pitchFamily="34" charset="0"/>
                <a:sym typeface="Helvetica Neue"/>
              </a:rPr>
              <a:t>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جزء</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المال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الذي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يكسبه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a:t>
            </a:r>
            <a:r>
              <a:rPr lang="ar-SA" sz="1100" dirty="0">
                <a:solidFill>
                  <a:schemeClr val="tx1"/>
                </a:solidFill>
                <a:ea typeface="Helvetica Neue"/>
                <a:cs typeface="Calibri" panose="020F0502020204030204" pitchFamily="34" charset="0"/>
                <a:sym typeface="Helvetica Neue"/>
              </a:rPr>
              <a:t>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يتواصل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أحيانًا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عبر</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ال</a:t>
            </a:r>
            <a:r>
              <a:rPr lang="en-US" sz="1100" dirty="0" err="1">
                <a:solidFill>
                  <a:schemeClr val="tx1"/>
                </a:solidFill>
                <a:ea typeface="Helvetica Neue"/>
                <a:cs typeface="Calibri" panose="020F0502020204030204" pitchFamily="34" charset="0"/>
                <a:sym typeface="Helvetica Neue"/>
              </a:rPr>
              <a:t>واتساب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ومكالمات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هاتفية</a:t>
            </a:r>
            <a:r>
              <a:rPr lang="en-US" sz="1100" dirty="0">
                <a:solidFill>
                  <a:schemeClr val="tx1"/>
                </a:solidFill>
                <a:ea typeface="Helvetica Neue"/>
                <a:cs typeface="Calibri" panose="020F0502020204030204" pitchFamily="34" charset="0"/>
                <a:sym typeface="Helvetica Neue"/>
              </a:rPr>
              <a:t>. </a:t>
            </a:r>
            <a:endParaRPr lang="ar-SA" sz="1100" dirty="0">
              <a:solidFill>
                <a:schemeClr val="tx1"/>
              </a:solidFill>
              <a:ea typeface="Helvetica Neue"/>
              <a:cs typeface="Calibri" panose="020F0502020204030204" pitchFamily="34" charset="0"/>
              <a:sym typeface="Helvetica Neue"/>
            </a:endParaRPr>
          </a:p>
          <a:p>
            <a:pPr marL="0" marR="0" lvl="0" indent="0" algn="r" rtl="1">
              <a:spcBef>
                <a:spcPts val="0"/>
              </a:spcBef>
              <a:spcAft>
                <a:spcPts val="0"/>
              </a:spcAft>
              <a:buNone/>
            </a:pPr>
            <a:endParaRPr lang="ar-SA" sz="1100" dirty="0">
              <a:ea typeface="Helvetica Neue"/>
              <a:cs typeface="Calibri" panose="020F0502020204030204" pitchFamily="34" charset="0"/>
              <a:sym typeface="Helvetica Neue"/>
            </a:endParaRPr>
          </a:p>
          <a:p>
            <a:pPr marL="0" marR="0" lvl="0" indent="0" algn="r" rtl="1">
              <a:spcBef>
                <a:spcPts val="0"/>
              </a:spcBef>
              <a:spcAft>
                <a:spcPts val="0"/>
              </a:spcAft>
              <a:buNone/>
            </a:pPr>
            <a:endParaRPr lang="en-US" sz="1100" dirty="0">
              <a:solidFill>
                <a:schemeClr val="tx1"/>
              </a:solidFill>
              <a:ea typeface="Times New Roman"/>
              <a:cs typeface="Calibri" panose="020F0502020204030204" pitchFamily="34" charset="0"/>
              <a:sym typeface="Times New Roman"/>
            </a:endParaRPr>
          </a:p>
          <a:p>
            <a:pPr marL="0" marR="0" lvl="0" indent="0" algn="r" rtl="1">
              <a:spcBef>
                <a:spcPts val="0"/>
              </a:spcBef>
              <a:spcAft>
                <a:spcPts val="0"/>
              </a:spcAft>
              <a:buNone/>
            </a:pPr>
            <a:r>
              <a:rPr lang="en-US" sz="1100" b="1" dirty="0" err="1">
                <a:solidFill>
                  <a:schemeClr val="tx1"/>
                </a:solidFill>
                <a:ea typeface="Helvetica Neue"/>
                <a:cs typeface="Calibri" panose="020F0502020204030204" pitchFamily="34" charset="0"/>
                <a:sym typeface="Helvetica Neue"/>
              </a:rPr>
              <a:t>السيناريو</a:t>
            </a:r>
            <a:r>
              <a:rPr lang="en-US" sz="1100" b="1" dirty="0">
                <a:solidFill>
                  <a:schemeClr val="tx1"/>
                </a:solidFill>
                <a:ea typeface="Helvetica Neue"/>
                <a:cs typeface="Calibri" panose="020F0502020204030204" pitchFamily="34" charset="0"/>
                <a:sym typeface="Helvetica Neue"/>
              </a:rPr>
              <a:t> </a:t>
            </a:r>
            <a:r>
              <a:rPr lang="ar-SA" sz="1100" b="1" dirty="0">
                <a:solidFill>
                  <a:schemeClr val="tx1"/>
                </a:solidFill>
                <a:ea typeface="Helvetica Neue"/>
                <a:cs typeface="Calibri" panose="020F0502020204030204" pitchFamily="34" charset="0"/>
                <a:sym typeface="Helvetica Neue"/>
              </a:rPr>
              <a:t>٢</a:t>
            </a:r>
            <a:endParaRPr lang="en-US" sz="1100" dirty="0">
              <a:solidFill>
                <a:schemeClr val="tx1"/>
              </a:solidFill>
              <a:ea typeface="Times New Roman"/>
              <a:cs typeface="Calibri" panose="020F0502020204030204" pitchFamily="34" charset="0"/>
              <a:sym typeface="Times New Roman"/>
            </a:endParaRPr>
          </a:p>
          <a:p>
            <a:pPr lvl="0" algn="r" rtl="1"/>
            <a:r>
              <a:rPr lang="en-US" sz="1100" dirty="0" err="1">
                <a:solidFill>
                  <a:schemeClr val="tx1"/>
                </a:solidFill>
                <a:ea typeface="Helvetica Neue"/>
                <a:cs typeface="Calibri" panose="020F0502020204030204" pitchFamily="34" charset="0"/>
                <a:sym typeface="Helvetica Neue"/>
              </a:rPr>
              <a:t>بي</a:t>
            </a:r>
            <a:r>
              <a:rPr lang="ar-SA" sz="1100" dirty="0">
                <a:solidFill>
                  <a:schemeClr val="tx1"/>
                </a:solidFill>
                <a:ea typeface="Helvetica Neue"/>
                <a:cs typeface="Calibri" panose="020F0502020204030204" pitchFamily="34" charset="0"/>
                <a:sym typeface="Helvetica Neue"/>
              </a:rPr>
              <a:t>سان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فتاة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تبلغ</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العمر</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٣</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سنوات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حاليًا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جديها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كانت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a:t>
            </a:r>
            <a:r>
              <a:rPr lang="ar-SA" sz="1100" dirty="0" err="1">
                <a:solidFill>
                  <a:schemeClr val="tx1"/>
                </a:solidFill>
                <a:ea typeface="Helvetica Neue"/>
                <a:cs typeface="Calibri" panose="020F0502020204030204" pitchFamily="34" charset="0"/>
                <a:sym typeface="Helvetica Neue"/>
              </a:rPr>
              <a:t>يسان</a:t>
            </a:r>
            <a:r>
              <a:rPr lang="ar-SA" sz="1100" dirty="0">
                <a:solidFill>
                  <a:schemeClr val="tx1"/>
                </a:solidFill>
                <a:ea typeface="Helvetica Neue"/>
                <a:cs typeface="Calibri" panose="020F0502020204030204" pitchFamily="34" charset="0"/>
                <a:sym typeface="Helvetica Neue"/>
              </a:rPr>
              <a:t> </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تبلغ</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العمر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عامًا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واحدًا</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وكانت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وشقيقها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الأكبر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ثم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قرر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a:t>
            </a:r>
            <a:r>
              <a:rPr lang="ar-SA" sz="1100" dirty="0" err="1">
                <a:solidFill>
                  <a:schemeClr val="tx1"/>
                </a:solidFill>
                <a:ea typeface="Helvetica Neue"/>
                <a:cs typeface="Calibri" panose="020F0502020204030204" pitchFamily="34" charset="0"/>
                <a:sym typeface="Helvetica Neue"/>
              </a:rPr>
              <a:t>ي</a:t>
            </a:r>
            <a:r>
              <a:rPr lang="en-US" sz="1100" dirty="0" err="1">
                <a:solidFill>
                  <a:schemeClr val="tx1"/>
                </a:solidFill>
                <a:ea typeface="Helvetica Neue"/>
                <a:cs typeface="Calibri" panose="020F0502020204030204" pitchFamily="34" charset="0"/>
                <a:sym typeface="Helvetica Neue"/>
              </a:rPr>
              <a:t>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الطلاق</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بعد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الطلاق</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انتقلت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والدتها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منزل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والديها</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برفقة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بي</a:t>
            </a:r>
            <a:r>
              <a:rPr lang="ar-SA" sz="1100" dirty="0">
                <a:solidFill>
                  <a:schemeClr val="tx1"/>
                </a:solidFill>
                <a:ea typeface="Helvetica Neue"/>
                <a:cs typeface="Calibri" panose="020F0502020204030204" pitchFamily="34" charset="0"/>
                <a:sym typeface="Helvetica Neue"/>
              </a:rPr>
              <a:t>سان</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بينما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بقي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شقيقها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الأكبر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الذي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تزوج</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أخرى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بعد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عام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واحد</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اندلع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نزاع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مسلح</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وقرر</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جديها </a:t>
            </a:r>
            <a:r>
              <a:rPr lang="en-US" sz="1100" dirty="0" err="1">
                <a:solidFill>
                  <a:schemeClr val="tx1"/>
                </a:solidFill>
                <a:ea typeface="Helvetica Neue"/>
                <a:cs typeface="Calibri" panose="020F0502020204030204" pitchFamily="34" charset="0"/>
                <a:sym typeface="Helvetica Neue"/>
              </a:rPr>
              <a:t>الانتقال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مجاور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لأسباب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تتعلق</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بالسلامة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وأخذوا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بي</a:t>
            </a:r>
            <a:r>
              <a:rPr lang="ar-SA" sz="1100" dirty="0">
                <a:solidFill>
                  <a:schemeClr val="tx1"/>
                </a:solidFill>
                <a:ea typeface="Helvetica Neue"/>
                <a:cs typeface="Calibri" panose="020F0502020204030204" pitchFamily="34" charset="0"/>
                <a:sym typeface="Helvetica Neue"/>
              </a:rPr>
              <a:t>سان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معهم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بقيت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بي</a:t>
            </a:r>
            <a:r>
              <a:rPr lang="ar-SA" sz="1100" dirty="0">
                <a:solidFill>
                  <a:schemeClr val="tx1"/>
                </a:solidFill>
                <a:ea typeface="Helvetica Neue"/>
                <a:cs typeface="Calibri" panose="020F0502020204030204" pitchFamily="34" charset="0"/>
                <a:sym typeface="Helvetica Neue"/>
              </a:rPr>
              <a:t>سان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بلدها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الأصلي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أجل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الزواج</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أخرى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غضون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ذلك</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ورد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a:t>
            </a:r>
            <a:r>
              <a:rPr lang="ar-SA" sz="1100" dirty="0" err="1">
                <a:solidFill>
                  <a:schemeClr val="tx1"/>
                </a:solidFill>
                <a:ea typeface="Helvetica Neue"/>
                <a:cs typeface="Calibri" panose="020F0502020204030204" pitchFamily="34" charset="0"/>
                <a:sym typeface="Helvetica Neue"/>
              </a:rPr>
              <a:t>يسان</a:t>
            </a:r>
            <a:r>
              <a:rPr lang="ar-SA" sz="1100" dirty="0">
                <a:solidFill>
                  <a:schemeClr val="tx1"/>
                </a:solidFill>
                <a:ea typeface="Helvetica Neue"/>
                <a:cs typeface="Calibri" panose="020F0502020204030204" pitchFamily="34" charset="0"/>
                <a:sym typeface="Helvetica Neue"/>
              </a:rPr>
              <a:t> قد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قُتل</a:t>
            </a:r>
            <a:r>
              <a:rPr lang="en-US" sz="1100" dirty="0">
                <a:solidFill>
                  <a:schemeClr val="tx1"/>
                </a:solidFill>
                <a:ea typeface="Helvetica Neue"/>
                <a:cs typeface="Calibri" panose="020F0502020204030204" pitchFamily="34" charset="0"/>
                <a:sym typeface="Helvetica Neue"/>
              </a:rPr>
              <a:t>.</a:t>
            </a:r>
          </a:p>
          <a:p>
            <a:pPr marL="0" marR="0" lvl="0" indent="0" algn="r" rtl="1">
              <a:spcBef>
                <a:spcPts val="0"/>
              </a:spcBef>
              <a:spcAft>
                <a:spcPts val="0"/>
              </a:spcAft>
              <a:buNone/>
            </a:pPr>
            <a:endParaRPr lang="ar-SA" sz="1100" dirty="0">
              <a:solidFill>
                <a:schemeClr val="tx1"/>
              </a:solidFill>
              <a:ea typeface="Arial"/>
              <a:cs typeface="Arial"/>
              <a:sym typeface="Arial"/>
            </a:endParaRPr>
          </a:p>
          <a:p>
            <a:pPr marL="0" marR="0" lvl="0" indent="0" algn="r" rtl="1">
              <a:spcBef>
                <a:spcPts val="0"/>
              </a:spcBef>
              <a:spcAft>
                <a:spcPts val="0"/>
              </a:spcAft>
              <a:buNone/>
            </a:pPr>
            <a:endParaRPr lang="en-US" sz="1100" dirty="0">
              <a:solidFill>
                <a:schemeClr val="tx1"/>
              </a:solidFill>
              <a:ea typeface="Arial"/>
              <a:cs typeface="Arial"/>
              <a:sym typeface="Arial"/>
            </a:endParaRPr>
          </a:p>
          <a:p>
            <a:pPr marL="0" marR="0" lvl="0" indent="0" algn="r" rtl="1">
              <a:spcBef>
                <a:spcPts val="0"/>
              </a:spcBef>
              <a:spcAft>
                <a:spcPts val="0"/>
              </a:spcAft>
              <a:buNone/>
            </a:pPr>
            <a:endParaRPr lang="en-US" sz="1100" dirty="0">
              <a:solidFill>
                <a:schemeClr val="tx1"/>
              </a:solidFill>
              <a:ea typeface="Arial"/>
              <a:cs typeface="Arial"/>
              <a:sym typeface="Arial"/>
            </a:endParaRPr>
          </a:p>
          <a:p>
            <a:pPr marL="0" marR="0" lvl="0" indent="0" algn="r" rtl="1">
              <a:spcBef>
                <a:spcPts val="0"/>
              </a:spcBef>
              <a:spcAft>
                <a:spcPts val="0"/>
              </a:spcAft>
              <a:buNone/>
            </a:pPr>
            <a:r>
              <a:rPr lang="en-US" sz="1100" b="1" dirty="0" err="1">
                <a:solidFill>
                  <a:schemeClr val="tx1"/>
                </a:solidFill>
                <a:ea typeface="Helvetica Neue"/>
                <a:cs typeface="Calibri" panose="020F0502020204030204" pitchFamily="34" charset="0"/>
                <a:sym typeface="Helvetica Neue"/>
              </a:rPr>
              <a:t>السيناريو</a:t>
            </a:r>
            <a:r>
              <a:rPr lang="en-US" sz="1100" b="1" dirty="0">
                <a:solidFill>
                  <a:schemeClr val="tx1"/>
                </a:solidFill>
                <a:ea typeface="Helvetica Neue"/>
                <a:cs typeface="Calibri" panose="020F0502020204030204" pitchFamily="34" charset="0"/>
                <a:sym typeface="Helvetica Neue"/>
              </a:rPr>
              <a:t> </a:t>
            </a:r>
            <a:r>
              <a:rPr lang="ar-SA" sz="1100" b="1" dirty="0">
                <a:solidFill>
                  <a:schemeClr val="tx1"/>
                </a:solidFill>
                <a:ea typeface="Helvetica Neue"/>
                <a:cs typeface="Calibri" panose="020F0502020204030204" pitchFamily="34" charset="0"/>
                <a:sym typeface="Helvetica Neue"/>
              </a:rPr>
              <a:t>٣</a:t>
            </a:r>
            <a:endParaRPr lang="en-US" sz="1100" dirty="0">
              <a:solidFill>
                <a:schemeClr val="tx1"/>
              </a:solidFill>
              <a:ea typeface="Times New Roman"/>
              <a:cs typeface="Calibri" panose="020F0502020204030204" pitchFamily="34" charset="0"/>
              <a:sym typeface="Times New Roman"/>
            </a:endParaRPr>
          </a:p>
          <a:p>
            <a:pPr marL="0" marR="0" lvl="0" indent="0" algn="r" rtl="1">
              <a:spcBef>
                <a:spcPts val="0"/>
              </a:spcBef>
              <a:spcAft>
                <a:spcPts val="0"/>
              </a:spcAft>
              <a:buNone/>
            </a:pPr>
            <a:r>
              <a:rPr lang="en-US" sz="1100" dirty="0" err="1">
                <a:solidFill>
                  <a:schemeClr val="tx1"/>
                </a:solidFill>
                <a:ea typeface="Helvetica Neue"/>
                <a:cs typeface="Calibri" panose="020F0502020204030204" pitchFamily="34" charset="0"/>
                <a:sym typeface="Helvetica Neue"/>
              </a:rPr>
              <a:t>ماريان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فتاة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تبلغ</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العمر</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١٤</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عامًا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عندما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كانت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ماريان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الخامسة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عمرها</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توفيت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والدتها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وتزوج</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أخرى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وذهبت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ماريان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لتعيش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جديها لوالدها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بعد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تفشي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مرض</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البلاد</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فقد</a:t>
            </a:r>
            <a:r>
              <a:rPr lang="ar-SA" sz="1100" dirty="0">
                <a:solidFill>
                  <a:schemeClr val="tx1"/>
                </a:solidFill>
                <a:ea typeface="Helvetica Neue"/>
                <a:cs typeface="Calibri" panose="020F0502020204030204" pitchFamily="34" charset="0"/>
                <a:sym typeface="Helvetica Neue"/>
              </a:rPr>
              <a:t>َ</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كل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جديها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مصدر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دخلهما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الرئيسي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قرروا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اقتراض</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المال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وإرسال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ماريان</a:t>
            </a:r>
            <a:r>
              <a:rPr lang="en-US" sz="1100" b="1"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أوروبا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أمل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تتمكن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العثور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عمل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تسافر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ماريان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مجموعة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بينهم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بعض</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أعضاء</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مجتمعها</a:t>
            </a:r>
            <a:r>
              <a:rPr lang="en-US" sz="1100" dirty="0">
                <a:solidFill>
                  <a:schemeClr val="tx1"/>
                </a:solidFill>
                <a:ea typeface="Helvetica Neue"/>
                <a:cs typeface="Calibri" panose="020F0502020204030204" pitchFamily="34" charset="0"/>
                <a:sym typeface="Helvetica Neue"/>
              </a:rPr>
              <a:t>.</a:t>
            </a:r>
            <a:r>
              <a:rPr lang="ar-SA" sz="1100" dirty="0">
                <a:solidFill>
                  <a:schemeClr val="tx1"/>
                </a:solidFill>
                <a:ea typeface="Helvetica Neue"/>
                <a:cs typeface="Calibri" panose="020F0502020204030204" pitchFamily="34" charset="0"/>
                <a:sym typeface="Helvetica Neue"/>
              </a:rPr>
              <a:t> تريد ماريان الاتصال بجدتها، لكن في الوقت الحالي، ليس لديها رصيد هاتفي كافي. في الوقت نفسه، تشعر بالقلق من أنها لم تتمكن من تحقيق توقعات جدتها بعد.</a:t>
            </a:r>
            <a:endParaRPr lang="en-US" sz="1100" dirty="0">
              <a:solidFill>
                <a:schemeClr val="tx1"/>
              </a:solidFill>
              <a:ea typeface="Helvetica Neue"/>
              <a:cs typeface="Calibri" panose="020F0502020204030204" pitchFamily="34" charset="0"/>
              <a:sym typeface="Helvetica Neue"/>
            </a:endParaRPr>
          </a:p>
        </p:txBody>
      </p:sp>
      <p:sp>
        <p:nvSpPr>
          <p:cNvPr id="3" name="Hexagon 2">
            <a:extLst>
              <a:ext uri="{FF2B5EF4-FFF2-40B4-BE49-F238E27FC236}">
                <a16:creationId xmlns:a16="http://schemas.microsoft.com/office/drawing/2014/main" id="{DC81C812-D5AB-2508-B090-2C52339F5C2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B0D1783E-54A0-CA18-BD69-87E7C3F8AD4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727B1926-A74B-DCA0-D9E1-CD24C388AB36}"/>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1A10B6F2-E1B3-4C6E-DCD0-BB781F70C69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35D1B41D-E722-C8C4-9999-A9F64411467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13804AC0-9891-1DC8-5773-ABD020A2D8EB}"/>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6BC5637-0B18-77AA-D6D2-84017F91DF67}"/>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8526E3F-1255-39C5-E24B-E8FAC2F18B6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FCC22C71-5DB9-FC0C-28D6-B6E46C886FEE}"/>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60D9F7E-9AF9-D786-F030-7248DC34C63A}"/>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9B09893-15E2-90C6-1CFB-05CCE01FB557}"/>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508C9F9C-FE53-626E-0949-FD653DAF9DFA}"/>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D3C65C2-79E8-50AF-DFC3-7D8B4ED8FFD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E1454732-3A18-2978-6932-1851C5B42E8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AB0B073C-DE9B-5ACE-DD9A-D41DC4FF3D46}"/>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DBBE079E-EBBA-E1A2-9835-9A4AD35C29A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99503CC9-547E-F501-A8DA-B1094D6F374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51627BFD-9213-FEE4-1455-350C7DFABBDB}"/>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33417426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BC36A9-1334-95B6-5C0B-BDC41CD7F2C5}"/>
              </a:ext>
            </a:extLst>
          </p:cNvPr>
          <p:cNvSpPr txBox="1"/>
          <p:nvPr/>
        </p:nvSpPr>
        <p:spPr>
          <a:xfrm>
            <a:off x="996287" y="713169"/>
            <a:ext cx="5254042" cy="4493538"/>
          </a:xfrm>
          <a:prstGeom prst="rect">
            <a:avLst/>
          </a:prstGeom>
          <a:noFill/>
        </p:spPr>
        <p:txBody>
          <a:bodyPr wrap="square" rtlCol="0">
            <a:spAutoFit/>
          </a:bodyPr>
          <a:lstStyle/>
          <a:p>
            <a:pPr marL="0" marR="0" lvl="0" indent="0" algn="r" rtl="1">
              <a:spcBef>
                <a:spcPts val="0"/>
              </a:spcBef>
              <a:spcAft>
                <a:spcPts val="0"/>
              </a:spcAft>
              <a:buNone/>
            </a:pPr>
            <a:r>
              <a:rPr lang="en-US" sz="1100" b="1" dirty="0" err="1">
                <a:solidFill>
                  <a:schemeClr val="tx1"/>
                </a:solidFill>
                <a:latin typeface="Calibri" panose="020F0502020204030204" pitchFamily="34" charset="0"/>
                <a:ea typeface="Arial"/>
                <a:cs typeface="Calibri" panose="020F0502020204030204" pitchFamily="34" charset="0"/>
                <a:sym typeface="Arial"/>
              </a:rPr>
              <a:t>السيناريو</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٤</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ar-SA" sz="1100" dirty="0">
                <a:solidFill>
                  <a:schemeClr val="dk1"/>
                </a:solidFill>
                <a:latin typeface="Calibri" panose="020F0502020204030204" pitchFamily="34" charset="0"/>
                <a:ea typeface="Helvetica Neue"/>
                <a:cs typeface="Calibri" panose="020F0502020204030204" pitchFamily="34" charset="0"/>
                <a:sym typeface="Helvetica Neue"/>
              </a:rPr>
              <a:t>باسم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فتى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يبلغ</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١٧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و قد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مجموعة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الناس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القرية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منطقة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آمنة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اندلاع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أعمال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عنف</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بشكل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مفاجئ</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عندما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حدث</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هذا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باسم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المنزل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بينما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هو</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المدرسة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ونتيجة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لذلك</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فقد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انفصل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وإخوته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الثلاثة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ولم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يسمع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ع</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منذ</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ذلك</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الحين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وصل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مخيم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للنازحين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أيام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قليلة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أثناء</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توزيع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الطعام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رأى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أخته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البالغة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١٩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والتي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بدأت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الاعتناء</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يعيش</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المبنى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بجوار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اثنين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أصدقائه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الذين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يعيشون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بمفردهم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حيث</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فقدوا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أيضًا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أثر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عائلاتهم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أخته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متزوجة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تواجد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زوجها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غير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معروف</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حاليًا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لكنها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تأمل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تتمكن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العثور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عليه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بسرعة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تم بذل جهود تعقب مختلفة من أجل باسم لأكثر من عام ولكن حتى الآن لا توجد نتائج تعقب إيجابية.</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ar-SA"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b="1" dirty="0" err="1">
                <a:solidFill>
                  <a:schemeClr val="tx1"/>
                </a:solidFill>
                <a:latin typeface="Calibri" panose="020F0502020204030204" pitchFamily="34" charset="0"/>
                <a:ea typeface="Arial"/>
                <a:cs typeface="Calibri" panose="020F0502020204030204" pitchFamily="34" charset="0"/>
                <a:sym typeface="Arial"/>
              </a:rPr>
              <a:t>السيناريو</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٥</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علي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مجد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شقيق</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ا</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يبلغان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٥</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سنوات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كانا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يعيش</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ا</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دار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للأيتام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قبل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النزاع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أرسل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ي</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هم</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كلا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الأخوين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ؤسسة</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حيث</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وجدوا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صعوبة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رعاية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جميع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أطفالهم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وتمن</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وا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يستفيد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علي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مجد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التعليم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المؤسسة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عندما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اندلع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القتال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الأخو</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ي</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بقية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السكان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منطقة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أكثر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أمانًا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حيث</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استضافتهم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تلقائيًا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عائلة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القرية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a:t>
            </a:r>
            <a:endParaRPr lang="en-US" sz="1100" dirty="0">
              <a:solidFill>
                <a:schemeClr val="dk1"/>
              </a:solidFill>
              <a:latin typeface="Calibri" panose="020F0502020204030204" pitchFamily="34" charset="0"/>
              <a:ea typeface="Times New Roman"/>
              <a:cs typeface="Calibri" panose="020F0502020204030204" pitchFamily="34" charset="0"/>
              <a:sym typeface="Times New Roman"/>
            </a:endParaRPr>
          </a:p>
          <a:p>
            <a:pPr marL="0" marR="0" lvl="0" indent="0" algn="r" rtl="1">
              <a:spcBef>
                <a:spcPts val="0"/>
              </a:spcBef>
              <a:spcAft>
                <a:spcPts val="0"/>
              </a:spcAft>
              <a:buNone/>
            </a:pPr>
            <a:endParaRPr lang="ar-SA"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b="1" dirty="0">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b="1" dirty="0" err="1">
                <a:solidFill>
                  <a:schemeClr val="tx1"/>
                </a:solidFill>
                <a:latin typeface="Calibri" panose="020F0502020204030204" pitchFamily="34" charset="0"/>
                <a:ea typeface="Arial"/>
                <a:cs typeface="Calibri" panose="020F0502020204030204" pitchFamily="34" charset="0"/>
                <a:sym typeface="Arial"/>
              </a:rPr>
              <a:t>السيناريو</a:t>
            </a:r>
            <a:r>
              <a:rPr lang="ar-SA" sz="1100" b="1" dirty="0">
                <a:solidFill>
                  <a:schemeClr val="tx1"/>
                </a:solidFill>
                <a:latin typeface="Calibri" panose="020F0502020204030204" pitchFamily="34" charset="0"/>
                <a:ea typeface="Arial"/>
                <a:cs typeface="Calibri" panose="020F0502020204030204" pitchFamily="34" charset="0"/>
                <a:sym typeface="Arial"/>
              </a:rPr>
              <a:t>٦</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روز</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فتاة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تبلغ</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٣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سنوات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كانت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تعيش</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والديها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الآونة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الأخيرة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أصيب</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بمرض</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فترة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وجيزة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توفي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وحدة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العناية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المركزة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مستشفى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قريب</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قررت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والدتها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وضع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روز</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دار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للأيتام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بلدة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حوالي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١٥٠</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كيلومترًا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الذي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تعيش</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شعرت</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والدتها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ب</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أنها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غير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قادرة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توفير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الرعاية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الكافية</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لروز</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بنفسها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لأنها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فقدت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وظيفتها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انتشار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الوباء</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المنطقة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وهي لا تملك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دخلاً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هذه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الأيام</a:t>
            </a:r>
            <a:endParaRPr lang="en-US" sz="1100" dirty="0">
              <a:solidFill>
                <a:schemeClr val="dk1"/>
              </a:solidFill>
              <a:latin typeface="Calibri" panose="020F0502020204030204" pitchFamily="34" charset="0"/>
              <a:ea typeface="Times New Roman"/>
              <a:cs typeface="Calibri" panose="020F0502020204030204" pitchFamily="34" charset="0"/>
              <a:sym typeface="Times New Roman"/>
            </a:endParaRPr>
          </a:p>
        </p:txBody>
      </p:sp>
      <p:sp>
        <p:nvSpPr>
          <p:cNvPr id="3" name="Hexagon 2">
            <a:extLst>
              <a:ext uri="{FF2B5EF4-FFF2-40B4-BE49-F238E27FC236}">
                <a16:creationId xmlns:a16="http://schemas.microsoft.com/office/drawing/2014/main" id="{EC3DF6F2-7ECE-0A77-0905-3DEC50426090}"/>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90587795-2E94-7F1E-A4E8-EA0482C8E4D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DE08A468-A6E5-0F19-9C12-3E829417C17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B38F782F-FDB1-B1D4-49CC-88D7D7BC9CF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5D294059-35A8-AB57-57F0-79F14DEBEA0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85ADD539-D130-7465-2D6A-9A842183C6CE}"/>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9213998-1424-5116-E1F8-961845F0B0F2}"/>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EA2E5826-B8A4-3995-7A0D-007D171600B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AD5230E0-CFF6-5ADE-663B-DA96407B9FE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5F06D014-6516-0394-E244-3F5BBC99BDB1}"/>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043B5AE5-38EA-7020-4654-3136BE240184}"/>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5D893278-A939-530F-A639-6F89399C9A6B}"/>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C5BDF0B4-4B77-BFDA-5C08-AE59FD54BDC9}"/>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49B8ECAC-2917-D144-6B09-FBC19573615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650D59E0-4ED4-879E-1B48-34D7853B99E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4AA7D4C6-C861-C00E-C856-B83A39740C3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D58289B-476A-CFD0-21FC-AF94FC668AA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2401999-DD0D-4727-33A9-FC3D4103ACA2}"/>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2" name="Group 21">
            <a:extLst>
              <a:ext uri="{FF2B5EF4-FFF2-40B4-BE49-F238E27FC236}">
                <a16:creationId xmlns:a16="http://schemas.microsoft.com/office/drawing/2014/main" id="{573B3DD7-CB43-C1DB-C8A1-2738D4E312B3}"/>
              </a:ext>
            </a:extLst>
          </p:cNvPr>
          <p:cNvGrpSpPr/>
          <p:nvPr/>
        </p:nvGrpSpPr>
        <p:grpSpPr>
          <a:xfrm>
            <a:off x="3588327" y="6820120"/>
            <a:ext cx="2648700" cy="2189111"/>
            <a:chOff x="7499908" y="4900577"/>
            <a:chExt cx="997752" cy="824627"/>
          </a:xfrm>
        </p:grpSpPr>
        <p:grpSp>
          <p:nvGrpSpPr>
            <p:cNvPr id="23" name="Group 22">
              <a:extLst>
                <a:ext uri="{FF2B5EF4-FFF2-40B4-BE49-F238E27FC236}">
                  <a16:creationId xmlns:a16="http://schemas.microsoft.com/office/drawing/2014/main" id="{BD69E3C6-2F8C-FBC3-DE4F-00E71FB5A776}"/>
                </a:ext>
              </a:extLst>
            </p:cNvPr>
            <p:cNvGrpSpPr/>
            <p:nvPr/>
          </p:nvGrpSpPr>
          <p:grpSpPr>
            <a:xfrm>
              <a:off x="7499908" y="4900577"/>
              <a:ext cx="997752" cy="824627"/>
              <a:chOff x="5957706" y="3325646"/>
              <a:chExt cx="2611796" cy="1892062"/>
            </a:xfrm>
            <a:solidFill>
              <a:schemeClr val="accent4"/>
            </a:solidFill>
          </p:grpSpPr>
          <p:sp>
            <p:nvSpPr>
              <p:cNvPr id="27" name="Rectangle: Rounded Corners 26">
                <a:extLst>
                  <a:ext uri="{FF2B5EF4-FFF2-40B4-BE49-F238E27FC236}">
                    <a16:creationId xmlns:a16="http://schemas.microsoft.com/office/drawing/2014/main" id="{9A45350A-D0DA-7C45-CE28-7B1DC4D905F8}"/>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28" name="Rectangle: Top Corners Rounded 27">
                <a:extLst>
                  <a:ext uri="{FF2B5EF4-FFF2-40B4-BE49-F238E27FC236}">
                    <a16:creationId xmlns:a16="http://schemas.microsoft.com/office/drawing/2014/main" id="{2575EB55-2860-5C44-F4A1-280DBCF41DFE}"/>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24" name="Group 23">
              <a:extLst>
                <a:ext uri="{FF2B5EF4-FFF2-40B4-BE49-F238E27FC236}">
                  <a16:creationId xmlns:a16="http://schemas.microsoft.com/office/drawing/2014/main" id="{1DDAA9AA-48C9-4CC8-78D7-A45AD1FEC1CC}"/>
                </a:ext>
              </a:extLst>
            </p:cNvPr>
            <p:cNvGrpSpPr/>
            <p:nvPr/>
          </p:nvGrpSpPr>
          <p:grpSpPr>
            <a:xfrm>
              <a:off x="7871183" y="5154803"/>
              <a:ext cx="316610" cy="462618"/>
              <a:chOff x="8661923" y="4758813"/>
              <a:chExt cx="825538" cy="1206243"/>
            </a:xfrm>
            <a:solidFill>
              <a:schemeClr val="bg1"/>
            </a:solidFill>
          </p:grpSpPr>
          <p:sp>
            <p:nvSpPr>
              <p:cNvPr id="25" name="Circle: Hollow 24">
                <a:extLst>
                  <a:ext uri="{FF2B5EF4-FFF2-40B4-BE49-F238E27FC236}">
                    <a16:creationId xmlns:a16="http://schemas.microsoft.com/office/drawing/2014/main" id="{EF0A2FDE-B72E-2E0E-4904-8412797810E1}"/>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26" name="Rectangle: Rounded Corners 25">
                <a:extLst>
                  <a:ext uri="{FF2B5EF4-FFF2-40B4-BE49-F238E27FC236}">
                    <a16:creationId xmlns:a16="http://schemas.microsoft.com/office/drawing/2014/main" id="{49AD9289-39BC-A7E3-8200-0273B0045213}"/>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Tree>
    <p:extLst>
      <p:ext uri="{BB962C8B-B14F-4D97-AF65-F5344CB8AC3E}">
        <p14:creationId xmlns:p14="http://schemas.microsoft.com/office/powerpoint/2010/main" val="397655989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8CEFED5-AE3D-96BD-F72B-D97937B69026}"/>
              </a:ext>
            </a:extLst>
          </p:cNvPr>
          <p:cNvSpPr txBox="1"/>
          <p:nvPr/>
        </p:nvSpPr>
        <p:spPr>
          <a:xfrm>
            <a:off x="982985" y="713169"/>
            <a:ext cx="5267344" cy="261610"/>
          </a:xfrm>
          <a:prstGeom prst="rect">
            <a:avLst/>
          </a:prstGeom>
          <a:noFill/>
        </p:spPr>
        <p:txBody>
          <a:bodyPr wrap="square" rtlCol="0">
            <a:spAutoFit/>
          </a:bodyPr>
          <a:lstStyle/>
          <a:p>
            <a:pPr marL="0" marR="0" lvl="0" indent="0" algn="r" rtl="1">
              <a:spcBef>
                <a:spcPts val="0"/>
              </a:spcBef>
              <a:spcAft>
                <a:spcPts val="0"/>
              </a:spcAft>
              <a:buNone/>
            </a:pPr>
            <a:r>
              <a:rPr lang="ar-SA" sz="1100" b="1" dirty="0">
                <a:solidFill>
                  <a:schemeClr val="tx1"/>
                </a:solidFill>
                <a:latin typeface="Calibri" panose="020F0502020204030204" pitchFamily="34" charset="0"/>
                <a:ea typeface="Arial"/>
                <a:cs typeface="Calibri" panose="020F0502020204030204" pitchFamily="34" charset="0"/>
                <a:sym typeface="Arial"/>
              </a:rPr>
              <a:t>قم بتمييز</a:t>
            </a:r>
            <a:r>
              <a:rPr lang="en-US" sz="1100" b="1" dirty="0">
                <a:solidFill>
                  <a:schemeClr val="tx1"/>
                </a:solidFill>
                <a:latin typeface="Calibri" panose="020F0502020204030204" pitchFamily="34" charset="0"/>
                <a:ea typeface="Arial"/>
                <a:cs typeface="Calibri" panose="020F0502020204030204" pitchFamily="34" charset="0"/>
                <a:sym typeface="Arial"/>
              </a:rPr>
              <a:t> ما إذا </a:t>
            </a:r>
            <a:r>
              <a:rPr lang="en-US" sz="1100" b="1" dirty="0" err="1">
                <a:solidFill>
                  <a:schemeClr val="tx1"/>
                </a:solidFill>
                <a:latin typeface="Calibri" panose="020F0502020204030204" pitchFamily="34" charset="0"/>
                <a:ea typeface="Arial"/>
                <a:cs typeface="Calibri" panose="020F0502020204030204" pitchFamily="34" charset="0"/>
                <a:sym typeface="Arial"/>
              </a:rPr>
              <a:t>كان</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تعقب </a:t>
            </a:r>
            <a:r>
              <a:rPr lang="en-US" sz="1100" b="1" dirty="0" err="1">
                <a:solidFill>
                  <a:schemeClr val="tx1"/>
                </a:solidFill>
                <a:latin typeface="Calibri" panose="020F0502020204030204" pitchFamily="34" charset="0"/>
                <a:ea typeface="Arial"/>
                <a:cs typeface="Calibri" panose="020F0502020204030204" pitchFamily="34" charset="0"/>
                <a:sym typeface="Arial"/>
              </a:rPr>
              <a:t>الأسرة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ضرورياً</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و</a:t>
            </a:r>
            <a:r>
              <a:rPr lang="ar-SA" sz="1100" b="1" dirty="0">
                <a:solidFill>
                  <a:schemeClr val="tx1"/>
                </a:solidFill>
                <a:latin typeface="Calibri" panose="020F0502020204030204" pitchFamily="34" charset="0"/>
                <a:ea typeface="Arial"/>
                <a:cs typeface="Calibri" panose="020F0502020204030204" pitchFamily="34" charset="0"/>
                <a:sym typeface="Arial"/>
              </a:rPr>
              <a:t>قم بت</a:t>
            </a:r>
            <a:r>
              <a:rPr lang="en-US" sz="1100" b="1" dirty="0" err="1">
                <a:solidFill>
                  <a:schemeClr val="tx1"/>
                </a:solidFill>
                <a:latin typeface="Calibri" panose="020F0502020204030204" pitchFamily="34" charset="0"/>
                <a:ea typeface="Arial"/>
                <a:cs typeface="Calibri" panose="020F0502020204030204" pitchFamily="34" charset="0"/>
                <a:sym typeface="Arial"/>
              </a:rPr>
              <a:t>حد</a:t>
            </a:r>
            <a:r>
              <a:rPr lang="ar-SA" sz="1100" b="1" dirty="0" err="1">
                <a:solidFill>
                  <a:schemeClr val="tx1"/>
                </a:solidFill>
                <a:latin typeface="Calibri" panose="020F0502020204030204" pitchFamily="34" charset="0"/>
                <a:ea typeface="Arial"/>
                <a:cs typeface="Calibri" panose="020F0502020204030204" pitchFamily="34" charset="0"/>
                <a:sym typeface="Arial"/>
              </a:rPr>
              <a:t>ي</a:t>
            </a:r>
            <a:r>
              <a:rPr lang="en-US" sz="1100" b="1" dirty="0" err="1">
                <a:solidFill>
                  <a:schemeClr val="tx1"/>
                </a:solidFill>
                <a:latin typeface="Calibri" panose="020F0502020204030204" pitchFamily="34" charset="0"/>
                <a:ea typeface="Arial"/>
                <a:cs typeface="Calibri" panose="020F0502020204030204" pitchFamily="34" charset="0"/>
                <a:sym typeface="Arial"/>
              </a:rPr>
              <a:t>د</a:t>
            </a:r>
            <a:r>
              <a:rPr lang="en-US" sz="1100" b="1" dirty="0">
                <a:solidFill>
                  <a:schemeClr val="tx1"/>
                </a:solidFill>
                <a:latin typeface="Calibri" panose="020F0502020204030204" pitchFamily="34" charset="0"/>
                <a:ea typeface="Arial"/>
                <a:cs typeface="Calibri" panose="020F0502020204030204" pitchFamily="34" charset="0"/>
                <a:sym typeface="Arial"/>
              </a:rPr>
              <a:t> نوع طريقة (طرق) التعقب المناسبة</a:t>
            </a:r>
          </a:p>
        </p:txBody>
      </p:sp>
      <p:sp>
        <p:nvSpPr>
          <p:cNvPr id="6" name="TextBox 5">
            <a:extLst>
              <a:ext uri="{FF2B5EF4-FFF2-40B4-BE49-F238E27FC236}">
                <a16:creationId xmlns:a16="http://schemas.microsoft.com/office/drawing/2014/main" id="{1CE77950-D339-C628-07ED-9CC82D343134}"/>
              </a:ext>
            </a:extLst>
          </p:cNvPr>
          <p:cNvSpPr txBox="1"/>
          <p:nvPr/>
        </p:nvSpPr>
        <p:spPr>
          <a:xfrm>
            <a:off x="982985" y="1460570"/>
            <a:ext cx="1359419" cy="769441"/>
          </a:xfrm>
          <a:prstGeom prst="rect">
            <a:avLst/>
          </a:prstGeom>
          <a:noFill/>
          <a:ln>
            <a:noFill/>
          </a:ln>
        </p:spPr>
        <p:txBody>
          <a:bodyPr wrap="square" rtlCol="0">
            <a:spAutoFit/>
          </a:bodyPr>
          <a:lstStyle/>
          <a:p>
            <a:pPr algn="r" rtl="1"/>
            <a:r>
              <a:rPr lang="en-US" sz="1100" dirty="0" err="1">
                <a:latin typeface="Calibri" panose="020F0502020204030204" pitchFamily="34" charset="0"/>
                <a:cs typeface="Calibri" panose="020F0502020204030204" pitchFamily="34" charset="0"/>
              </a:rPr>
              <a:t>هل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a:t>
            </a:r>
            <a:r>
              <a:rPr lang="ar-SA" sz="1100" dirty="0">
                <a:latin typeface="Calibri" panose="020F0502020204030204" pitchFamily="34" charset="0"/>
                <a:cs typeface="Calibri" panose="020F0502020204030204" pitchFamily="34" charset="0"/>
              </a:rPr>
              <a:t>عقب</a:t>
            </a:r>
            <a:r>
              <a:rPr lang="en-US" sz="1100" dirty="0">
                <a:latin typeface="Calibri" panose="020F0502020204030204" pitchFamily="34" charset="0"/>
                <a:cs typeface="Calibri" panose="020F0502020204030204" pitchFamily="34" charset="0"/>
              </a:rPr>
              <a:t> الأسرة ضروري و / أو يخدم مصالح الطفل الفضلى؟ اشرح اجابتك.</a:t>
            </a:r>
          </a:p>
        </p:txBody>
      </p:sp>
      <p:sp>
        <p:nvSpPr>
          <p:cNvPr id="8" name="TextBox 7">
            <a:extLst>
              <a:ext uri="{FF2B5EF4-FFF2-40B4-BE49-F238E27FC236}">
                <a16:creationId xmlns:a16="http://schemas.microsoft.com/office/drawing/2014/main" id="{D29C3723-E204-29D7-E35E-4511C7658D3C}"/>
              </a:ext>
            </a:extLst>
          </p:cNvPr>
          <p:cNvSpPr txBox="1"/>
          <p:nvPr/>
        </p:nvSpPr>
        <p:spPr>
          <a:xfrm>
            <a:off x="982986" y="3960914"/>
            <a:ext cx="1359418" cy="769441"/>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إذا كان الأمر كذلك ، فمن هم أفراد الأسرة الذين </a:t>
            </a:r>
            <a:r>
              <a:rPr lang="en-US" sz="1100" dirty="0" err="1">
                <a:latin typeface="Calibri" panose="020F0502020204030204" pitchFamily="34" charset="0"/>
                <a:cs typeface="Calibri" panose="020F0502020204030204" pitchFamily="34" charset="0"/>
              </a:rPr>
              <a:t>ينبغي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a:t>
            </a:r>
            <a:r>
              <a:rPr lang="ar-SA" sz="1100" dirty="0">
                <a:latin typeface="Calibri" panose="020F0502020204030204" pitchFamily="34" charset="0"/>
                <a:cs typeface="Calibri" panose="020F0502020204030204" pitchFamily="34" charset="0"/>
              </a:rPr>
              <a:t>تعقبهم </a:t>
            </a:r>
            <a:r>
              <a:rPr lang="en-US" sz="1100" dirty="0" err="1">
                <a:latin typeface="Calibri" panose="020F0502020204030204" pitchFamily="34" charset="0"/>
                <a:cs typeface="Calibri" panose="020F0502020204030204" pitchFamily="34" charset="0"/>
              </a:rPr>
              <a:t>وما</a:t>
            </a:r>
            <a:r>
              <a:rPr lang="en-US" sz="1100" dirty="0">
                <a:latin typeface="Calibri" panose="020F0502020204030204" pitchFamily="34" charset="0"/>
                <a:cs typeface="Calibri" panose="020F0502020204030204" pitchFamily="34" charset="0"/>
              </a:rPr>
              <a:t> نوع طرق التعقب الأنسب؟</a:t>
            </a:r>
          </a:p>
        </p:txBody>
      </p:sp>
      <p:sp>
        <p:nvSpPr>
          <p:cNvPr id="5" name="Rectangle 4">
            <a:extLst>
              <a:ext uri="{FF2B5EF4-FFF2-40B4-BE49-F238E27FC236}">
                <a16:creationId xmlns:a16="http://schemas.microsoft.com/office/drawing/2014/main" id="{214EE756-6DA0-D48A-F49F-F452BC6D25A7}"/>
              </a:ext>
            </a:extLst>
          </p:cNvPr>
          <p:cNvSpPr/>
          <p:nvPr/>
        </p:nvSpPr>
        <p:spPr>
          <a:xfrm>
            <a:off x="2481943" y="1465938"/>
            <a:ext cx="3768385" cy="217309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7" name="Rectangle 6">
            <a:extLst>
              <a:ext uri="{FF2B5EF4-FFF2-40B4-BE49-F238E27FC236}">
                <a16:creationId xmlns:a16="http://schemas.microsoft.com/office/drawing/2014/main" id="{BA237D01-7F99-89E9-6B86-50E211855F85}"/>
              </a:ext>
            </a:extLst>
          </p:cNvPr>
          <p:cNvSpPr/>
          <p:nvPr/>
        </p:nvSpPr>
        <p:spPr>
          <a:xfrm>
            <a:off x="2481943" y="3960914"/>
            <a:ext cx="3768385" cy="217309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9" name="Rectangle 8">
            <a:extLst>
              <a:ext uri="{FF2B5EF4-FFF2-40B4-BE49-F238E27FC236}">
                <a16:creationId xmlns:a16="http://schemas.microsoft.com/office/drawing/2014/main" id="{53B7108E-9242-DD4C-8A2E-8952A606D439}"/>
              </a:ext>
            </a:extLst>
          </p:cNvPr>
          <p:cNvSpPr/>
          <p:nvPr/>
        </p:nvSpPr>
        <p:spPr>
          <a:xfrm>
            <a:off x="2481943" y="6450452"/>
            <a:ext cx="3768385" cy="217309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0" name="TextBox 9">
            <a:extLst>
              <a:ext uri="{FF2B5EF4-FFF2-40B4-BE49-F238E27FC236}">
                <a16:creationId xmlns:a16="http://schemas.microsoft.com/office/drawing/2014/main" id="{2DEDF422-B751-FF41-5BEC-2B32291B3636}"/>
              </a:ext>
            </a:extLst>
          </p:cNvPr>
          <p:cNvSpPr txBox="1"/>
          <p:nvPr/>
        </p:nvSpPr>
        <p:spPr>
          <a:xfrm>
            <a:off x="982987" y="6450452"/>
            <a:ext cx="1359418" cy="769441"/>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المعلومات الإضافية التي تحتاجها ، بما في ذلك معلومات التعقب؟</a:t>
            </a:r>
          </a:p>
        </p:txBody>
      </p:sp>
      <p:sp>
        <p:nvSpPr>
          <p:cNvPr id="12" name="Hexagon 11">
            <a:extLst>
              <a:ext uri="{FF2B5EF4-FFF2-40B4-BE49-F238E27FC236}">
                <a16:creationId xmlns:a16="http://schemas.microsoft.com/office/drawing/2014/main" id="{5E2517A2-514C-5DD3-F3D1-C784B278465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C168EC49-1A2F-FA01-B7DA-A5DA7AADAC80}"/>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1F76136-E6AF-40AF-3481-E38F6136AF4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2CDBC041-EEC3-0D3A-75BB-978F975FC586}"/>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97CF7777-7F3C-ECA5-5908-50BBDF79424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3BADE404-06A6-1EDE-240F-FD95C230A43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2D60E970-7C0E-AC9E-3F98-D204C422253D}"/>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840B363-FE53-9C1E-885B-426D6A803469}"/>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7968E177-CBC1-67E3-2F5C-5D383B701CFD}"/>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A6FBD3A4-5116-81B1-B9E0-2CDEE48B9886}"/>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39AE8E7-8CF4-B2EF-7F5A-3F2399F9ADDF}"/>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213FF0CD-3C81-772C-225B-6A26D8651340}"/>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DBDAF25F-33BF-93D5-B895-7D7445D856A7}"/>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3CFB6079-C0E2-802F-C2D0-903C497C25C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0F52D764-6910-ABC4-EBEF-E119B43465A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136057BD-8274-6D66-A342-DE3437F540E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AE948E91-5C4F-A4FF-496D-0597FD54A5A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0CD30AFA-3A11-4285-9E4E-9D4BC41D59A6}"/>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5699456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195033"/>
            <a:ext cx="4637303" cy="1903686"/>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يمكن لأخصائيي الحالة دعم أنشطة التعقب ، إما من خلال إجراء التعقب بأنفسهم أو التنسيق / الإحالة إلى الجهات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الفاعلة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لتعقب الأسرة و لم الشمل</a:t>
            </a: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أن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يبدأ</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التعقب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أقرب وقت ممكن بعد التسجيل وأن يكون مستمراً</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تشمل طرق التعقب تتبع كل حالة على حدة ، والتعقب الجماعي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والتعقب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a:t>
            </a:r>
            <a:r>
              <a:rPr lang="ar-SA" sz="1100" dirty="0">
                <a:solidFill>
                  <a:srgbClr val="000000"/>
                </a:solidFill>
                <a:latin typeface="Calibri" panose="020F0502020204030204" pitchFamily="34" charset="0"/>
                <a:ea typeface="Arial"/>
                <a:cs typeface="Calibri" panose="020F0502020204030204" pitchFamily="34" charset="0"/>
                <a:sym typeface="Arial"/>
              </a:rPr>
              <a:t>لاسلكي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 واستخدام وسائل التواصل الاجتماعي ، وما إلى ذلك.</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تعد المتابعة والمراجعة المنتظمة لأنشطة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نتائج</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الت</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عقب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أمرًا بالغ الأهمية ويجب تحديث الطفل / الأسرة بانتظام من قبل أخصائي الحالة</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686304"/>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977764"/>
            <a:ext cx="5254042" cy="4923167"/>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454497"/>
            <a:ext cx="4637302" cy="307777"/>
          </a:xfrm>
          <a:prstGeom prst="rect">
            <a:avLst/>
          </a:prstGeom>
          <a:noFill/>
        </p:spPr>
        <p:txBody>
          <a:bodyPr wrap="square" rtlCol="0">
            <a:spAutoFit/>
          </a:bodyPr>
          <a:lstStyle/>
          <a:p>
            <a:pPr algn="r" rtl="1"/>
            <a:r>
              <a:rPr lang="en-CA" sz="1400" b="1" spc="300" dirty="0" err="1">
                <a:solidFill>
                  <a:schemeClr val="tx1"/>
                </a:solidFill>
                <a:latin typeface="Calibri" panose="020F0502020204030204" pitchFamily="34" charset="0"/>
                <a:cs typeface="Calibri" panose="020F0502020204030204" pitchFamily="34" charset="0"/>
              </a:rPr>
              <a:t>ملاحظات</a:t>
            </a:r>
            <a:r>
              <a:rPr lang="en-CA" sz="1400" b="1" spc="300" dirty="0">
                <a:solidFill>
                  <a:schemeClr val="tx1"/>
                </a:solidFill>
                <a:latin typeface="Calibri" panose="020F0502020204030204" pitchFamily="34" charset="0"/>
                <a:cs typeface="Calibri" panose="020F0502020204030204" pitchFamily="34" charset="0"/>
              </a:rPr>
              <a:t> </a:t>
            </a:r>
            <a:r>
              <a:rPr lang="en-CA" sz="1400" b="1" spc="300" dirty="0" err="1">
                <a:solidFill>
                  <a:schemeClr val="tx1"/>
                </a:solidFill>
                <a:latin typeface="Calibri" panose="020F0502020204030204" pitchFamily="34" charset="0"/>
                <a:cs typeface="Calibri" panose="020F0502020204030204" pitchFamily="34" charset="0"/>
              </a:rPr>
              <a:t>ا</a:t>
            </a:r>
            <a:r>
              <a:rPr lang="ar-SA" sz="1400" b="1" spc="300" dirty="0">
                <a:latin typeface="Calibri" panose="020F0502020204030204" pitchFamily="34" charset="0"/>
                <a:cs typeface="Calibri" panose="020F0502020204030204" pitchFamily="34" charset="0"/>
              </a:rPr>
              <a:t>لجلس</a:t>
            </a:r>
            <a:r>
              <a:rPr lang="en-CA" sz="1400" b="1" spc="300" dirty="0" err="1">
                <a:solidFill>
                  <a:schemeClr val="tx1"/>
                </a:solidFill>
                <a:latin typeface="Calibri" panose="020F0502020204030204" pitchFamily="34" charset="0"/>
                <a:cs typeface="Calibri" panose="020F0502020204030204" pitchFamily="34" charset="0"/>
              </a:rPr>
              <a:t>ة</a:t>
            </a:r>
            <a:endParaRPr lang="en-CA" sz="14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077A4EC2-6F63-1A40-A15D-1209A6CEC59A}"/>
              </a:ext>
            </a:extLst>
          </p:cNvPr>
          <p:cNvSpPr/>
          <p:nvPr/>
        </p:nvSpPr>
        <p:spPr>
          <a:xfrm>
            <a:off x="1072579" y="2131015"/>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56;p19">
            <a:extLst>
              <a:ext uri="{FF2B5EF4-FFF2-40B4-BE49-F238E27FC236}">
                <a16:creationId xmlns:a16="http://schemas.microsoft.com/office/drawing/2014/main" id="{52F151FD-E18C-120C-98D4-534F6F66CA5F}"/>
              </a:ext>
            </a:extLst>
          </p:cNvPr>
          <p:cNvSpPr/>
          <p:nvPr/>
        </p:nvSpPr>
        <p:spPr>
          <a:xfrm>
            <a:off x="1072579" y="266924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Hexagon 4">
            <a:extLst>
              <a:ext uri="{FF2B5EF4-FFF2-40B4-BE49-F238E27FC236}">
                <a16:creationId xmlns:a16="http://schemas.microsoft.com/office/drawing/2014/main" id="{6A975A58-6E86-6667-F37A-06E107264FFB}"/>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79C8963F-D30D-8EC9-40D6-B4063F3B798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ACC3030B-6DF0-5D29-13A3-123BD056D97B}"/>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3C9E72D2-EF34-BCAD-3672-87586A53B7E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64B21045-45AE-4C92-52E7-B6B5573D628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BC105B78-DDA2-5633-790E-C27BF2099F2F}"/>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A26AD7B-F025-39EF-788A-14A462F5C2FA}"/>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735E5F92-C1A4-2960-D45E-9F5BD897E1E7}"/>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352CF887-DB61-EE36-F3D3-B3746F6E57B8}"/>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CEABCA7-6B56-D50E-6D01-DC0B70FBE67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A4821E5B-AC6B-3818-5FE6-CFBF1F787F0C}"/>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CB1F7355-7ADA-D2CC-531B-E0210440ED8A}"/>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5466C274-0FE9-0EE3-48DC-7577363D8275}"/>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28B2057E-C8F3-E520-FE7E-239F0E9B6DD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2F477F9A-15AE-9046-941B-999FCFF4BCD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58249671-08E5-5AB3-CC26-FAAF59CE277E}"/>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B4048AFB-5BE3-4A65-5A5B-F8FB8AA75720}"/>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F46C24B1-20AB-52DF-DFC7-BD7B6E26D03F}"/>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4771805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54042" cy="369332"/>
          </a:xfrm>
          <a:prstGeom prst="rect">
            <a:avLst/>
          </a:prstGeom>
          <a:noFill/>
        </p:spPr>
        <p:txBody>
          <a:bodyPr wrap="square">
            <a:spAutoFit/>
          </a:bodyPr>
          <a:lstStyle/>
          <a:p>
            <a:pPr marL="0" marR="0" lvl="0" indent="0" algn="r" rtl="1">
              <a:spcBef>
                <a:spcPts val="0"/>
              </a:spcBef>
              <a:spcAft>
                <a:spcPts val="1800"/>
              </a:spcAft>
              <a:buNone/>
            </a:pPr>
            <a:r>
              <a:rPr lang="en-US" b="1" spc="300" dirty="0" err="1">
                <a:solidFill>
                  <a:schemeClr val="bg1"/>
                </a:solidFill>
                <a:highlight>
                  <a:srgbClr val="8D607A"/>
                </a:highlight>
                <a:ea typeface="Calibri"/>
                <a:cs typeface="Calibri"/>
                <a:sym typeface="Calibri"/>
              </a:rPr>
              <a:t>الجلسة</a:t>
            </a:r>
            <a:r>
              <a:rPr lang="en-US" b="1" spc="300" dirty="0">
                <a:solidFill>
                  <a:schemeClr val="bg1"/>
                </a:solidFill>
                <a:highlight>
                  <a:srgbClr val="8D607A"/>
                </a:highlight>
                <a:ea typeface="Calibri"/>
                <a:cs typeface="Calibri"/>
                <a:sym typeface="Calibri"/>
              </a:rPr>
              <a:t> </a:t>
            </a:r>
            <a:r>
              <a:rPr lang="ar-SA" b="1" spc="300" dirty="0">
                <a:solidFill>
                  <a:schemeClr val="bg1"/>
                </a:solidFill>
                <a:highlight>
                  <a:srgbClr val="8D607A"/>
                </a:highlight>
                <a:ea typeface="Calibri"/>
                <a:cs typeface="Calibri"/>
                <a:sym typeface="Calibri"/>
              </a:rPr>
              <a:t>٥</a:t>
            </a:r>
            <a:r>
              <a:rPr lang="en-US" b="1" spc="300" dirty="0">
                <a:solidFill>
                  <a:schemeClr val="bg1"/>
                </a:solidFill>
                <a:highlight>
                  <a:srgbClr val="8D607A"/>
                </a:highlight>
                <a:ea typeface="Calibri"/>
                <a:cs typeface="Calibri"/>
                <a:sym typeface="Calibri"/>
              </a:rPr>
              <a:t>: تنفيذ خطة الحالة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178391"/>
            <a:ext cx="4529568" cy="261610"/>
          </a:xfrm>
          <a:prstGeom prst="rect">
            <a:avLst/>
          </a:prstGeom>
          <a:noFill/>
        </p:spPr>
        <p:txBody>
          <a:bodyPr wrap="square" rtlCol="0">
            <a:spAutoFit/>
          </a:bodyPr>
          <a:lstStyle/>
          <a:p>
            <a:pPr marL="0" marR="0" lvl="0" indent="0" algn="r" rtl="1">
              <a:spcBef>
                <a:spcPts val="0"/>
              </a:spcBef>
              <a:spcAft>
                <a:spcPts val="0"/>
              </a:spcAft>
              <a:buNone/>
            </a:pPr>
            <a:r>
              <a:rPr lang="en-US" sz="1100" dirty="0" err="1">
                <a:solidFill>
                  <a:schemeClr val="tx1"/>
                </a:solidFill>
                <a:latin typeface="Calibri" panose="020F0502020204030204" pitchFamily="34" charset="0"/>
                <a:ea typeface="Arial"/>
                <a:cs typeface="Calibri" panose="020F0502020204030204" pitchFamily="34" charset="0"/>
                <a:sym typeface="Arial"/>
              </a:rPr>
              <a:t>شرح</a:t>
            </a:r>
            <a:r>
              <a:rPr lang="en-US" sz="1100" dirty="0">
                <a:solidFill>
                  <a:schemeClr val="tx1"/>
                </a:solidFill>
                <a:latin typeface="Calibri" panose="020F0502020204030204" pitchFamily="34" charset="0"/>
                <a:ea typeface="Arial"/>
                <a:cs typeface="Calibri" panose="020F0502020204030204" pitchFamily="34" charset="0"/>
                <a:sym typeface="Arial"/>
              </a:rPr>
              <a:t> المبادئ الأساسية للتوثيق والعوامل الجوهرية التي </a:t>
            </a:r>
            <a:r>
              <a:rPr lang="en-US" sz="1100" dirty="0" err="1">
                <a:solidFill>
                  <a:schemeClr val="tx1"/>
                </a:solidFill>
                <a:latin typeface="Calibri" panose="020F0502020204030204" pitchFamily="34" charset="0"/>
                <a:ea typeface="Arial"/>
                <a:cs typeface="Calibri" panose="020F0502020204030204" pitchFamily="34" charset="0"/>
                <a:sym typeface="Arial"/>
              </a:rPr>
              <a:t>يجب</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إدراجها </a:t>
            </a:r>
            <a:r>
              <a:rPr lang="en-US" sz="1100" dirty="0" err="1">
                <a:solidFill>
                  <a:schemeClr val="tx1"/>
                </a:solidFill>
                <a:latin typeface="Calibri" panose="020F0502020204030204" pitchFamily="34" charset="0"/>
                <a:ea typeface="Arial"/>
                <a:cs typeface="Calibri" panose="020F0502020204030204" pitchFamily="34" charset="0"/>
                <a:sym typeface="Arial"/>
              </a:rPr>
              <a:t>كجزء</a:t>
            </a:r>
            <a:r>
              <a:rPr lang="en-US" sz="1100" dirty="0">
                <a:solidFill>
                  <a:schemeClr val="tx1"/>
                </a:solidFill>
                <a:latin typeface="Calibri" panose="020F0502020204030204" pitchFamily="34" charset="0"/>
                <a:ea typeface="Arial"/>
                <a:cs typeface="Calibri" panose="020F0502020204030204" pitchFamily="34" charset="0"/>
                <a:sym typeface="Arial"/>
              </a:rPr>
              <a:t> من التوثيق</a:t>
            </a:r>
            <a:r>
              <a:rPr lang="en-US" sz="1100" dirty="0">
                <a:solidFill>
                  <a:schemeClr val="tx1"/>
                </a:solidFill>
                <a:latin typeface="+mn-lt"/>
                <a:ea typeface="Arial"/>
                <a:cs typeface="Arial"/>
                <a:sym typeface="Arial"/>
              </a:rPr>
              <a:t>.</a:t>
            </a:r>
          </a:p>
        </p:txBody>
      </p:sp>
      <p:grpSp>
        <p:nvGrpSpPr>
          <p:cNvPr id="4" name="Google Shape;194;p14">
            <a:extLst>
              <a:ext uri="{FF2B5EF4-FFF2-40B4-BE49-F238E27FC236}">
                <a16:creationId xmlns:a16="http://schemas.microsoft.com/office/drawing/2014/main" id="{4FC20AB6-E2E7-2201-63D5-131564967172}"/>
              </a:ext>
            </a:extLst>
          </p:cNvPr>
          <p:cNvGrpSpPr/>
          <p:nvPr/>
        </p:nvGrpSpPr>
        <p:grpSpPr>
          <a:xfrm>
            <a:off x="1153785" y="2233538"/>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04041DC4-5D62-AA36-5292-8EC58754295E}"/>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E868D142-2F9B-4B3B-E122-E5B970FF615A}"/>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9" name="Hexagon 8">
            <a:extLst>
              <a:ext uri="{FF2B5EF4-FFF2-40B4-BE49-F238E27FC236}">
                <a16:creationId xmlns:a16="http://schemas.microsoft.com/office/drawing/2014/main" id="{A9064517-0B0C-6FA7-20FA-9A8C1FD70F0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4245A3FC-9D81-31D9-6A96-BAAE9FC5D738}"/>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7646645D-4932-432B-3BD2-9060D6D925A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CD71A12-2CFD-FDD7-40B9-E6B90CD89A8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793827DE-A88C-184D-7A13-194B995EC013}"/>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A727AC8-C82C-DFC9-1916-F45E87386814}"/>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EC0D1E09-A4C1-C9FC-00A5-1203D461C67A}"/>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718753EB-4E2C-42DD-9275-416D700EA57C}"/>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9F3627B5-DAC1-23CD-AADE-4C7807AF3EB0}"/>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7B0D4E2-C37B-618B-1AC9-9E1717E2CFF3}"/>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2BB96471-DE8F-8649-0040-CA5C57A47315}"/>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E583970A-D6D7-B618-6CD8-881E75BD999B}"/>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335E13CB-8F9A-4C2C-398D-8D84B2677C3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1E167B95-1CFF-B0B4-FABC-CFBB97893FB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0D303C77-E5DE-F909-76D4-881426F04625}"/>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C6DDD43C-0EF6-5923-678B-80C3CC45F05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44924904-D9F1-8DEE-82E9-7DE3D94DF5E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2BC179FB-73F9-D2E5-32EE-FF11BAD484E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32" name="Group 31">
            <a:extLst>
              <a:ext uri="{FF2B5EF4-FFF2-40B4-BE49-F238E27FC236}">
                <a16:creationId xmlns:a16="http://schemas.microsoft.com/office/drawing/2014/main" id="{0BC61656-DCCE-9FF1-BFD1-59FA951F90A8}"/>
              </a:ext>
            </a:extLst>
          </p:cNvPr>
          <p:cNvGrpSpPr/>
          <p:nvPr/>
        </p:nvGrpSpPr>
        <p:grpSpPr>
          <a:xfrm>
            <a:off x="2221257" y="4611356"/>
            <a:ext cx="4941678" cy="4941678"/>
            <a:chOff x="3193713" y="774493"/>
            <a:chExt cx="6069673" cy="6069673"/>
          </a:xfrm>
        </p:grpSpPr>
        <p:pic>
          <p:nvPicPr>
            <p:cNvPr id="29" name="Graphic 28" descr="Single gear with solid fill">
              <a:extLst>
                <a:ext uri="{FF2B5EF4-FFF2-40B4-BE49-F238E27FC236}">
                  <a16:creationId xmlns:a16="http://schemas.microsoft.com/office/drawing/2014/main" id="{F2448D44-9C44-8126-6BA7-9CEB4493583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0350619">
              <a:off x="3193713" y="774493"/>
              <a:ext cx="6069673" cy="6069673"/>
            </a:xfrm>
            <a:prstGeom prst="rect">
              <a:avLst/>
            </a:prstGeom>
          </p:spPr>
        </p:pic>
        <p:pic>
          <p:nvPicPr>
            <p:cNvPr id="30" name="Graphic 29" descr="Single gear with solid fill">
              <a:extLst>
                <a:ext uri="{FF2B5EF4-FFF2-40B4-BE49-F238E27FC236}">
                  <a16:creationId xmlns:a16="http://schemas.microsoft.com/office/drawing/2014/main" id="{2B8961AE-21FF-7832-6C87-4E0EB1E310A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20350619">
              <a:off x="4114153" y="1727493"/>
              <a:ext cx="4163675" cy="4163675"/>
            </a:xfrm>
            <a:prstGeom prst="rect">
              <a:avLst/>
            </a:prstGeom>
          </p:spPr>
        </p:pic>
      </p:grpSp>
    </p:spTree>
    <p:extLst>
      <p:ext uri="{BB962C8B-B14F-4D97-AF65-F5344CB8AC3E}">
        <p14:creationId xmlns:p14="http://schemas.microsoft.com/office/powerpoint/2010/main" val="2393273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53649"/>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48828"/>
            <a:ext cx="4637303" cy="1903686"/>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تحديد</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المنفصلين 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غير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الذين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يحتاجون إلى إدارة الحالة ، بما في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ذلك</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تعقب الأسرة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ودعم الرعاية البديلة في أقرب وقت ممكن</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تجنب تعطيل ترتيبات الرعاية الحالية / </a:t>
            </a:r>
            <a:r>
              <a:rPr lang="ar-SA" sz="1100" dirty="0">
                <a:solidFill>
                  <a:srgbClr val="000000"/>
                </a:solidFill>
                <a:latin typeface="Calibri" panose="020F0502020204030204" pitchFamily="34" charset="0"/>
                <a:ea typeface="Arial"/>
                <a:cs typeface="Calibri" panose="020F0502020204030204" pitchFamily="34" charset="0"/>
                <a:sym typeface="Arial"/>
              </a:rPr>
              <a:t>خلق حالات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فصل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خلال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ال</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تحديد</a:t>
            </a:r>
            <a:endPar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ar-SA"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قد تكون هناك حاجة إلى تدابير إضافية لتحديد بعض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المخت</a:t>
            </a:r>
            <a:r>
              <a:rPr lang="ar-SA"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ف</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أو الذين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يصعب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إيجادهم</a:t>
            </a: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يجب وضع معايير الأهلية / الاستيعاب / و / أو تحديد الأولويات لإدارة الحالة ؛ حيث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يوجد</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الأطفال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المنفصلين 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غير</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المصحوبين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795076"/>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4115582"/>
            <a:ext cx="5254042" cy="4796406"/>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3592314"/>
            <a:ext cx="4637302" cy="307777"/>
          </a:xfrm>
          <a:prstGeom prst="rect">
            <a:avLst/>
          </a:prstGeom>
          <a:noFill/>
        </p:spPr>
        <p:txBody>
          <a:bodyPr wrap="square" rtlCol="0">
            <a:spAutoFit/>
          </a:bodyPr>
          <a:lstStyle/>
          <a:p>
            <a:pPr algn="r" rtl="1"/>
            <a:r>
              <a:rPr lang="en-CA" sz="1400" b="1" spc="300" dirty="0" err="1">
                <a:solidFill>
                  <a:schemeClr val="tx1"/>
                </a:solidFill>
                <a:latin typeface="Calibri" panose="020F0502020204030204" pitchFamily="34" charset="0"/>
                <a:cs typeface="Calibri" panose="020F0502020204030204" pitchFamily="34" charset="0"/>
              </a:rPr>
              <a:t>ملاحظات</a:t>
            </a:r>
            <a:r>
              <a:rPr lang="en-CA" sz="1400" b="1" spc="300" dirty="0">
                <a:solidFill>
                  <a:schemeClr val="tx1"/>
                </a:solidFill>
                <a:latin typeface="Calibri" panose="020F0502020204030204" pitchFamily="34" charset="0"/>
                <a:cs typeface="Calibri" panose="020F0502020204030204" pitchFamily="34" charset="0"/>
              </a:rPr>
              <a:t> </a:t>
            </a:r>
            <a:r>
              <a:rPr lang="en-CA" sz="1400" b="1" spc="300" dirty="0" err="1">
                <a:solidFill>
                  <a:schemeClr val="tx1"/>
                </a:solidFill>
                <a:latin typeface="Calibri" panose="020F0502020204030204" pitchFamily="34" charset="0"/>
                <a:cs typeface="Calibri" panose="020F0502020204030204" pitchFamily="34" charset="0"/>
              </a:rPr>
              <a:t>ا</a:t>
            </a:r>
            <a:r>
              <a:rPr lang="ar-SA" sz="1400" b="1" spc="300" dirty="0">
                <a:latin typeface="Calibri" panose="020F0502020204030204" pitchFamily="34" charset="0"/>
                <a:cs typeface="Calibri" panose="020F0502020204030204" pitchFamily="34" charset="0"/>
              </a:rPr>
              <a:t>لجلس</a:t>
            </a:r>
            <a:r>
              <a:rPr lang="en-CA" sz="1400" b="1" spc="300" dirty="0" err="1">
                <a:solidFill>
                  <a:schemeClr val="tx1"/>
                </a:solidFill>
                <a:latin typeface="Calibri" panose="020F0502020204030204" pitchFamily="34" charset="0"/>
                <a:cs typeface="Calibri" panose="020F0502020204030204" pitchFamily="34" charset="0"/>
              </a:rPr>
              <a:t>ة</a:t>
            </a:r>
            <a:endParaRPr lang="en-CA" sz="14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55C1AA53-417C-CF57-6058-B8FC6F58188C}"/>
              </a:ext>
            </a:extLst>
          </p:cNvPr>
          <p:cNvSpPr/>
          <p:nvPr/>
        </p:nvSpPr>
        <p:spPr>
          <a:xfrm>
            <a:off x="1072579" y="2385059"/>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56;p19">
            <a:extLst>
              <a:ext uri="{FF2B5EF4-FFF2-40B4-BE49-F238E27FC236}">
                <a16:creationId xmlns:a16="http://schemas.microsoft.com/office/drawing/2014/main" id="{5C80A44C-AA2C-550A-1EB0-C2780CBF1126}"/>
              </a:ext>
            </a:extLst>
          </p:cNvPr>
          <p:cNvSpPr/>
          <p:nvPr/>
        </p:nvSpPr>
        <p:spPr>
          <a:xfrm>
            <a:off x="1072579" y="2880735"/>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Hexagon 4">
            <a:extLst>
              <a:ext uri="{FF2B5EF4-FFF2-40B4-BE49-F238E27FC236}">
                <a16:creationId xmlns:a16="http://schemas.microsoft.com/office/drawing/2014/main" id="{ACB45C8C-B5EF-BDE0-D959-05D5FE2718C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48CE5B5C-0091-905E-6164-4E83ED38AAE0}"/>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5F6ADEFA-6D85-923B-980D-F2FEE0A54EF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B91AA9BC-019A-F875-0899-8D33EFAC4C5B}"/>
              </a:ext>
            </a:extLst>
          </p:cNvPr>
          <p:cNvSpPr/>
          <p:nvPr/>
        </p:nvSpPr>
        <p:spPr>
          <a:xfrm rot="1782986">
            <a:off x="286724" y="168964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BDA645F-9E8E-13FD-C785-458E718E3684}"/>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499FCB2-AE06-4007-9E51-B89C8432FCBC}"/>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890C272E-1FAA-9358-2FE4-BE8ACD16665D}"/>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5F07C5F1-A318-D80E-40E5-743AF873B92D}"/>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03CFCA4C-293D-0825-F42D-B5EA873174A8}"/>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437D91B8-8A35-E323-DB58-34C1179EBCDA}"/>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CCA0F689-05A4-B163-58A3-B3F909BC6A83}"/>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7CD40BB1-2DA0-1A75-B243-4213F2ED75EF}"/>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6CEF388A-8518-1F12-75DC-D49E813636F5}"/>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12D8551A-C820-9CC1-B80E-6B9B9023A30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57BEF348-1089-24A3-0CBD-6D2991C88E2F}"/>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6460CEC2-74B2-9495-7BC1-3E1DAE4A2A5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Hexagon 35">
            <a:extLst>
              <a:ext uri="{FF2B5EF4-FFF2-40B4-BE49-F238E27FC236}">
                <a16:creationId xmlns:a16="http://schemas.microsoft.com/office/drawing/2014/main" id="{1D62B949-B682-1FE8-9D3F-35B500A5C55F}"/>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Hexagon 36">
            <a:extLst>
              <a:ext uri="{FF2B5EF4-FFF2-40B4-BE49-F238E27FC236}">
                <a16:creationId xmlns:a16="http://schemas.microsoft.com/office/drawing/2014/main" id="{4F9C3642-7C64-D827-0077-5B92EECE83E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56574105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9B97742-2341-B2B8-DE37-7898CF5FE6F4}"/>
              </a:ext>
            </a:extLst>
          </p:cNvPr>
          <p:cNvSpPr txBox="1"/>
          <p:nvPr/>
        </p:nvSpPr>
        <p:spPr>
          <a:xfrm>
            <a:off x="982985" y="713169"/>
            <a:ext cx="5254041" cy="338554"/>
          </a:xfrm>
          <a:prstGeom prst="rect">
            <a:avLst/>
          </a:prstGeom>
          <a:noFill/>
        </p:spPr>
        <p:txBody>
          <a:bodyPr wrap="square" rtlCol="0">
            <a:spAutoFit/>
          </a:bodyPr>
          <a:lstStyle/>
          <a:p>
            <a:pPr algn="r" rtl="1"/>
            <a:r>
              <a:rPr lang="en-US" sz="1600" b="1" dirty="0">
                <a:sym typeface="Calibri"/>
              </a:rPr>
              <a:t>لعب </a:t>
            </a:r>
            <a:r>
              <a:rPr lang="ar-SA" sz="1600" b="1" dirty="0">
                <a:sym typeface="Calibri"/>
              </a:rPr>
              <a:t>أ</a:t>
            </a:r>
            <a:r>
              <a:rPr lang="en-US" sz="1600" b="1" dirty="0">
                <a:sym typeface="Calibri"/>
              </a:rPr>
              <a:t>دو</a:t>
            </a:r>
            <a:r>
              <a:rPr lang="ar-SA" sz="1600" b="1" dirty="0">
                <a:sym typeface="Calibri"/>
              </a:rPr>
              <a:t>ا</a:t>
            </a:r>
            <a:r>
              <a:rPr lang="en-US" sz="1600" b="1" dirty="0">
                <a:sym typeface="Calibri"/>
              </a:rPr>
              <a:t>ر ت</a:t>
            </a:r>
            <a:r>
              <a:rPr lang="ar-SA" sz="1600" b="1" dirty="0">
                <a:sym typeface="Calibri"/>
              </a:rPr>
              <a:t>عقب</a:t>
            </a:r>
            <a:r>
              <a:rPr lang="en-US" sz="1600" b="1" dirty="0">
                <a:sym typeface="Calibri"/>
              </a:rPr>
              <a:t> الأسرة والتوثيق</a:t>
            </a:r>
          </a:p>
        </p:txBody>
      </p:sp>
      <p:sp>
        <p:nvSpPr>
          <p:cNvPr id="9" name="TextBox 8">
            <a:extLst>
              <a:ext uri="{FF2B5EF4-FFF2-40B4-BE49-F238E27FC236}">
                <a16:creationId xmlns:a16="http://schemas.microsoft.com/office/drawing/2014/main" id="{46DA3AA3-2060-4D34-0586-774D34E2A357}"/>
              </a:ext>
            </a:extLst>
          </p:cNvPr>
          <p:cNvSpPr txBox="1"/>
          <p:nvPr/>
        </p:nvSpPr>
        <p:spPr>
          <a:xfrm>
            <a:off x="996287" y="1239516"/>
            <a:ext cx="5254042" cy="5847755"/>
          </a:xfrm>
          <a:prstGeom prst="rect">
            <a:avLst/>
          </a:prstGeom>
          <a:noFill/>
        </p:spPr>
        <p:txBody>
          <a:bodyPr wrap="square" rtlCol="0">
            <a:spAutoFit/>
          </a:bodyPr>
          <a:lstStyle/>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سيناريو </a:t>
            </a:r>
            <a:r>
              <a:rPr lang="en-US" sz="1100" b="1" dirty="0" err="1">
                <a:solidFill>
                  <a:schemeClr val="tx1"/>
                </a:solidFill>
                <a:latin typeface="Calibri" panose="020F0502020204030204" pitchFamily="34" charset="0"/>
                <a:ea typeface="Arial"/>
                <a:cs typeface="Calibri" panose="020F0502020204030204" pitchFamily="34" charset="0"/>
                <a:sym typeface="Arial"/>
              </a:rPr>
              <a:t>الحالة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١</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 </a:t>
            </a:r>
          </a:p>
          <a:p>
            <a:pPr marL="0" marR="0" lvl="0" indent="0" algn="r" rtl="1">
              <a:spcBef>
                <a:spcPts val="0"/>
              </a:spcBef>
              <a:spcAft>
                <a:spcPts val="0"/>
              </a:spcAft>
              <a:buNone/>
            </a:pPr>
            <a:r>
              <a:rPr lang="en-US" sz="1100" b="1" i="1" dirty="0">
                <a:solidFill>
                  <a:schemeClr val="tx1"/>
                </a:solidFill>
                <a:latin typeface="Calibri" panose="020F0502020204030204" pitchFamily="34" charset="0"/>
                <a:ea typeface="Arial"/>
                <a:cs typeface="Calibri" panose="020F0502020204030204" pitchFamily="34" charset="0"/>
                <a:sym typeface="Arial"/>
              </a:rPr>
              <a:t>الدور: </a:t>
            </a:r>
            <a:r>
              <a:rPr lang="en-US" sz="1100" b="1" i="1" dirty="0" err="1">
                <a:solidFill>
                  <a:schemeClr val="tx1"/>
                </a:solidFill>
                <a:latin typeface="Calibri" panose="020F0502020204030204" pitchFamily="34" charset="0"/>
                <a:ea typeface="Arial"/>
                <a:cs typeface="Calibri" panose="020F0502020204030204" pitchFamily="34" charset="0"/>
                <a:sym typeface="Arial"/>
              </a:rPr>
              <a:t>الطفل</a:t>
            </a:r>
            <a:endParaRPr lang="en-US" sz="1100" b="1" i="1" dirty="0">
              <a:solidFill>
                <a:schemeClr val="tx1"/>
              </a:solidFill>
              <a:latin typeface="Calibri" panose="020F0502020204030204" pitchFamily="34" charset="0"/>
              <a:ea typeface="Arial"/>
              <a:cs typeface="Calibri" panose="020F0502020204030204" pitchFamily="34" charset="0"/>
              <a:sym typeface="Arial"/>
            </a:endParaRPr>
          </a:p>
          <a:p>
            <a:pPr lvl="1" algn="r" rtl="1"/>
            <a:r>
              <a:rPr lang="en-US" sz="1100" dirty="0" err="1">
                <a:solidFill>
                  <a:schemeClr val="tx1"/>
                </a:solidFill>
                <a:latin typeface="Calibri" panose="020F0502020204030204" pitchFamily="34" charset="0"/>
                <a:ea typeface="Arial"/>
                <a:cs typeface="Calibri" panose="020F0502020204030204" pitchFamily="34" charset="0"/>
                <a:sym typeface="Arial"/>
              </a:rPr>
              <a:t>أنت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فتى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يبلغ</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١٤</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عامًا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يُدعى</a:t>
            </a:r>
            <a:r>
              <a:rPr lang="ar-SA" sz="1100" dirty="0">
                <a:latin typeface="Calibri" panose="020F0502020204030204" pitchFamily="34" charset="0"/>
                <a:ea typeface="Arial"/>
                <a:cs typeface="Calibri" panose="020F0502020204030204" pitchFamily="34" charset="0"/>
                <a:sym typeface="Arial"/>
              </a:rPr>
              <a:t> إحسان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لقد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عشت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بلدة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صغيرة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والديك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وشقيقتين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صغيرتين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مقاطعة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كبيرة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حتى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بلغت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العاشرة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تقريبًا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كان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جديك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لوالديك </a:t>
            </a:r>
            <a:r>
              <a:rPr lang="en-US" sz="1100" dirty="0" err="1">
                <a:solidFill>
                  <a:schemeClr val="tx1"/>
                </a:solidFill>
                <a:latin typeface="Calibri" panose="020F0502020204030204" pitchFamily="34" charset="0"/>
                <a:ea typeface="Arial"/>
                <a:cs typeface="Calibri" panose="020F0502020204030204" pitchFamily="34" charset="0"/>
                <a:sym typeface="Arial"/>
              </a:rPr>
              <a:t>يعيشون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نفس</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المجمع</a:t>
            </a:r>
            <a:r>
              <a:rPr lang="en-US" sz="1100" dirty="0">
                <a:solidFill>
                  <a:schemeClr val="tx1"/>
                </a:solidFill>
                <a:latin typeface="Calibri" panose="020F0502020204030204" pitchFamily="34" charset="0"/>
                <a:ea typeface="Arial"/>
                <a:cs typeface="Calibri" panose="020F0502020204030204" pitchFamily="34" charset="0"/>
                <a:sym typeface="Arial"/>
              </a:rPr>
              <a:t> ، </a:t>
            </a:r>
            <a:r>
              <a:rPr lang="en-US" sz="1100" dirty="0" err="1">
                <a:solidFill>
                  <a:schemeClr val="tx1"/>
                </a:solidFill>
                <a:latin typeface="Calibri" panose="020F0502020204030204" pitchFamily="34" charset="0"/>
                <a:ea typeface="Arial"/>
                <a:cs typeface="Calibri" panose="020F0502020204030204" pitchFamily="34" charset="0"/>
                <a:sym typeface="Arial"/>
              </a:rPr>
              <a:t>وكذلك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شقيق</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وزوجته</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وأطفاله</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الثلاثة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تتذكر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والدتك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غادرت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يومًا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ولم</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تعد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إلى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المنزل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أبدًا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تحب</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الحديث</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هذا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لأنه</a:t>
            </a:r>
            <a:r>
              <a:rPr lang="ar-SA" sz="1100" dirty="0" err="1">
                <a:solidFill>
                  <a:schemeClr val="tx1"/>
                </a:solidFill>
                <a:latin typeface="Calibri" panose="020F0502020204030204" pitchFamily="34" charset="0"/>
                <a:ea typeface="Arial"/>
                <a:cs typeface="Calibri" panose="020F0502020204030204" pitchFamily="34" charset="0"/>
                <a:sym typeface="Arial"/>
              </a:rPr>
              <a:t>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ذكرى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مؤلمة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لست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متأكدًا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سبب</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مغادرتها</a:t>
            </a:r>
            <a:r>
              <a:rPr lang="en-US" sz="1100" dirty="0">
                <a:solidFill>
                  <a:schemeClr val="tx1"/>
                </a:solidFill>
                <a:latin typeface="Calibri" panose="020F0502020204030204" pitchFamily="34" charset="0"/>
                <a:ea typeface="Arial"/>
                <a:cs typeface="Calibri" panose="020F0502020204030204" pitchFamily="34" charset="0"/>
                <a:sym typeface="Arial"/>
              </a:rPr>
              <a:t> ، </a:t>
            </a:r>
            <a:r>
              <a:rPr lang="en-US" sz="1100" dirty="0" err="1">
                <a:solidFill>
                  <a:schemeClr val="tx1"/>
                </a:solidFill>
                <a:latin typeface="Calibri" panose="020F0502020204030204" pitchFamily="34" charset="0"/>
                <a:ea typeface="Arial"/>
                <a:cs typeface="Calibri" panose="020F0502020204030204" pitchFamily="34" charset="0"/>
                <a:sym typeface="Arial"/>
              </a:rPr>
              <a:t>لكنك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تتذكر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وأمك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كانا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يتشاجران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كثيرًا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تشعر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أحيانًا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بالغضب</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الشديد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منها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لترك</a:t>
            </a:r>
            <a:r>
              <a:rPr lang="ar-SA" sz="1100" dirty="0">
                <a:solidFill>
                  <a:schemeClr val="tx1"/>
                </a:solidFill>
                <a:latin typeface="Calibri" panose="020F0502020204030204" pitchFamily="34" charset="0"/>
                <a:ea typeface="Arial"/>
                <a:cs typeface="Calibri" panose="020F0502020204030204" pitchFamily="34" charset="0"/>
                <a:sym typeface="Arial"/>
              </a:rPr>
              <a:t>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لك</a:t>
            </a:r>
            <a:r>
              <a:rPr lang="en-US" sz="1100" dirty="0">
                <a:solidFill>
                  <a:schemeClr val="tx1"/>
                </a:solidFill>
                <a:latin typeface="Calibri" panose="020F0502020204030204" pitchFamily="34" charset="0"/>
                <a:ea typeface="Arial"/>
                <a:cs typeface="Calibri" panose="020F0502020204030204" pitchFamily="34" charset="0"/>
                <a:sym typeface="Arial"/>
              </a:rPr>
              <a:t> ، </a:t>
            </a:r>
            <a:r>
              <a:rPr lang="en-US" sz="1100" dirty="0" err="1">
                <a:solidFill>
                  <a:schemeClr val="tx1"/>
                </a:solidFill>
                <a:latin typeface="Calibri" panose="020F0502020204030204" pitchFamily="34" charset="0"/>
                <a:ea typeface="Arial"/>
                <a:cs typeface="Calibri" panose="020F0502020204030204" pitchFamily="34" charset="0"/>
                <a:sym typeface="Arial"/>
              </a:rPr>
              <a:t>ولكنك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تتمنى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أيضًا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تكون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معها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مرة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أخرى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سمعت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أنها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تعيش</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بلدة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أخرى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زوج</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جديد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وطفلين</a:t>
            </a:r>
            <a:r>
              <a:rPr lang="en-US" sz="1100" dirty="0">
                <a:solidFill>
                  <a:schemeClr val="tx1"/>
                </a:solidFill>
                <a:latin typeface="Calibri" panose="020F0502020204030204" pitchFamily="34" charset="0"/>
                <a:ea typeface="Arial"/>
                <a:cs typeface="Calibri" panose="020F0502020204030204" pitchFamily="34" charset="0"/>
                <a:sym typeface="Arial"/>
              </a:rPr>
              <a:t> ، </a:t>
            </a:r>
            <a:r>
              <a:rPr lang="en-US" sz="1100" dirty="0" err="1">
                <a:solidFill>
                  <a:schemeClr val="tx1"/>
                </a:solidFill>
                <a:latin typeface="Calibri" panose="020F0502020204030204" pitchFamily="34" charset="0"/>
                <a:ea typeface="Arial"/>
                <a:cs typeface="Calibri" panose="020F0502020204030204" pitchFamily="34" charset="0"/>
                <a:sym typeface="Arial"/>
              </a:rPr>
              <a:t>لكنك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تعرف</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مكانها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الوقت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الحالي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أنت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تعرف</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أسماء</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زوج</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والدتك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الجديد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والطفلين</a:t>
            </a:r>
            <a:r>
              <a:rPr lang="en-US" sz="1100" dirty="0">
                <a:solidFill>
                  <a:schemeClr val="tx1"/>
                </a:solidFill>
                <a:latin typeface="Calibri" panose="020F0502020204030204" pitchFamily="34" charset="0"/>
                <a:ea typeface="Arial"/>
                <a:cs typeface="Calibri" panose="020F0502020204030204" pitchFamily="34" charset="0"/>
                <a:sym typeface="Arial"/>
              </a:rPr>
              <a:t>.</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 </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بعد أن غادرت والدتك ، عشت مع والدك لمدة عامين تقريبًا في مزرعة. خلال هذه الفترة ، اندلع الصراع في المنطقة التي تعيش فيها. كان على والدك أن يدفع ضريبة للرجال المسلحين الذين يأتون لرؤيته. ذات يوم ، جاءت مجموعة من المسلحين وأخذت والدك. لقد هربت على الفور من المزرعة ، دون أن تعرف إلى أين تذهب ، ثم وجدت بعض الأشخاص </a:t>
            </a:r>
            <a:r>
              <a:rPr lang="en-US" sz="1100" dirty="0" err="1">
                <a:solidFill>
                  <a:schemeClr val="tx1"/>
                </a:solidFill>
                <a:latin typeface="Calibri" panose="020F0502020204030204" pitchFamily="34" charset="0"/>
                <a:ea typeface="Arial"/>
                <a:cs typeface="Calibri" panose="020F0502020204030204" pitchFamily="34" charset="0"/>
                <a:sym typeface="Arial"/>
              </a:rPr>
              <a:t>الآخرين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الذين</a:t>
            </a:r>
            <a:r>
              <a:rPr lang="ar-SA" sz="1100" dirty="0">
                <a:solidFill>
                  <a:schemeClr val="tx1"/>
                </a:solidFill>
                <a:latin typeface="Calibri" panose="020F0502020204030204" pitchFamily="34" charset="0"/>
                <a:ea typeface="Arial"/>
                <a:cs typeface="Calibri" panose="020F0502020204030204" pitchFamily="34" charset="0"/>
                <a:sym typeface="Arial"/>
              </a:rPr>
              <a:t> يقومون بالفرار</a:t>
            </a:r>
            <a:r>
              <a:rPr lang="ar-SA" sz="1100" dirty="0">
                <a:latin typeface="Calibri" panose="020F0502020204030204" pitchFamily="34" charset="0"/>
                <a:ea typeface="Arial"/>
                <a:cs typeface="Calibri" panose="020F0502020204030204" pitchFamily="34" charset="0"/>
                <a:sym typeface="Arial"/>
              </a:rPr>
              <a:t>.</a:t>
            </a: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 </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انضممت إلى هذه المجموعة ووصلت إلى بلدة كبيرة في دولة مجاورة. في البداية كنت تعيش في الشوارع. غالبًا لم يكن لديك ما يكفي من الطعام لتأكله وكان الناس </a:t>
            </a:r>
            <a:r>
              <a:rPr lang="en-US" sz="1100" dirty="0" err="1">
                <a:solidFill>
                  <a:schemeClr val="tx1"/>
                </a:solidFill>
                <a:latin typeface="Calibri" panose="020F0502020204030204" pitchFamily="34" charset="0"/>
                <a:ea typeface="Arial"/>
                <a:cs typeface="Calibri" panose="020F0502020204030204" pitchFamily="34" charset="0"/>
                <a:sym typeface="Arial"/>
              </a:rPr>
              <a:t>يهددونك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ويس</a:t>
            </a:r>
            <a:r>
              <a:rPr lang="ar-SA" sz="1100" dirty="0" err="1">
                <a:solidFill>
                  <a:schemeClr val="tx1"/>
                </a:solidFill>
                <a:latin typeface="Calibri" panose="020F0502020204030204" pitchFamily="34" charset="0"/>
                <a:ea typeface="Arial"/>
                <a:cs typeface="Calibri" panose="020F0502020204030204" pitchFamily="34" charset="0"/>
                <a:sym typeface="Arial"/>
              </a:rPr>
              <a:t>ي</a:t>
            </a:r>
            <a:r>
              <a:rPr lang="ar-SA" sz="1100" dirty="0" err="1">
                <a:latin typeface="Calibri" panose="020F0502020204030204" pitchFamily="34" charset="0"/>
                <a:ea typeface="Arial"/>
                <a:cs typeface="Calibri" panose="020F0502020204030204" pitchFamily="34" charset="0"/>
                <a:sym typeface="Arial"/>
              </a:rPr>
              <a:t>ؤ</a:t>
            </a:r>
            <a:r>
              <a:rPr lang="en-US" sz="1100" dirty="0" err="1">
                <a:solidFill>
                  <a:schemeClr val="tx1"/>
                </a:solidFill>
                <a:latin typeface="Calibri" panose="020F0502020204030204" pitchFamily="34" charset="0"/>
                <a:ea typeface="Arial"/>
                <a:cs typeface="Calibri" panose="020F0502020204030204" pitchFamily="34" charset="0"/>
                <a:sym typeface="Arial"/>
              </a:rPr>
              <a:t>ون</a:t>
            </a:r>
            <a:r>
              <a:rPr lang="en-US" sz="1100" dirty="0">
                <a:solidFill>
                  <a:schemeClr val="tx1"/>
                </a:solidFill>
                <a:latin typeface="Calibri" panose="020F0502020204030204" pitchFamily="34" charset="0"/>
                <a:ea typeface="Arial"/>
                <a:cs typeface="Calibri" panose="020F0502020204030204" pitchFamily="34" charset="0"/>
                <a:sym typeface="Arial"/>
              </a:rPr>
              <a:t> معاملتك. أنت حقًا لا تحب طلب المساعدة في أي شيء. لقد اعتدت على الحصول على المساعدة من أخصائي حالة في مركز أطفال الشوارع حيث كنت تذهب للاستحمام وغسل ملابسك. عندما تشعر بعدم الارتياح ، </a:t>
            </a:r>
            <a:r>
              <a:rPr lang="ar-SA" sz="1100" dirty="0" err="1">
                <a:solidFill>
                  <a:schemeClr val="tx1"/>
                </a:solidFill>
                <a:latin typeface="Calibri" panose="020F0502020204030204" pitchFamily="34" charset="0"/>
                <a:ea typeface="Arial"/>
                <a:cs typeface="Calibri" panose="020F0502020204030204" pitchFamily="34" charset="0"/>
                <a:sym typeface="Arial"/>
              </a:rPr>
              <a:t>ت</a:t>
            </a:r>
            <a:r>
              <a:rPr lang="en-US" sz="1100" dirty="0" err="1">
                <a:solidFill>
                  <a:schemeClr val="tx1"/>
                </a:solidFill>
                <a:latin typeface="Calibri" panose="020F0502020204030204" pitchFamily="34" charset="0"/>
                <a:ea typeface="Arial"/>
                <a:cs typeface="Calibri" panose="020F0502020204030204" pitchFamily="34" charset="0"/>
                <a:sym typeface="Arial"/>
              </a:rPr>
              <a:t>ضع</a:t>
            </a:r>
            <a:r>
              <a:rPr lang="en-US" sz="1100" dirty="0">
                <a:solidFill>
                  <a:schemeClr val="tx1"/>
                </a:solidFill>
                <a:latin typeface="Calibri" panose="020F0502020204030204" pitchFamily="34" charset="0"/>
                <a:ea typeface="Arial"/>
                <a:cs typeface="Calibri" panose="020F0502020204030204" pitchFamily="34" charset="0"/>
                <a:sym typeface="Arial"/>
              </a:rPr>
              <a:t> يديك معًا في قبضة </a:t>
            </a:r>
            <a:r>
              <a:rPr lang="en-US" sz="1100" dirty="0" err="1">
                <a:solidFill>
                  <a:schemeClr val="tx1"/>
                </a:solidFill>
                <a:latin typeface="Calibri" panose="020F0502020204030204" pitchFamily="34" charset="0"/>
                <a:ea typeface="Arial"/>
                <a:cs typeface="Calibri" panose="020F0502020204030204" pitchFamily="34" charset="0"/>
                <a:sym typeface="Arial"/>
              </a:rPr>
              <a:t>محكمة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a:t>
            </a:r>
            <a:r>
              <a:rPr lang="ar-SA" sz="1100" dirty="0">
                <a:solidFill>
                  <a:schemeClr val="tx1"/>
                </a:solidFill>
                <a:latin typeface="Calibri" panose="020F0502020204030204" pitchFamily="34" charset="0"/>
                <a:ea typeface="Arial"/>
                <a:cs typeface="Calibri" panose="020F0502020204030204" pitchFamily="34" charset="0"/>
                <a:sym typeface="Arial"/>
              </a:rPr>
              <a:t>تبقى</a:t>
            </a:r>
            <a:r>
              <a:rPr lang="en-US" sz="1100" dirty="0">
                <a:solidFill>
                  <a:schemeClr val="tx1"/>
                </a:solidFill>
                <a:latin typeface="Calibri" panose="020F0502020204030204" pitchFamily="34" charset="0"/>
                <a:ea typeface="Arial"/>
                <a:cs typeface="Calibri" panose="020F0502020204030204" pitchFamily="34" charset="0"/>
                <a:sym typeface="Arial"/>
              </a:rPr>
              <a:t> هادئًا.</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 </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منذ حوالي شهر ، عُرض عليك العمل في مطعم. كما قدم لك صاحب المطعم مكانًا للعيش فيه ، في غرفة منفصلة بالمطعم. في الوقت الحالي ، </a:t>
            </a:r>
            <a:r>
              <a:rPr lang="en-US" sz="1100" dirty="0" err="1">
                <a:solidFill>
                  <a:schemeClr val="tx1"/>
                </a:solidFill>
                <a:latin typeface="Calibri" panose="020F0502020204030204" pitchFamily="34" charset="0"/>
                <a:ea typeface="Arial"/>
                <a:cs typeface="Calibri" panose="020F0502020204030204" pitchFamily="34" charset="0"/>
                <a:sym typeface="Arial"/>
              </a:rPr>
              <a:t>ل</a:t>
            </a:r>
            <a:r>
              <a:rPr lang="ar-SA" sz="1100" dirty="0" err="1">
                <a:solidFill>
                  <a:schemeClr val="tx1"/>
                </a:solidFill>
                <a:latin typeface="Calibri" panose="020F0502020204030204" pitchFamily="34" charset="0"/>
                <a:ea typeface="Arial"/>
                <a:cs typeface="Calibri" panose="020F0502020204030204" pitchFamily="34" charset="0"/>
                <a:sym typeface="Arial"/>
              </a:rPr>
              <a:t>ا</a:t>
            </a:r>
            <a:r>
              <a:rPr lang="en-US" sz="1100" dirty="0">
                <a:solidFill>
                  <a:schemeClr val="tx1"/>
                </a:solidFill>
                <a:latin typeface="Calibri" panose="020F0502020204030204" pitchFamily="34" charset="0"/>
                <a:ea typeface="Arial"/>
                <a:cs typeface="Calibri" panose="020F0502020204030204" pitchFamily="34" charset="0"/>
                <a:sym typeface="Arial"/>
              </a:rPr>
              <a:t> تذهب إلى المدرسة ، فأنت تعمل فقط في المطعم طوال الوقت. </a:t>
            </a:r>
            <a:r>
              <a:rPr lang="en-US" sz="1100" dirty="0" err="1">
                <a:solidFill>
                  <a:schemeClr val="tx1"/>
                </a:solidFill>
                <a:latin typeface="Calibri" panose="020F0502020204030204" pitchFamily="34" charset="0"/>
                <a:ea typeface="Arial"/>
                <a:cs typeface="Calibri" panose="020F0502020204030204" pitchFamily="34" charset="0"/>
                <a:sym typeface="Arial"/>
              </a:rPr>
              <a:t>لا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ت</a:t>
            </a:r>
            <a:r>
              <a:rPr lang="en-US" sz="1100" dirty="0" err="1">
                <a:solidFill>
                  <a:schemeClr val="tx1"/>
                </a:solidFill>
                <a:latin typeface="Calibri" panose="020F0502020204030204" pitchFamily="34" charset="0"/>
                <a:ea typeface="Arial"/>
                <a:cs typeface="Calibri" panose="020F0502020204030204" pitchFamily="34" charset="0"/>
                <a:sym typeface="Arial"/>
              </a:rPr>
              <a:t>تقاضى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أجرًا</a:t>
            </a:r>
            <a:r>
              <a:rPr lang="en-US" sz="1100" dirty="0">
                <a:solidFill>
                  <a:schemeClr val="tx1"/>
                </a:solidFill>
                <a:latin typeface="Calibri" panose="020F0502020204030204" pitchFamily="34" charset="0"/>
                <a:ea typeface="Arial"/>
                <a:cs typeface="Calibri" panose="020F0502020204030204" pitchFamily="34" charset="0"/>
                <a:sym typeface="Arial"/>
              </a:rPr>
              <a:t> ، ولكن لديك مكان للإقامة. لقد كنت في البلد منذ حوالي عامين. في بعض الأحيان ، تشعر بالفخر تجاه عملك ، بينما في أيام أخرى ، تشعر بالحزن والارتباك بشأن وضعك. أنت تفتقد عائلتك وأصدقائك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a:t>
            </a:r>
            <a:r>
              <a:rPr lang="ar-SA" sz="1100" dirty="0">
                <a:solidFill>
                  <a:schemeClr val="tx1"/>
                </a:solidFill>
                <a:latin typeface="Calibri" panose="020F0502020204030204" pitchFamily="34" charset="0"/>
                <a:ea typeface="Arial"/>
                <a:cs typeface="Calibri" panose="020F0502020204030204" pitchFamily="34" charset="0"/>
                <a:sym typeface="Arial"/>
              </a:rPr>
              <a:t>وطن</a:t>
            </a:r>
            <a:r>
              <a:rPr lang="en-US" sz="1100" dirty="0">
                <a:solidFill>
                  <a:schemeClr val="tx1"/>
                </a:solidFill>
                <a:latin typeface="Calibri" panose="020F0502020204030204" pitchFamily="34" charset="0"/>
                <a:ea typeface="Arial"/>
                <a:cs typeface="Calibri" panose="020F0502020204030204" pitchFamily="34" charset="0"/>
                <a:sym typeface="Arial"/>
              </a:rPr>
              <a:t>.</a:t>
            </a:r>
          </a:p>
          <a:p>
            <a:pPr marL="0" marR="0" lvl="0" indent="0" algn="r" rtl="1">
              <a:spcBef>
                <a:spcPts val="0"/>
              </a:spcBef>
              <a:spcAft>
                <a:spcPts val="0"/>
              </a:spcAft>
              <a:buNone/>
            </a:pPr>
            <a:r>
              <a:rPr lang="en-US" sz="1100" dirty="0">
                <a:solidFill>
                  <a:schemeClr val="tx1"/>
                </a:solidFill>
                <a:latin typeface="Calibri" panose="020F0502020204030204" pitchFamily="34" charset="0"/>
                <a:ea typeface="Arial"/>
                <a:cs typeface="Calibri" panose="020F0502020204030204" pitchFamily="34" charset="0"/>
                <a:sym typeface="Arial"/>
              </a:rPr>
              <a:t> </a:t>
            </a:r>
          </a:p>
          <a:p>
            <a:pPr marL="0" marR="0" lvl="0" indent="0" algn="r" rtl="1">
              <a:spcBef>
                <a:spcPts val="0"/>
              </a:spcBef>
              <a:spcAft>
                <a:spcPts val="0"/>
              </a:spcAft>
              <a:buNone/>
            </a:pPr>
            <a:r>
              <a:rPr lang="en-US" sz="1100" b="1" i="1" dirty="0" err="1">
                <a:solidFill>
                  <a:schemeClr val="tx1"/>
                </a:solidFill>
                <a:latin typeface="Calibri" panose="020F0502020204030204" pitchFamily="34" charset="0"/>
                <a:ea typeface="Arial"/>
                <a:cs typeface="Calibri" panose="020F0502020204030204" pitchFamily="34" charset="0"/>
                <a:sym typeface="Arial"/>
              </a:rPr>
              <a:t>الدور</a:t>
            </a:r>
            <a:r>
              <a:rPr lang="ar-SA" sz="1100" b="1" i="1" dirty="0">
                <a:solidFill>
                  <a:schemeClr val="tx1"/>
                </a:solidFill>
                <a:latin typeface="Calibri" panose="020F0502020204030204" pitchFamily="34" charset="0"/>
                <a:ea typeface="Arial"/>
                <a:cs typeface="Calibri" panose="020F0502020204030204" pitchFamily="34" charset="0"/>
                <a:sym typeface="Arial"/>
              </a:rPr>
              <a:t>: أخصائي الحالة</a:t>
            </a:r>
          </a:p>
          <a:p>
            <a:pPr marL="0" marR="0" lvl="0" indent="0" algn="r" rtl="1">
              <a:spcBef>
                <a:spcPts val="0"/>
              </a:spcBef>
              <a:spcAft>
                <a:spcPts val="0"/>
              </a:spcAft>
              <a:buNone/>
            </a:pPr>
            <a:endParaRPr lang="ar-SA" sz="1100" b="1" i="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dirty="0" err="1">
                <a:solidFill>
                  <a:schemeClr val="tx1"/>
                </a:solidFill>
                <a:latin typeface="Calibri" panose="020F0502020204030204" pitchFamily="34" charset="0"/>
                <a:ea typeface="Arial"/>
                <a:cs typeface="Calibri" panose="020F0502020204030204" pitchFamily="34" charset="0"/>
                <a:sym typeface="Arial"/>
              </a:rPr>
              <a:t>أنت</a:t>
            </a:r>
            <a:r>
              <a:rPr lang="en-US" sz="1100" dirty="0">
                <a:solidFill>
                  <a:schemeClr val="tx1"/>
                </a:solidFill>
                <a:latin typeface="Calibri" panose="020F0502020204030204" pitchFamily="34" charset="0"/>
                <a:ea typeface="Arial"/>
                <a:cs typeface="Calibri" panose="020F0502020204030204" pitchFamily="34" charset="0"/>
                <a:sym typeface="Arial"/>
              </a:rPr>
              <a:t> أخصائي حالة ، تعمل في الخدمات الاجتماعية للحكومة. أبلغت اللجنة الدولية للصليب الأحمر "</a:t>
            </a:r>
            <a:r>
              <a:rPr lang="en-US" sz="1100" dirty="0" err="1">
                <a:solidFill>
                  <a:schemeClr val="tx1"/>
                </a:solidFill>
                <a:latin typeface="Calibri" panose="020F0502020204030204" pitchFamily="34" charset="0"/>
                <a:ea typeface="Arial"/>
                <a:cs typeface="Calibri" panose="020F0502020204030204" pitchFamily="34" charset="0"/>
                <a:sym typeface="Arial"/>
              </a:rPr>
              <a:t>إ</a:t>
            </a:r>
            <a:r>
              <a:rPr lang="ar-SA" sz="1100" dirty="0">
                <a:solidFill>
                  <a:schemeClr val="tx1"/>
                </a:solidFill>
                <a:latin typeface="Calibri" panose="020F0502020204030204" pitchFamily="34" charset="0"/>
                <a:ea typeface="Arial"/>
                <a:cs typeface="Calibri" panose="020F0502020204030204" pitchFamily="34" charset="0"/>
                <a:sym typeface="Arial"/>
              </a:rPr>
              <a:t>حسان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أن</a:t>
            </a:r>
            <a:r>
              <a:rPr lang="en-US" sz="1100" dirty="0">
                <a:solidFill>
                  <a:schemeClr val="tx1"/>
                </a:solidFill>
                <a:latin typeface="Calibri" panose="020F0502020204030204" pitchFamily="34" charset="0"/>
                <a:ea typeface="Arial"/>
                <a:cs typeface="Calibri" panose="020F0502020204030204" pitchFamily="34" charset="0"/>
                <a:sym typeface="Arial"/>
              </a:rPr>
              <a:t> العديد من </a:t>
            </a:r>
            <a:r>
              <a:rPr lang="en-US" sz="1100" dirty="0" err="1">
                <a:solidFill>
                  <a:schemeClr val="tx1"/>
                </a:solidFill>
                <a:latin typeface="Calibri" panose="020F0502020204030204" pitchFamily="34" charset="0"/>
                <a:ea typeface="Arial"/>
                <a:cs typeface="Calibri" panose="020F0502020204030204" pitchFamily="34" charset="0"/>
                <a:sym typeface="Arial"/>
              </a:rPr>
              <a:t>جهود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a:t>
            </a:r>
            <a:r>
              <a:rPr lang="ar-SA" sz="1100" dirty="0">
                <a:solidFill>
                  <a:schemeClr val="tx1"/>
                </a:solidFill>
                <a:latin typeface="Calibri" panose="020F0502020204030204" pitchFamily="34" charset="0"/>
                <a:ea typeface="Arial"/>
                <a:cs typeface="Calibri" panose="020F0502020204030204" pitchFamily="34" charset="0"/>
                <a:sym typeface="Arial"/>
              </a:rPr>
              <a:t>تعقب</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a:t>
            </a:r>
            <a:r>
              <a:rPr lang="ar-SA" sz="1100" dirty="0">
                <a:latin typeface="Calibri" panose="020F0502020204030204" pitchFamily="34" charset="0"/>
                <a:ea typeface="Arial"/>
                <a:cs typeface="Calibri" panose="020F0502020204030204" pitchFamily="34" charset="0"/>
                <a:sym typeface="Arial"/>
              </a:rPr>
              <a:t>ه </a:t>
            </a:r>
            <a:r>
              <a:rPr lang="en-US" sz="1100" dirty="0" err="1">
                <a:solidFill>
                  <a:schemeClr val="tx1"/>
                </a:solidFill>
                <a:latin typeface="Calibri" panose="020F0502020204030204" pitchFamily="34" charset="0"/>
                <a:ea typeface="Arial"/>
                <a:cs typeface="Calibri" panose="020F0502020204030204" pitchFamily="34" charset="0"/>
                <a:sym typeface="Arial"/>
              </a:rPr>
              <a:t>لم</a:t>
            </a:r>
            <a:r>
              <a:rPr lang="en-US" sz="1100" dirty="0">
                <a:solidFill>
                  <a:schemeClr val="tx1"/>
                </a:solidFill>
                <a:latin typeface="Calibri" panose="020F0502020204030204" pitchFamily="34" charset="0"/>
                <a:ea typeface="Arial"/>
                <a:cs typeface="Calibri" panose="020F0502020204030204" pitchFamily="34" charset="0"/>
                <a:sym typeface="Arial"/>
              </a:rPr>
              <a:t> تكن إيجابية </a:t>
            </a:r>
            <a:r>
              <a:rPr lang="en-US" sz="1100" dirty="0" err="1">
                <a:solidFill>
                  <a:schemeClr val="tx1"/>
                </a:solidFill>
                <a:latin typeface="Calibri" panose="020F0502020204030204" pitchFamily="34" charset="0"/>
                <a:ea typeface="Arial"/>
                <a:cs typeface="Calibri" panose="020F0502020204030204" pitchFamily="34" charset="0"/>
                <a:sym typeface="Arial"/>
              </a:rPr>
              <a:t>بعد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فترة</a:t>
            </a:r>
            <a:r>
              <a:rPr lang="en-US" sz="1100" dirty="0">
                <a:solidFill>
                  <a:schemeClr val="tx1"/>
                </a:solidFill>
                <a:latin typeface="Calibri" panose="020F0502020204030204" pitchFamily="34" charset="0"/>
                <a:ea typeface="Arial"/>
                <a:cs typeface="Calibri" panose="020F0502020204030204" pitchFamily="34" charset="0"/>
                <a:sym typeface="Arial"/>
              </a:rPr>
              <a:t> ستة أشهر. كما أبلغته اللجنة الدولية للصليب الأحمر </a:t>
            </a:r>
            <a:r>
              <a:rPr lang="en-US" sz="1100" dirty="0" err="1">
                <a:solidFill>
                  <a:schemeClr val="tx1"/>
                </a:solidFill>
                <a:latin typeface="Calibri" panose="020F0502020204030204" pitchFamily="34" charset="0"/>
                <a:ea typeface="Arial"/>
                <a:cs typeface="Calibri" panose="020F0502020204030204" pitchFamily="34" charset="0"/>
                <a:sym typeface="Arial"/>
              </a:rPr>
              <a:t>أن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تعقب</a:t>
            </a:r>
            <a:r>
              <a:rPr lang="en-US" sz="1100" dirty="0">
                <a:solidFill>
                  <a:schemeClr val="tx1"/>
                </a:solidFill>
                <a:latin typeface="Calibri" panose="020F0502020204030204" pitchFamily="34" charset="0"/>
                <a:ea typeface="Arial"/>
                <a:cs typeface="Calibri" panose="020F0502020204030204" pitchFamily="34" charset="0"/>
                <a:sym typeface="Arial"/>
              </a:rPr>
              <a:t> والده ووالدته لا يزال مستمراً </a:t>
            </a:r>
            <a:r>
              <a:rPr lang="en-US" sz="1100" dirty="0" err="1">
                <a:solidFill>
                  <a:schemeClr val="tx1"/>
                </a:solidFill>
                <a:latin typeface="Calibri" panose="020F0502020204030204" pitchFamily="34" charset="0"/>
                <a:ea typeface="Arial"/>
                <a:cs typeface="Calibri" panose="020F0502020204030204" pitchFamily="34" charset="0"/>
                <a:sym typeface="Arial"/>
              </a:rPr>
              <a:t>لأن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التعقب </a:t>
            </a:r>
            <a:r>
              <a:rPr lang="en-US" sz="1100" dirty="0" err="1">
                <a:solidFill>
                  <a:schemeClr val="tx1"/>
                </a:solidFill>
                <a:latin typeface="Calibri" panose="020F0502020204030204" pitchFamily="34" charset="0"/>
                <a:ea typeface="Arial"/>
                <a:cs typeface="Calibri" panose="020F0502020204030204" pitchFamily="34" charset="0"/>
                <a:sym typeface="Arial"/>
              </a:rPr>
              <a:t>عبر</a:t>
            </a:r>
            <a:r>
              <a:rPr lang="en-US" sz="1100" dirty="0">
                <a:solidFill>
                  <a:schemeClr val="tx1"/>
                </a:solidFill>
                <a:latin typeface="Calibri" panose="020F0502020204030204" pitchFamily="34" charset="0"/>
                <a:ea typeface="Arial"/>
                <a:cs typeface="Calibri" panose="020F0502020204030204" pitchFamily="34" charset="0"/>
                <a:sym typeface="Arial"/>
              </a:rPr>
              <a:t> الحدود يحتاج إلى وقت طويل على وجه الخصوص. لقد خططت لعقد اجتماع للمتابعة </a:t>
            </a:r>
            <a:r>
              <a:rPr lang="en-US" sz="1100" dirty="0" err="1">
                <a:solidFill>
                  <a:schemeClr val="tx1"/>
                </a:solidFill>
                <a:latin typeface="Calibri" panose="020F0502020204030204" pitchFamily="34" charset="0"/>
                <a:ea typeface="Arial"/>
                <a:cs typeface="Calibri" panose="020F0502020204030204" pitchFamily="34" charset="0"/>
                <a:sym typeface="Arial"/>
              </a:rPr>
              <a:t>مع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إ</a:t>
            </a:r>
            <a:r>
              <a:rPr lang="ar-SA" sz="1100" dirty="0">
                <a:latin typeface="Calibri" panose="020F0502020204030204" pitchFamily="34" charset="0"/>
                <a:ea typeface="Arial"/>
                <a:cs typeface="Calibri" panose="020F0502020204030204" pitchFamily="34" charset="0"/>
                <a:sym typeface="Arial"/>
              </a:rPr>
              <a:t>حسان</a:t>
            </a:r>
            <a:r>
              <a:rPr lang="en-US" sz="1100" dirty="0">
                <a:solidFill>
                  <a:schemeClr val="tx1"/>
                </a:solidFill>
                <a:latin typeface="Calibri" panose="020F0502020204030204" pitchFamily="34" charset="0"/>
                <a:ea typeface="Arial"/>
                <a:cs typeface="Calibri" panose="020F0502020204030204" pitchFamily="34" charset="0"/>
                <a:sym typeface="Arial"/>
              </a:rPr>
              <a:t> ، حيث أعرب عن شعوره بالإحباط ويحتاج إلى دعم إضافي.</a:t>
            </a:r>
          </a:p>
        </p:txBody>
      </p:sp>
      <p:sp>
        <p:nvSpPr>
          <p:cNvPr id="11" name="Hexagon 10">
            <a:extLst>
              <a:ext uri="{FF2B5EF4-FFF2-40B4-BE49-F238E27FC236}">
                <a16:creationId xmlns:a16="http://schemas.microsoft.com/office/drawing/2014/main" id="{1655E5E9-1A4B-0CE8-719E-684AA0D9251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A3B0E15-358E-252E-6403-3926795AB922}"/>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82E1BD16-F053-BA35-7C10-305118FE4A46}"/>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52727CBB-FE3D-50C8-92AB-F91CFF3EB609}"/>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5BA3F4A2-FE69-76BF-2146-C8AAAA763F0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587A7F8-43D1-C20D-DD35-714103080172}"/>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1EC8556-3E3C-9AE0-97A5-E6621642F451}"/>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43939DF1-4334-5836-FD29-2FB8C384179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B06A58A1-4C4D-FB6B-E9A2-C9C19970A7F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DC7188AA-4B6B-B534-D4CD-7C6D048A1396}"/>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03585E88-B235-1EAA-918F-7B7363F304CF}"/>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7DA10B85-BE30-2033-4721-3F55748DE961}"/>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21A03559-7470-EBB1-2BC4-C42990A430C0}"/>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ADC4A180-A47E-89EF-C860-2273D7757AF8}"/>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BED62C6A-2614-025B-83AD-083351034B9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C69E1605-76F8-4301-5C1C-A8791BC0946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CB420FB2-3A31-EC52-9D0D-78B0230A1A7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B29BC93E-7543-3E98-E5AB-B67F0CC0A6BA}"/>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8856077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6DA3AA3-2060-4D34-0586-774D34E2A357}"/>
              </a:ext>
            </a:extLst>
          </p:cNvPr>
          <p:cNvSpPr txBox="1"/>
          <p:nvPr/>
        </p:nvSpPr>
        <p:spPr>
          <a:xfrm>
            <a:off x="996287" y="713169"/>
            <a:ext cx="5254042" cy="3139321"/>
          </a:xfrm>
          <a:prstGeom prst="rect">
            <a:avLst/>
          </a:prstGeom>
          <a:noFill/>
        </p:spPr>
        <p:txBody>
          <a:bodyPr wrap="square" rtlCol="0">
            <a:spAutoFit/>
          </a:bodyPr>
          <a:lstStyle/>
          <a:p>
            <a:pPr marL="0" marR="0" lvl="0" indent="0" algn="r" rtl="1">
              <a:spcBef>
                <a:spcPts val="0"/>
              </a:spcBef>
              <a:spcAft>
                <a:spcPts val="0"/>
              </a:spcAft>
              <a:buNone/>
            </a:pPr>
            <a:r>
              <a:rPr lang="en-US" sz="1100" b="1" dirty="0" err="1">
                <a:solidFill>
                  <a:schemeClr val="tx1"/>
                </a:solidFill>
                <a:latin typeface="Calibri" panose="020F0502020204030204" pitchFamily="34" charset="0"/>
                <a:ea typeface="Arial"/>
                <a:cs typeface="Calibri" panose="020F0502020204030204" pitchFamily="34" charset="0"/>
                <a:sym typeface="Arial"/>
              </a:rPr>
              <a:t>سيناريو</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الحالة</a:t>
            </a:r>
            <a:r>
              <a:rPr lang="ar-SA" sz="1100" b="1" dirty="0">
                <a:solidFill>
                  <a:schemeClr val="tx1"/>
                </a:solidFill>
                <a:latin typeface="Calibri" panose="020F0502020204030204" pitchFamily="34" charset="0"/>
                <a:ea typeface="Arial"/>
                <a:cs typeface="Calibri" panose="020F0502020204030204" pitchFamily="34" charset="0"/>
                <a:sym typeface="Arial"/>
              </a:rPr>
              <a:t> ٢</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 </a:t>
            </a:r>
          </a:p>
          <a:p>
            <a:pPr marL="0" marR="0" lvl="0" indent="0" algn="r" rtl="1">
              <a:spcBef>
                <a:spcPts val="0"/>
              </a:spcBef>
              <a:spcAft>
                <a:spcPts val="0"/>
              </a:spcAft>
              <a:buNone/>
            </a:pPr>
            <a:r>
              <a:rPr lang="en-US" sz="1100" b="1" i="1" dirty="0">
                <a:solidFill>
                  <a:schemeClr val="tx1"/>
                </a:solidFill>
                <a:latin typeface="Calibri" panose="020F0502020204030204" pitchFamily="34" charset="0"/>
                <a:ea typeface="Arial"/>
                <a:cs typeface="Calibri" panose="020F0502020204030204" pitchFamily="34" charset="0"/>
                <a:sym typeface="Arial"/>
              </a:rPr>
              <a:t>الدور: الطفل</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أنت فتاة تبلغ من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١٤</a:t>
            </a:r>
            <a:r>
              <a:rPr lang="en-US" sz="1100" dirty="0">
                <a:solidFill>
                  <a:schemeClr val="tx1"/>
                </a:solidFill>
                <a:latin typeface="Calibri" panose="020F0502020204030204" pitchFamily="34" charset="0"/>
                <a:ea typeface="Arial"/>
                <a:cs typeface="Calibri" panose="020F0502020204030204" pitchFamily="34" charset="0"/>
                <a:sym typeface="Arial"/>
              </a:rPr>
              <a:t> عامًا تدعى روز. منذ </a:t>
            </a:r>
            <a:r>
              <a:rPr lang="en-US" sz="1100" dirty="0" err="1">
                <a:solidFill>
                  <a:schemeClr val="tx1"/>
                </a:solidFill>
                <a:latin typeface="Calibri" panose="020F0502020204030204" pitchFamily="34" charset="0"/>
                <a:ea typeface="Arial"/>
                <a:cs typeface="Calibri" panose="020F0502020204030204" pitchFamily="34" charset="0"/>
                <a:sym typeface="Arial"/>
              </a:rPr>
              <a:t>حوالي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٤</a:t>
            </a:r>
            <a:r>
              <a:rPr lang="en-US" sz="1100" dirty="0">
                <a:solidFill>
                  <a:schemeClr val="tx1"/>
                </a:solidFill>
                <a:latin typeface="Calibri" panose="020F0502020204030204" pitchFamily="34" charset="0"/>
                <a:ea typeface="Arial"/>
                <a:cs typeface="Calibri" panose="020F0502020204030204" pitchFamily="34" charset="0"/>
                <a:sym typeface="Arial"/>
              </a:rPr>
              <a:t> أشهر ، هربت من بلدك الأصلي مع جيرانك. قبل الانفصال عن أسرتك ، كنت تعيشين مع عمتك وزوجها وأولادهم وأخيك. خلال هذا الوقت ، كان لديك أيضًا اتصال كبير بأسرة أمك. بعد الانفصال ، اهتم الجيران بك لفترة وجيزة ، لكنهم تركوك بعد ذلك. </a:t>
            </a:r>
            <a:r>
              <a:rPr lang="ar-SA" sz="1100" dirty="0">
                <a:latin typeface="Calibri" panose="020F0502020204030204" pitchFamily="34" charset="0"/>
                <a:ea typeface="Arial"/>
                <a:cs typeface="Calibri" panose="020F0502020204030204" pitchFamily="34" charset="0"/>
                <a:sym typeface="Arial"/>
              </a:rPr>
              <a:t>لاحقاً، </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تم</a:t>
            </a:r>
            <a:r>
              <a:rPr lang="ar-SA" sz="1100" dirty="0" err="1">
                <a:solidFill>
                  <a:schemeClr val="tx1"/>
                </a:solidFill>
                <a:latin typeface="Calibri" panose="020F0502020204030204" pitchFamily="34" charset="0"/>
                <a:ea typeface="Arial"/>
                <a:cs typeface="Calibri" panose="020F0502020204030204" pitchFamily="34" charset="0"/>
                <a:sym typeface="Arial"/>
              </a:rPr>
              <a:t>ت</a:t>
            </a:r>
            <a:r>
              <a:rPr lang="en-US" sz="1100" dirty="0">
                <a:solidFill>
                  <a:schemeClr val="tx1"/>
                </a:solidFill>
                <a:latin typeface="Calibri" panose="020F0502020204030204" pitchFamily="34" charset="0"/>
                <a:ea typeface="Arial"/>
                <a:cs typeface="Calibri" panose="020F0502020204030204" pitchFamily="34" charset="0"/>
                <a:sym typeface="Arial"/>
              </a:rPr>
              <a:t> رعايتك من قبل عائلة أخرى. </a:t>
            </a:r>
            <a:r>
              <a:rPr lang="en-US" sz="1100" dirty="0" err="1">
                <a:solidFill>
                  <a:schemeClr val="tx1"/>
                </a:solidFill>
                <a:latin typeface="Calibri" panose="020F0502020204030204" pitchFamily="34" charset="0"/>
                <a:ea typeface="Arial"/>
                <a:cs typeface="Calibri" panose="020F0502020204030204" pitchFamily="34" charset="0"/>
                <a:sym typeface="Arial"/>
              </a:rPr>
              <a:t>لم</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تعرف</a:t>
            </a:r>
            <a:r>
              <a:rPr lang="ar-SA" sz="1100" dirty="0">
                <a:solidFill>
                  <a:schemeClr val="tx1"/>
                </a:solidFill>
                <a:latin typeface="Calibri" panose="020F0502020204030204" pitchFamily="34" charset="0"/>
                <a:ea typeface="Arial"/>
                <a:cs typeface="Calibri" panose="020F0502020204030204" pitchFamily="34" charset="0"/>
                <a:sym typeface="Arial"/>
              </a:rPr>
              <a:t>ين</a:t>
            </a:r>
            <a:r>
              <a:rPr lang="en-US" sz="1100" dirty="0">
                <a:solidFill>
                  <a:schemeClr val="tx1"/>
                </a:solidFill>
                <a:latin typeface="Calibri" panose="020F0502020204030204" pitchFamily="34" charset="0"/>
                <a:ea typeface="Arial"/>
                <a:cs typeface="Calibri" panose="020F0502020204030204" pitchFamily="34" charset="0"/>
                <a:sym typeface="Arial"/>
              </a:rPr>
              <a:t> هذه العائلة من قبل. </a:t>
            </a:r>
            <a:r>
              <a:rPr lang="en-US" sz="1100" dirty="0" err="1">
                <a:solidFill>
                  <a:schemeClr val="tx1"/>
                </a:solidFill>
                <a:latin typeface="Calibri" panose="020F0502020204030204" pitchFamily="34" charset="0"/>
                <a:ea typeface="Arial"/>
                <a:cs typeface="Calibri" panose="020F0502020204030204" pitchFamily="34" charset="0"/>
                <a:sym typeface="Arial"/>
              </a:rPr>
              <a:t>ل</a:t>
            </a:r>
            <a:r>
              <a:rPr lang="ar-SA" sz="1100" dirty="0" err="1">
                <a:solidFill>
                  <a:schemeClr val="tx1"/>
                </a:solidFill>
                <a:latin typeface="Calibri" panose="020F0502020204030204" pitchFamily="34" charset="0"/>
                <a:ea typeface="Arial"/>
                <a:cs typeface="Calibri" panose="020F0502020204030204" pitchFamily="34" charset="0"/>
                <a:sym typeface="Arial"/>
              </a:rPr>
              <a:t>دى</a:t>
            </a:r>
            <a:r>
              <a:rPr lang="ar-SA" sz="1100" dirty="0">
                <a:solidFill>
                  <a:schemeClr val="tx1"/>
                </a:solidFill>
                <a:latin typeface="Calibri" panose="020F0502020204030204" pitchFamily="34" charset="0"/>
                <a:ea typeface="Arial"/>
                <a:cs typeface="Calibri" panose="020F0502020204030204" pitchFamily="34" charset="0"/>
                <a:sym typeface="Arial"/>
              </a:rPr>
              <a:t> ال</a:t>
            </a:r>
            <a:r>
              <a:rPr lang="en-US" sz="1100" dirty="0" err="1">
                <a:solidFill>
                  <a:schemeClr val="tx1"/>
                </a:solidFill>
                <a:latin typeface="Calibri" panose="020F0502020204030204" pitchFamily="34" charset="0"/>
                <a:ea typeface="Arial"/>
                <a:cs typeface="Calibri" panose="020F0502020204030204" pitchFamily="34" charset="0"/>
                <a:sym typeface="Arial"/>
              </a:rPr>
              <a:t>أسرة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طفل</a:t>
            </a:r>
            <a:r>
              <a:rPr lang="ar-SA" sz="1100" dirty="0" err="1">
                <a:solidFill>
                  <a:schemeClr val="tx1"/>
                </a:solidFill>
                <a:latin typeface="Calibri" panose="020F0502020204030204" pitchFamily="34" charset="0"/>
                <a:ea typeface="Arial"/>
                <a:cs typeface="Calibri" panose="020F0502020204030204" pitchFamily="34" charset="0"/>
                <a:sym typeface="Arial"/>
              </a:rPr>
              <a:t>ي</a:t>
            </a:r>
            <a:r>
              <a:rPr lang="en-US" sz="1100" dirty="0" err="1">
                <a:solidFill>
                  <a:schemeClr val="tx1"/>
                </a:solidFill>
                <a:latin typeface="Calibri" panose="020F0502020204030204" pitchFamily="34" charset="0"/>
                <a:ea typeface="Arial"/>
                <a:cs typeface="Calibri" panose="020F0502020204030204" pitchFamily="34" charset="0"/>
                <a:sym typeface="Arial"/>
              </a:rPr>
              <a:t>ن</a:t>
            </a:r>
            <a:r>
              <a:rPr lang="en-US" sz="1100" dirty="0">
                <a:solidFill>
                  <a:schemeClr val="tx1"/>
                </a:solidFill>
                <a:latin typeface="Calibri" panose="020F0502020204030204" pitchFamily="34" charset="0"/>
                <a:ea typeface="Arial"/>
                <a:cs typeface="Calibri" panose="020F0502020204030204" pitchFamily="34" charset="0"/>
                <a:sym typeface="Arial"/>
              </a:rPr>
              <a:t> ، فتاة تبلغ من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١٢</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عامًا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a:t>
            </a:r>
            <a:r>
              <a:rPr lang="ar-SA" sz="1100" dirty="0">
                <a:solidFill>
                  <a:schemeClr val="tx1"/>
                </a:solidFill>
                <a:latin typeface="Calibri" panose="020F0502020204030204" pitchFamily="34" charset="0"/>
                <a:ea typeface="Arial"/>
                <a:cs typeface="Calibri" panose="020F0502020204030204" pitchFamily="34" charset="0"/>
                <a:sym typeface="Arial"/>
              </a:rPr>
              <a:t>فتى</a:t>
            </a:r>
            <a:r>
              <a:rPr lang="en-US" sz="1100" dirty="0">
                <a:solidFill>
                  <a:schemeClr val="tx1"/>
                </a:solidFill>
                <a:latin typeface="Calibri" panose="020F0502020204030204" pitchFamily="34" charset="0"/>
                <a:ea typeface="Arial"/>
                <a:cs typeface="Calibri" panose="020F0502020204030204" pitchFamily="34" charset="0"/>
                <a:sym typeface="Arial"/>
              </a:rPr>
              <a:t> يبلغ من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١٦</a:t>
            </a:r>
            <a:r>
              <a:rPr lang="en-US" sz="1100" dirty="0">
                <a:solidFill>
                  <a:schemeClr val="tx1"/>
                </a:solidFill>
                <a:latin typeface="Calibri" panose="020F0502020204030204" pitchFamily="34" charset="0"/>
                <a:ea typeface="Arial"/>
                <a:cs typeface="Calibri" panose="020F0502020204030204" pitchFamily="34" charset="0"/>
                <a:sym typeface="Arial"/>
              </a:rPr>
              <a:t> عامًا. كلا الطفلين يذهبان إلى المدرسة. يلعبون مع أطفال آخرين بعد المدرسة. </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أنت </a:t>
            </a:r>
            <a:r>
              <a:rPr lang="en-US" sz="1100" dirty="0" err="1">
                <a:solidFill>
                  <a:schemeClr val="tx1"/>
                </a:solidFill>
                <a:latin typeface="Calibri" panose="020F0502020204030204" pitchFamily="34" charset="0"/>
                <a:ea typeface="Arial"/>
                <a:cs typeface="Calibri" panose="020F0502020204030204" pitchFamily="34" charset="0"/>
                <a:sym typeface="Arial"/>
              </a:rPr>
              <a:t>عليك</a:t>
            </a:r>
            <a:r>
              <a:rPr lang="en-US" sz="1100" dirty="0">
                <a:solidFill>
                  <a:schemeClr val="tx1"/>
                </a:solidFill>
                <a:latin typeface="Calibri" panose="020F0502020204030204" pitchFamily="34" charset="0"/>
                <a:ea typeface="Arial"/>
                <a:cs typeface="Calibri" panose="020F0502020204030204" pitchFamily="34" charset="0"/>
                <a:sym typeface="Arial"/>
              </a:rPr>
              <a:t> البقاء في المنزل </a:t>
            </a:r>
            <a:r>
              <a:rPr lang="en-US" sz="1100" dirty="0" err="1">
                <a:solidFill>
                  <a:schemeClr val="tx1"/>
                </a:solidFill>
                <a:latin typeface="Calibri" panose="020F0502020204030204" pitchFamily="34" charset="0"/>
                <a:ea typeface="Arial"/>
                <a:cs typeface="Calibri" panose="020F0502020204030204" pitchFamily="34" charset="0"/>
                <a:sym typeface="Arial"/>
              </a:rPr>
              <a:t>طوال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اليوم</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err="1">
                <a:solidFill>
                  <a:schemeClr val="tx1"/>
                </a:solidFill>
                <a:latin typeface="Calibri" panose="020F0502020204030204" pitchFamily="34" charset="0"/>
                <a:ea typeface="Arial"/>
                <a:cs typeface="Calibri" panose="020F0502020204030204" pitchFamily="34" charset="0"/>
                <a:sym typeface="Arial"/>
              </a:rPr>
              <a:t>لتقومين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ب</a:t>
            </a:r>
            <a:r>
              <a:rPr lang="en-US" sz="1100" dirty="0" err="1">
                <a:solidFill>
                  <a:schemeClr val="tx1"/>
                </a:solidFill>
                <a:latin typeface="Calibri" panose="020F0502020204030204" pitchFamily="34" charset="0"/>
                <a:ea typeface="Arial"/>
                <a:cs typeface="Calibri" panose="020F0502020204030204" pitchFamily="34" charset="0"/>
                <a:sym typeface="Arial"/>
              </a:rPr>
              <a:t>تنظيف</a:t>
            </a:r>
            <a:r>
              <a:rPr lang="en-US" sz="1100" dirty="0">
                <a:solidFill>
                  <a:schemeClr val="tx1"/>
                </a:solidFill>
                <a:latin typeface="Calibri" panose="020F0502020204030204" pitchFamily="34" charset="0"/>
                <a:ea typeface="Arial"/>
                <a:cs typeface="Calibri" panose="020F0502020204030204" pitchFamily="34" charset="0"/>
                <a:sym typeface="Arial"/>
              </a:rPr>
              <a:t> المنزل وإعداد الطعام للعائلة. تشكو الأسرة منك من أن المنزل غير نظيف والطعام </a:t>
            </a:r>
            <a:r>
              <a:rPr lang="en-US" sz="1100" dirty="0" err="1">
                <a:solidFill>
                  <a:schemeClr val="tx1"/>
                </a:solidFill>
                <a:latin typeface="Calibri" panose="020F0502020204030204" pitchFamily="34" charset="0"/>
                <a:ea typeface="Arial"/>
                <a:cs typeface="Calibri" panose="020F0502020204030204" pitchFamily="34" charset="0"/>
                <a:sym typeface="Arial"/>
              </a:rPr>
              <a:t>الذي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a:t>
            </a:r>
            <a:r>
              <a:rPr lang="ar-SA" sz="1100" dirty="0">
                <a:solidFill>
                  <a:schemeClr val="tx1"/>
                </a:solidFill>
                <a:latin typeface="Calibri" panose="020F0502020204030204" pitchFamily="34" charset="0"/>
                <a:ea typeface="Arial"/>
                <a:cs typeface="Calibri" panose="020F0502020204030204" pitchFamily="34" charset="0"/>
                <a:sym typeface="Arial"/>
              </a:rPr>
              <a:t>قومين بإعداده </a:t>
            </a:r>
            <a:r>
              <a:rPr lang="en-US" sz="1100" dirty="0" err="1">
                <a:solidFill>
                  <a:schemeClr val="tx1"/>
                </a:solidFill>
                <a:latin typeface="Calibri" panose="020F0502020204030204" pitchFamily="34" charset="0"/>
                <a:ea typeface="Arial"/>
                <a:cs typeface="Calibri" panose="020F0502020204030204" pitchFamily="34" charset="0"/>
                <a:sym typeface="Arial"/>
              </a:rPr>
              <a:t>غير</a:t>
            </a:r>
            <a:r>
              <a:rPr lang="en-US" sz="1100" dirty="0">
                <a:solidFill>
                  <a:schemeClr val="tx1"/>
                </a:solidFill>
                <a:latin typeface="Calibri" panose="020F0502020204030204" pitchFamily="34" charset="0"/>
                <a:ea typeface="Arial"/>
                <a:cs typeface="Calibri" panose="020F0502020204030204" pitchFamily="34" charset="0"/>
                <a:sym typeface="Arial"/>
              </a:rPr>
              <a:t> جيد. </a:t>
            </a:r>
            <a:r>
              <a:rPr lang="en-US" sz="1100" dirty="0" err="1">
                <a:solidFill>
                  <a:schemeClr val="tx1"/>
                </a:solidFill>
                <a:latin typeface="Calibri" panose="020F0502020204030204" pitchFamily="34" charset="0"/>
                <a:ea typeface="Arial"/>
                <a:cs typeface="Calibri" panose="020F0502020204030204" pitchFamily="34" charset="0"/>
                <a:sym typeface="Arial"/>
              </a:rPr>
              <a:t>تشعر</a:t>
            </a:r>
            <a:r>
              <a:rPr lang="ar-SA" sz="1100" dirty="0">
                <a:solidFill>
                  <a:schemeClr val="tx1"/>
                </a:solidFill>
                <a:latin typeface="Calibri" panose="020F0502020204030204" pitchFamily="34" charset="0"/>
                <a:ea typeface="Arial"/>
                <a:cs typeface="Calibri" panose="020F0502020204030204" pitchFamily="34" charset="0"/>
                <a:sym typeface="Arial"/>
              </a:rPr>
              <a:t>ين بالعزلة وب</a:t>
            </a:r>
            <a:r>
              <a:rPr lang="en-US" sz="1100" dirty="0" err="1">
                <a:solidFill>
                  <a:schemeClr val="tx1"/>
                </a:solidFill>
                <a:latin typeface="Calibri" panose="020F0502020204030204" pitchFamily="34" charset="0"/>
                <a:ea typeface="Arial"/>
                <a:cs typeface="Calibri" panose="020F0502020204030204" pitchFamily="34" charset="0"/>
                <a:sym typeface="Arial"/>
              </a:rPr>
              <a:t>أنك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عديم</a:t>
            </a:r>
            <a:r>
              <a:rPr lang="ar-SA" sz="1100" dirty="0" err="1">
                <a:solidFill>
                  <a:schemeClr val="tx1"/>
                </a:solidFill>
                <a:latin typeface="Calibri" panose="020F0502020204030204" pitchFamily="34" charset="0"/>
                <a:ea typeface="Arial"/>
                <a:cs typeface="Calibri" panose="020F0502020204030204" pitchFamily="34" charset="0"/>
                <a:sym typeface="Arial"/>
              </a:rPr>
              <a:t>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القيمة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تريد</a:t>
            </a:r>
            <a:r>
              <a:rPr lang="ar-SA" sz="1100" dirty="0">
                <a:solidFill>
                  <a:schemeClr val="tx1"/>
                </a:solidFill>
                <a:latin typeface="Calibri" panose="020F0502020204030204" pitchFamily="34" charset="0"/>
                <a:ea typeface="Arial"/>
                <a:cs typeface="Calibri" panose="020F0502020204030204" pitchFamily="34" charset="0"/>
                <a:sym typeface="Arial"/>
              </a:rPr>
              <a:t>ين</a:t>
            </a:r>
            <a:r>
              <a:rPr lang="en-US" sz="1100" dirty="0">
                <a:solidFill>
                  <a:schemeClr val="tx1"/>
                </a:solidFill>
                <a:latin typeface="Calibri" panose="020F0502020204030204" pitchFamily="34" charset="0"/>
                <a:ea typeface="Arial"/>
                <a:cs typeface="Calibri" panose="020F0502020204030204" pitchFamily="34" charset="0"/>
                <a:sym typeface="Arial"/>
              </a:rPr>
              <a:t> العودة إلى المنزل والعيش مع عائلتك مرة أخرى.</a:t>
            </a:r>
          </a:p>
          <a:p>
            <a:pPr marL="0" marR="0" lvl="0" indent="0" algn="r" rtl="1">
              <a:spcBef>
                <a:spcPts val="0"/>
              </a:spcBef>
              <a:spcAft>
                <a:spcPts val="0"/>
              </a:spcAft>
              <a:buNone/>
            </a:pPr>
            <a:r>
              <a:rPr lang="en-US" sz="1100" dirty="0">
                <a:solidFill>
                  <a:schemeClr val="tx1"/>
                </a:solidFill>
                <a:latin typeface="Calibri" panose="020F0502020204030204" pitchFamily="34" charset="0"/>
                <a:ea typeface="Arial"/>
                <a:cs typeface="Calibri" panose="020F0502020204030204" pitchFamily="34" charset="0"/>
                <a:sym typeface="Arial"/>
              </a:rPr>
              <a:t> </a:t>
            </a:r>
            <a:endParaRPr lang="ar-SA"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b="1" i="1" dirty="0" err="1">
                <a:solidFill>
                  <a:schemeClr val="tx1"/>
                </a:solidFill>
                <a:latin typeface="Calibri" panose="020F0502020204030204" pitchFamily="34" charset="0"/>
                <a:ea typeface="Arial"/>
                <a:cs typeface="Calibri" panose="020F0502020204030204" pitchFamily="34" charset="0"/>
                <a:sym typeface="Arial"/>
              </a:rPr>
              <a:t>الدور</a:t>
            </a:r>
            <a:r>
              <a:rPr lang="ar-SA" sz="1100" b="1" i="1" dirty="0">
                <a:solidFill>
                  <a:schemeClr val="tx1"/>
                </a:solidFill>
                <a:latin typeface="Calibri" panose="020F0502020204030204" pitchFamily="34" charset="0"/>
                <a:ea typeface="Arial"/>
                <a:cs typeface="Calibri" panose="020F0502020204030204" pitchFamily="34" charset="0"/>
                <a:sym typeface="Arial"/>
              </a:rPr>
              <a:t>: أخصائي الحالة</a:t>
            </a:r>
          </a:p>
          <a:p>
            <a:pPr marL="0" marR="0" lvl="0" indent="0" algn="r" rtl="1">
              <a:spcBef>
                <a:spcPts val="0"/>
              </a:spcBef>
              <a:spcAft>
                <a:spcPts val="0"/>
              </a:spcAft>
              <a:buNone/>
            </a:pPr>
            <a:endParaRPr lang="ar-SA" sz="1100" b="1" i="1" dirty="0">
              <a:solidFill>
                <a:schemeClr val="tx1"/>
              </a:solidFill>
              <a:latin typeface="Calibri" panose="020F0502020204030204" pitchFamily="34" charset="0"/>
              <a:ea typeface="Arial"/>
              <a:cs typeface="Calibri" panose="020F0502020204030204" pitchFamily="34" charset="0"/>
              <a:sym typeface="Arial"/>
            </a:endParaRPr>
          </a:p>
          <a:p>
            <a:pPr lvl="1" algn="r" rtl="1"/>
            <a:r>
              <a:rPr lang="en-US" sz="1100" dirty="0" err="1">
                <a:solidFill>
                  <a:schemeClr val="tx1"/>
                </a:solidFill>
                <a:latin typeface="Calibri" panose="020F0502020204030204" pitchFamily="34" charset="0"/>
                <a:ea typeface="Arial"/>
                <a:cs typeface="Calibri" panose="020F0502020204030204" pitchFamily="34" charset="0"/>
                <a:sym typeface="Arial"/>
              </a:rPr>
              <a:t>أنت</a:t>
            </a:r>
            <a:r>
              <a:rPr lang="en-US" sz="1100" dirty="0">
                <a:solidFill>
                  <a:schemeClr val="tx1"/>
                </a:solidFill>
                <a:latin typeface="Calibri" panose="020F0502020204030204" pitchFamily="34" charset="0"/>
                <a:ea typeface="Arial"/>
                <a:cs typeface="Calibri" panose="020F0502020204030204" pitchFamily="34" charset="0"/>
                <a:sym typeface="Arial"/>
              </a:rPr>
              <a:t> أخصائي حالة تعمل في منظمة غير حكومية وطنية. تمت إحالة حالة </a:t>
            </a:r>
            <a:r>
              <a:rPr lang="en-US" sz="1100" dirty="0" err="1">
                <a:solidFill>
                  <a:schemeClr val="tx1"/>
                </a:solidFill>
                <a:latin typeface="Calibri" panose="020F0502020204030204" pitchFamily="34" charset="0"/>
                <a:ea typeface="Arial"/>
                <a:cs typeface="Calibri" panose="020F0502020204030204" pitchFamily="34" charset="0"/>
                <a:sym typeface="Arial"/>
              </a:rPr>
              <a:t>روز</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إليك</a:t>
            </a:r>
            <a:r>
              <a:rPr lang="ar-SA" sz="1100" dirty="0">
                <a:solidFill>
                  <a:schemeClr val="tx1"/>
                </a:solidFill>
                <a:latin typeface="Calibri" panose="020F0502020204030204" pitchFamily="34" charset="0"/>
                <a:ea typeface="Arial"/>
                <a:cs typeface="Calibri" panose="020F0502020204030204" pitchFamily="34" charset="0"/>
                <a:sym typeface="Arial"/>
              </a:rPr>
              <a:t>، و </a:t>
            </a:r>
            <a:r>
              <a:rPr lang="ar-SA" sz="1100" dirty="0">
                <a:latin typeface="Calibri" panose="020F0502020204030204" pitchFamily="34" charset="0"/>
                <a:ea typeface="Arial"/>
                <a:cs typeface="Calibri" panose="020F0502020204030204" pitchFamily="34" charset="0"/>
                <a:sym typeface="Arial"/>
              </a:rPr>
              <a:t>هي </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فتاة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غير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مصحوبة</a:t>
            </a:r>
            <a:r>
              <a:rPr lang="en-US" sz="1100" dirty="0">
                <a:solidFill>
                  <a:schemeClr val="tx1"/>
                </a:solidFill>
                <a:latin typeface="Calibri" panose="020F0502020204030204" pitchFamily="34" charset="0"/>
                <a:ea typeface="Arial"/>
                <a:cs typeface="Calibri" panose="020F0502020204030204" pitchFamily="34" charset="0"/>
                <a:sym typeface="Arial"/>
              </a:rPr>
              <a:t> تبلغ من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١٤</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عامًا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ست</a:t>
            </a:r>
            <a:r>
              <a:rPr lang="ar-SA" sz="1100" dirty="0">
                <a:solidFill>
                  <a:schemeClr val="tx1"/>
                </a:solidFill>
                <a:latin typeface="Calibri" panose="020F0502020204030204" pitchFamily="34" charset="0"/>
                <a:ea typeface="Arial"/>
                <a:cs typeface="Calibri" panose="020F0502020204030204" pitchFamily="34" charset="0"/>
                <a:sym typeface="Arial"/>
              </a:rPr>
              <a:t>تقوم ب</a:t>
            </a:r>
            <a:r>
              <a:rPr lang="en-US" sz="1100" dirty="0" err="1">
                <a:solidFill>
                  <a:schemeClr val="tx1"/>
                </a:solidFill>
                <a:latin typeface="Calibri" panose="020F0502020204030204" pitchFamily="34" charset="0"/>
                <a:ea typeface="Arial"/>
                <a:cs typeface="Calibri" panose="020F0502020204030204" pitchFamily="34" charset="0"/>
                <a:sym typeface="Arial"/>
              </a:rPr>
              <a:t>ز</a:t>
            </a:r>
            <a:r>
              <a:rPr lang="ar-SA" sz="1100" dirty="0" err="1">
                <a:solidFill>
                  <a:schemeClr val="tx1"/>
                </a:solidFill>
                <a:latin typeface="Calibri" panose="020F0502020204030204" pitchFamily="34" charset="0"/>
                <a:ea typeface="Arial"/>
                <a:cs typeface="Calibri" panose="020F0502020204030204" pitchFamily="34" charset="0"/>
                <a:sym typeface="Arial"/>
              </a:rPr>
              <a:t>يارتها</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a:t>
            </a:r>
            <a:r>
              <a:rPr lang="ar-SA" sz="1100" dirty="0">
                <a:solidFill>
                  <a:schemeClr val="tx1"/>
                </a:solidFill>
                <a:latin typeface="Calibri" panose="020F0502020204030204" pitchFamily="34" charset="0"/>
                <a:ea typeface="Arial"/>
                <a:cs typeface="Calibri" panose="020F0502020204030204" pitchFamily="34" charset="0"/>
                <a:sym typeface="Arial"/>
              </a:rPr>
              <a:t>الاجتماع</a:t>
            </a:r>
            <a:r>
              <a:rPr lang="en-US" sz="1100" dirty="0">
                <a:solidFill>
                  <a:schemeClr val="tx1"/>
                </a:solidFill>
                <a:latin typeface="Calibri" panose="020F0502020204030204" pitchFamily="34" charset="0"/>
                <a:ea typeface="Arial"/>
                <a:cs typeface="Calibri" panose="020F0502020204030204" pitchFamily="34" charset="0"/>
                <a:sym typeface="Arial"/>
              </a:rPr>
              <a:t> بها للمرة الأولى. ليس لديك الكثير من الوقت ، حيث خططت لزيارات منزلية أخرى في نفس المنطقة.</a:t>
            </a:r>
          </a:p>
        </p:txBody>
      </p:sp>
      <p:sp>
        <p:nvSpPr>
          <p:cNvPr id="2" name="Hexagon 1">
            <a:extLst>
              <a:ext uri="{FF2B5EF4-FFF2-40B4-BE49-F238E27FC236}">
                <a16:creationId xmlns:a16="http://schemas.microsoft.com/office/drawing/2014/main" id="{1499B393-F4C7-2973-CD44-92486F8D58D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Hexagon 2">
            <a:extLst>
              <a:ext uri="{FF2B5EF4-FFF2-40B4-BE49-F238E27FC236}">
                <a16:creationId xmlns:a16="http://schemas.microsoft.com/office/drawing/2014/main" id="{4D2AB88C-4AE0-C58B-C170-4EB69DDA1403}"/>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3DD6E8B5-07F9-A952-29AB-CD143D732916}"/>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6BBC7E19-2F78-B993-5D09-C93D7C3F6AC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113A78B5-9E49-CE66-6592-7A89B9E56205}"/>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EFEF3A56-D386-6528-1014-AE9967415239}"/>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DE93E8E0-BB10-1B50-E754-F43E1B515607}"/>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77B1B766-7160-9B93-8C79-567F2D0DBCE4}"/>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4585569-A9FC-8939-84ED-1A6567122913}"/>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EF8874F1-E7AC-98B4-DE1D-3F3DEEC50C5B}"/>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D562EAC8-CBEC-2252-2EC9-A34493986464}"/>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6AE831D2-2449-DC02-1BD0-452611397DC9}"/>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F8ECBE49-655B-B408-00E5-B941A87C446C}"/>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06B5627-CE27-C01A-DD3D-9C1B99922238}"/>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9842E642-0E44-5728-E850-884BAE62EEBC}"/>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AE294204-620C-1789-2978-F5C9DCE061E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4433F2CB-72BC-A18E-6CBD-234756ABFC3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C42E9990-88D9-CD00-AF34-818AD322461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2" name="Group 21">
            <a:extLst>
              <a:ext uri="{FF2B5EF4-FFF2-40B4-BE49-F238E27FC236}">
                <a16:creationId xmlns:a16="http://schemas.microsoft.com/office/drawing/2014/main" id="{F2D4B264-2219-ABAD-4370-B2927B793BB2}"/>
              </a:ext>
            </a:extLst>
          </p:cNvPr>
          <p:cNvGrpSpPr/>
          <p:nvPr/>
        </p:nvGrpSpPr>
        <p:grpSpPr>
          <a:xfrm>
            <a:off x="4946998" y="5953312"/>
            <a:ext cx="1303331" cy="1526920"/>
            <a:chOff x="6846848" y="1141103"/>
            <a:chExt cx="999203" cy="1170617"/>
          </a:xfrm>
          <a:solidFill>
            <a:schemeClr val="accent2">
              <a:lumMod val="20000"/>
              <a:lumOff val="80000"/>
            </a:schemeClr>
          </a:solidFill>
        </p:grpSpPr>
        <p:sp>
          <p:nvSpPr>
            <p:cNvPr id="23" name="Rectangle: Rounded Corners 22">
              <a:extLst>
                <a:ext uri="{FF2B5EF4-FFF2-40B4-BE49-F238E27FC236}">
                  <a16:creationId xmlns:a16="http://schemas.microsoft.com/office/drawing/2014/main" id="{27303089-5761-9754-F69E-DFE17C607E99}"/>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4" name="Oval 23">
              <a:extLst>
                <a:ext uri="{FF2B5EF4-FFF2-40B4-BE49-F238E27FC236}">
                  <a16:creationId xmlns:a16="http://schemas.microsoft.com/office/drawing/2014/main" id="{2DFA7849-1145-39A8-EDC7-2C569ED2D5DE}"/>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Oval 24">
              <a:extLst>
                <a:ext uri="{FF2B5EF4-FFF2-40B4-BE49-F238E27FC236}">
                  <a16:creationId xmlns:a16="http://schemas.microsoft.com/office/drawing/2014/main" id="{6B9CB58D-C0D0-9097-DFEF-D0242C65F3CF}"/>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Oval 25">
              <a:extLst>
                <a:ext uri="{FF2B5EF4-FFF2-40B4-BE49-F238E27FC236}">
                  <a16:creationId xmlns:a16="http://schemas.microsoft.com/office/drawing/2014/main" id="{5F25047A-79FF-4806-F55A-02BC429F6104}"/>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Block Arc 26">
              <a:extLst>
                <a:ext uri="{FF2B5EF4-FFF2-40B4-BE49-F238E27FC236}">
                  <a16:creationId xmlns:a16="http://schemas.microsoft.com/office/drawing/2014/main" id="{1399FF37-4B85-D251-F4DD-71740CF4184D}"/>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grpSp>
        <p:nvGrpSpPr>
          <p:cNvPr id="28" name="Group 27">
            <a:extLst>
              <a:ext uri="{FF2B5EF4-FFF2-40B4-BE49-F238E27FC236}">
                <a16:creationId xmlns:a16="http://schemas.microsoft.com/office/drawing/2014/main" id="{02429E93-D664-AE27-3CF0-AEE78128D743}"/>
              </a:ext>
            </a:extLst>
          </p:cNvPr>
          <p:cNvGrpSpPr/>
          <p:nvPr/>
        </p:nvGrpSpPr>
        <p:grpSpPr>
          <a:xfrm rot="19632759">
            <a:off x="3701323" y="7284782"/>
            <a:ext cx="1303329" cy="1550588"/>
            <a:chOff x="6846848" y="1141103"/>
            <a:chExt cx="999203" cy="1188766"/>
          </a:xfrm>
          <a:solidFill>
            <a:schemeClr val="accent2">
              <a:lumMod val="20000"/>
              <a:lumOff val="80000"/>
            </a:schemeClr>
          </a:solidFill>
        </p:grpSpPr>
        <p:sp>
          <p:nvSpPr>
            <p:cNvPr id="29" name="Rectangle: Rounded Corners 28">
              <a:extLst>
                <a:ext uri="{FF2B5EF4-FFF2-40B4-BE49-F238E27FC236}">
                  <a16:creationId xmlns:a16="http://schemas.microsoft.com/office/drawing/2014/main" id="{B83BE243-6BAB-97B4-7EEE-667C6CD64A19}"/>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0" name="Oval 29">
              <a:extLst>
                <a:ext uri="{FF2B5EF4-FFF2-40B4-BE49-F238E27FC236}">
                  <a16:creationId xmlns:a16="http://schemas.microsoft.com/office/drawing/2014/main" id="{3D002831-D866-EC42-C223-C34AC3223D23}"/>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Oval 30">
              <a:extLst>
                <a:ext uri="{FF2B5EF4-FFF2-40B4-BE49-F238E27FC236}">
                  <a16:creationId xmlns:a16="http://schemas.microsoft.com/office/drawing/2014/main" id="{D6E14954-F705-F73E-7468-2075D98052B0}"/>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Oval 31">
              <a:extLst>
                <a:ext uri="{FF2B5EF4-FFF2-40B4-BE49-F238E27FC236}">
                  <a16:creationId xmlns:a16="http://schemas.microsoft.com/office/drawing/2014/main" id="{FC43AB2D-9734-7E64-D907-36ABE21C5A9A}"/>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Block Arc 32">
              <a:extLst>
                <a:ext uri="{FF2B5EF4-FFF2-40B4-BE49-F238E27FC236}">
                  <a16:creationId xmlns:a16="http://schemas.microsoft.com/office/drawing/2014/main" id="{F6A71575-88BE-0B22-0DDA-5DEF32BDD382}"/>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spTree>
    <p:extLst>
      <p:ext uri="{BB962C8B-B14F-4D97-AF65-F5344CB8AC3E}">
        <p14:creationId xmlns:p14="http://schemas.microsoft.com/office/powerpoint/2010/main" val="367924171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46DA3AA3-2060-4D34-0586-774D34E2A357}"/>
              </a:ext>
            </a:extLst>
          </p:cNvPr>
          <p:cNvSpPr txBox="1"/>
          <p:nvPr/>
        </p:nvSpPr>
        <p:spPr>
          <a:xfrm>
            <a:off x="996287" y="713169"/>
            <a:ext cx="5254042" cy="3647152"/>
          </a:xfrm>
          <a:prstGeom prst="rect">
            <a:avLst/>
          </a:prstGeom>
          <a:noFill/>
        </p:spPr>
        <p:txBody>
          <a:bodyPr wrap="square" rtlCol="0">
            <a:spAutoFit/>
          </a:bodyPr>
          <a:lstStyle/>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سيناريو </a:t>
            </a:r>
            <a:r>
              <a:rPr lang="en-US" sz="1100" b="1" dirty="0" err="1">
                <a:solidFill>
                  <a:schemeClr val="tx1"/>
                </a:solidFill>
                <a:latin typeface="Calibri" panose="020F0502020204030204" pitchFamily="34" charset="0"/>
                <a:ea typeface="Arial"/>
                <a:cs typeface="Calibri" panose="020F0502020204030204" pitchFamily="34" charset="0"/>
                <a:sym typeface="Arial"/>
              </a:rPr>
              <a:t>الحالة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٣</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100" b="1" dirty="0">
                <a:solidFill>
                  <a:schemeClr val="tx1"/>
                </a:solidFill>
                <a:latin typeface="Calibri" panose="020F0502020204030204" pitchFamily="34" charset="0"/>
                <a:ea typeface="Arial"/>
                <a:cs typeface="Calibri" panose="020F0502020204030204" pitchFamily="34" charset="0"/>
                <a:sym typeface="Arial"/>
              </a:rPr>
              <a:t> </a:t>
            </a:r>
          </a:p>
          <a:p>
            <a:pPr marL="0" marR="0" lvl="0" indent="0" algn="r" rtl="1">
              <a:spcBef>
                <a:spcPts val="0"/>
              </a:spcBef>
              <a:spcAft>
                <a:spcPts val="0"/>
              </a:spcAft>
              <a:buNone/>
            </a:pPr>
            <a:r>
              <a:rPr lang="en-US" sz="1100" b="1" i="1" dirty="0">
                <a:solidFill>
                  <a:schemeClr val="tx1"/>
                </a:solidFill>
                <a:latin typeface="Calibri" panose="020F0502020204030204" pitchFamily="34" charset="0"/>
                <a:ea typeface="Arial"/>
                <a:cs typeface="Calibri" panose="020F0502020204030204" pitchFamily="34" charset="0"/>
                <a:sym typeface="Arial"/>
              </a:rPr>
              <a:t>الدور: الطفل</a:t>
            </a:r>
          </a:p>
          <a:p>
            <a:pPr lvl="1" algn="r" rtl="1"/>
            <a:r>
              <a:rPr lang="ar-SA" sz="1100" dirty="0">
                <a:latin typeface="Calibri" panose="020F0502020204030204" pitchFamily="34" charset="0"/>
                <a:ea typeface="Arial"/>
                <a:cs typeface="Calibri" panose="020F0502020204030204" pitchFamily="34" charset="0"/>
                <a:sym typeface="Arial"/>
              </a:rPr>
              <a:t>أنت فتى يبلغ من العمر </a:t>
            </a:r>
            <a:r>
              <a:rPr lang="ar-SA" sz="1100" dirty="0">
                <a:solidFill>
                  <a:schemeClr val="tx1"/>
                </a:solidFill>
                <a:latin typeface="Calibri" panose="020F0502020204030204" pitchFamily="34" charset="0"/>
                <a:ea typeface="Arial"/>
                <a:cs typeface="Calibri" panose="020F0502020204030204" pitchFamily="34" charset="0"/>
                <a:sym typeface="Arial"/>
              </a:rPr>
              <a:t>١٦ عاماً</a:t>
            </a:r>
            <a:r>
              <a:rPr lang="ar-SA" sz="1100" dirty="0">
                <a:latin typeface="Calibri" panose="020F0502020204030204" pitchFamily="34" charset="0"/>
                <a:ea typeface="Arial"/>
                <a:cs typeface="Calibri" panose="020F0502020204030204" pitchFamily="34" charset="0"/>
                <a:sym typeface="Arial"/>
              </a:rPr>
              <a:t>، </a:t>
            </a:r>
            <a:r>
              <a:rPr lang="en-US" sz="1100" dirty="0">
                <a:solidFill>
                  <a:schemeClr val="tx1"/>
                </a:solidFill>
                <a:latin typeface="Calibri" panose="020F0502020204030204" pitchFamily="34" charset="0"/>
                <a:ea typeface="Arial"/>
                <a:cs typeface="Calibri" panose="020F0502020204030204" pitchFamily="34" charset="0"/>
                <a:sym typeface="Arial"/>
              </a:rPr>
              <a:t> إسمك كريم. عندما كان </a:t>
            </a:r>
            <a:r>
              <a:rPr lang="en-US" sz="1100" dirty="0" err="1">
                <a:solidFill>
                  <a:schemeClr val="tx1"/>
                </a:solidFill>
                <a:latin typeface="Calibri" panose="020F0502020204030204" pitchFamily="34" charset="0"/>
                <a:ea typeface="Arial"/>
                <a:cs typeface="Calibri" panose="020F0502020204030204" pitchFamily="34" charset="0"/>
                <a:sym typeface="Arial"/>
              </a:rPr>
              <a:t>عمرك</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١٤</a:t>
            </a:r>
            <a:r>
              <a:rPr lang="en-US" sz="1100" dirty="0">
                <a:solidFill>
                  <a:schemeClr val="tx1"/>
                </a:solidFill>
                <a:latin typeface="Calibri" panose="020F0502020204030204" pitchFamily="34" charset="0"/>
                <a:ea typeface="Arial"/>
                <a:cs typeface="Calibri" panose="020F0502020204030204" pitchFamily="34" charset="0"/>
                <a:sym typeface="Arial"/>
              </a:rPr>
              <a:t> عامًا ، هربت مع والدك وشقيقك البالغ من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١٩</a:t>
            </a:r>
            <a:r>
              <a:rPr lang="en-US" sz="1100" dirty="0">
                <a:solidFill>
                  <a:schemeClr val="tx1"/>
                </a:solidFill>
                <a:latin typeface="Calibri" panose="020F0502020204030204" pitchFamily="34" charset="0"/>
                <a:ea typeface="Arial"/>
                <a:cs typeface="Calibri" panose="020F0502020204030204" pitchFamily="34" charset="0"/>
                <a:sym typeface="Arial"/>
              </a:rPr>
              <a:t> عامًا إلى البلد المجاور. بقيت والدتك وإخوتك الأربعة في بلدك الأصلي. أثناء الرحلة اختفى أخوك </a:t>
            </a:r>
            <a:r>
              <a:rPr lang="en-US" sz="1100" dirty="0" err="1">
                <a:solidFill>
                  <a:schemeClr val="tx1"/>
                </a:solidFill>
                <a:latin typeface="Calibri" panose="020F0502020204030204" pitchFamily="34" charset="0"/>
                <a:ea typeface="Arial"/>
                <a:cs typeface="Calibri" panose="020F0502020204030204" pitchFamily="34" charset="0"/>
                <a:sym typeface="Arial"/>
              </a:rPr>
              <a:t>الأكبر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a:t>
            </a:r>
            <a:r>
              <a:rPr lang="ar-SA" sz="1100" dirty="0">
                <a:solidFill>
                  <a:schemeClr val="tx1"/>
                </a:solidFill>
                <a:latin typeface="Calibri" panose="020F0502020204030204" pitchFamily="34" charset="0"/>
                <a:ea typeface="Arial"/>
                <a:cs typeface="Calibri" panose="020F0502020204030204" pitchFamily="34" charset="0"/>
                <a:sym typeface="Arial"/>
              </a:rPr>
              <a:t>تبين</a:t>
            </a:r>
            <a:r>
              <a:rPr lang="en-US" sz="1100" dirty="0">
                <a:solidFill>
                  <a:schemeClr val="tx1"/>
                </a:solidFill>
                <a:latin typeface="Calibri" panose="020F0502020204030204" pitchFamily="34" charset="0"/>
                <a:ea typeface="Arial"/>
                <a:cs typeface="Calibri" panose="020F0502020204030204" pitchFamily="34" charset="0"/>
                <a:sym typeface="Arial"/>
              </a:rPr>
              <a:t> لاحقًا أنه تم اختطافه. عندما وصلت مع والدك إلى البلد </a:t>
            </a:r>
            <a:r>
              <a:rPr lang="en-US" sz="1100" dirty="0" err="1">
                <a:solidFill>
                  <a:schemeClr val="tx1"/>
                </a:solidFill>
                <a:latin typeface="Calibri" panose="020F0502020204030204" pitchFamily="34" charset="0"/>
                <a:ea typeface="Arial"/>
                <a:cs typeface="Calibri" panose="020F0502020204030204" pitchFamily="34" charset="0"/>
                <a:sym typeface="Arial"/>
              </a:rPr>
              <a:t>المجاور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تمت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استضافك</a:t>
            </a:r>
            <a:r>
              <a:rPr lang="ar-SA" sz="1100" dirty="0" err="1">
                <a:solidFill>
                  <a:schemeClr val="tx1"/>
                </a:solidFill>
                <a:latin typeface="Calibri" panose="020F0502020204030204" pitchFamily="34" charset="0"/>
                <a:ea typeface="Arial"/>
                <a:cs typeface="Calibri" panose="020F0502020204030204" pitchFamily="34" charset="0"/>
                <a:sym typeface="Arial"/>
              </a:rPr>
              <a:t>م</a:t>
            </a:r>
            <a:r>
              <a:rPr lang="ar-SA" sz="1100" dirty="0">
                <a:solidFill>
                  <a:schemeClr val="tx1"/>
                </a:solidFill>
                <a:latin typeface="Calibri" panose="020F0502020204030204" pitchFamily="34" charset="0"/>
                <a:ea typeface="Arial"/>
                <a:cs typeface="Calibri" panose="020F0502020204030204" pitchFamily="34" charset="0"/>
                <a:sym typeface="Arial"/>
              </a:rPr>
              <a:t> من قبل</a:t>
            </a:r>
            <a:r>
              <a:rPr lang="en-US" sz="1100" dirty="0">
                <a:solidFill>
                  <a:schemeClr val="tx1"/>
                </a:solidFill>
                <a:latin typeface="Calibri" panose="020F0502020204030204" pitchFamily="34" charset="0"/>
                <a:ea typeface="Arial"/>
                <a:cs typeface="Calibri" panose="020F0502020204030204" pitchFamily="34" charset="0"/>
                <a:sym typeface="Arial"/>
              </a:rPr>
              <a:t> ابن عم والدك وعائلته. بعد بضعة أشهر ، تلقيت أنت ووالدك أنباء عن مقتل والدتك وأختك في المنزل </a:t>
            </a:r>
            <a:r>
              <a:rPr lang="en-US" sz="1100" dirty="0" err="1">
                <a:solidFill>
                  <a:schemeClr val="tx1"/>
                </a:solidFill>
                <a:latin typeface="Calibri" panose="020F0502020204030204" pitchFamily="34" charset="0"/>
                <a:ea typeface="Arial"/>
                <a:cs typeface="Calibri" panose="020F0502020204030204" pitchFamily="34" charset="0"/>
                <a:sym typeface="Arial"/>
              </a:rPr>
              <a:t>بعد</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ال</a:t>
            </a:r>
            <a:r>
              <a:rPr lang="en-US" sz="1100" dirty="0" err="1">
                <a:solidFill>
                  <a:schemeClr val="tx1"/>
                </a:solidFill>
                <a:latin typeface="Calibri" panose="020F0502020204030204" pitchFamily="34" charset="0"/>
                <a:ea typeface="Arial"/>
                <a:cs typeface="Calibri" panose="020F0502020204030204" pitchFamily="34" charset="0"/>
                <a:sym typeface="Arial"/>
              </a:rPr>
              <a:t>قصف</a:t>
            </a:r>
            <a:r>
              <a:rPr lang="en-US" sz="1100" dirty="0">
                <a:solidFill>
                  <a:schemeClr val="tx1"/>
                </a:solidFill>
                <a:latin typeface="Calibri" panose="020F0502020204030204" pitchFamily="34" charset="0"/>
                <a:ea typeface="Arial"/>
                <a:cs typeface="Calibri" panose="020F0502020204030204" pitchFamily="34" charset="0"/>
                <a:sym typeface="Arial"/>
              </a:rPr>
              <a:t>. قرر والد كريم العودة </a:t>
            </a:r>
            <a:r>
              <a:rPr lang="en-US" sz="1100" dirty="0" err="1">
                <a:solidFill>
                  <a:schemeClr val="tx1"/>
                </a:solidFill>
                <a:latin typeface="Calibri" panose="020F0502020204030204" pitchFamily="34" charset="0"/>
                <a:ea typeface="Arial"/>
                <a:cs typeface="Calibri" panose="020F0502020204030204" pitchFamily="34" charset="0"/>
                <a:sym typeface="Arial"/>
              </a:rPr>
              <a:t>إلى</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ال</a:t>
            </a:r>
            <a:r>
              <a:rPr lang="en-US" sz="1100" dirty="0" err="1">
                <a:solidFill>
                  <a:schemeClr val="tx1"/>
                </a:solidFill>
                <a:latin typeface="Calibri" panose="020F0502020204030204" pitchFamily="34" charset="0"/>
                <a:ea typeface="Arial"/>
                <a:cs typeface="Calibri" panose="020F0502020204030204" pitchFamily="34" charset="0"/>
                <a:sym typeface="Arial"/>
              </a:rPr>
              <a:t>بلد</a:t>
            </a:r>
            <a:r>
              <a:rPr lang="en-US" sz="1100" dirty="0">
                <a:solidFill>
                  <a:schemeClr val="tx1"/>
                </a:solidFill>
                <a:latin typeface="Calibri" panose="020F0502020204030204" pitchFamily="34" charset="0"/>
                <a:ea typeface="Arial"/>
                <a:cs typeface="Calibri" panose="020F0502020204030204" pitchFamily="34" charset="0"/>
                <a:sym typeface="Arial"/>
              </a:rPr>
              <a:t> الأصلي لرعاية أطفاله الآخرين وتركك مع ابن عمه. بعد بضعة أشهر ، أرسلك ابن عم والدك بعيدًا كنوع من الانتقام من والدك عندما دخل في </a:t>
            </a:r>
            <a:r>
              <a:rPr lang="en-US" sz="1100" dirty="0" err="1">
                <a:solidFill>
                  <a:schemeClr val="tx1"/>
                </a:solidFill>
                <a:latin typeface="Calibri" panose="020F0502020204030204" pitchFamily="34" charset="0"/>
                <a:ea typeface="Arial"/>
                <a:cs typeface="Calibri" panose="020F0502020204030204" pitchFamily="34" charset="0"/>
                <a:sym typeface="Arial"/>
              </a:rPr>
              <a:t>نزاع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معه </a:t>
            </a:r>
            <a:r>
              <a:rPr lang="en-US" sz="1100" dirty="0" err="1">
                <a:solidFill>
                  <a:schemeClr val="tx1"/>
                </a:solidFill>
                <a:latin typeface="Calibri" panose="020F0502020204030204" pitchFamily="34" charset="0"/>
                <a:ea typeface="Arial"/>
                <a:cs typeface="Calibri" panose="020F0502020204030204" pitchFamily="34" charset="0"/>
                <a:sym typeface="Arial"/>
              </a:rPr>
              <a:t>على</a:t>
            </a:r>
            <a:r>
              <a:rPr lang="en-US" sz="1100" dirty="0">
                <a:solidFill>
                  <a:schemeClr val="tx1"/>
                </a:solidFill>
                <a:latin typeface="Calibri" panose="020F0502020204030204" pitchFamily="34" charset="0"/>
                <a:ea typeface="Arial"/>
                <a:cs typeface="Calibri" panose="020F0502020204030204" pitchFamily="34" charset="0"/>
                <a:sym typeface="Arial"/>
              </a:rPr>
              <a:t> قطعة أرض في بلدك الأصلي. انتقلت إلى بلدة أكبر ونمت تحت جسر وقضيت معظم أيامه في الشوارع. ثم تم التعرف عليك من قبل أخصائي </a:t>
            </a:r>
            <a:r>
              <a:rPr lang="en-US" sz="1100" dirty="0" err="1">
                <a:solidFill>
                  <a:schemeClr val="tx1"/>
                </a:solidFill>
                <a:latin typeface="Calibri" panose="020F0502020204030204" pitchFamily="34" charset="0"/>
                <a:ea typeface="Arial"/>
                <a:cs typeface="Calibri" panose="020F0502020204030204" pitchFamily="34" charset="0"/>
                <a:sym typeface="Arial"/>
              </a:rPr>
              <a:t>حالة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من </a:t>
            </a:r>
            <a:r>
              <a:rPr lang="en-US" sz="1100" dirty="0" err="1">
                <a:solidFill>
                  <a:schemeClr val="tx1"/>
                </a:solidFill>
                <a:latin typeface="Calibri" panose="020F0502020204030204" pitchFamily="34" charset="0"/>
                <a:ea typeface="Arial"/>
                <a:cs typeface="Calibri" panose="020F0502020204030204" pitchFamily="34" charset="0"/>
                <a:sym typeface="Arial"/>
              </a:rPr>
              <a:t>وكالة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ل</a:t>
            </a:r>
            <a:r>
              <a:rPr lang="en-US" sz="1100" dirty="0" err="1">
                <a:solidFill>
                  <a:schemeClr val="tx1"/>
                </a:solidFill>
                <a:latin typeface="Calibri" panose="020F0502020204030204" pitchFamily="34" charset="0"/>
                <a:ea typeface="Arial"/>
                <a:cs typeface="Calibri" panose="020F0502020204030204" pitchFamily="34" charset="0"/>
                <a:sym typeface="Arial"/>
              </a:rPr>
              <a:t>حماية</a:t>
            </a:r>
            <a:r>
              <a:rPr lang="en-US" sz="1100" dirty="0">
                <a:solidFill>
                  <a:schemeClr val="tx1"/>
                </a:solidFill>
                <a:latin typeface="Calibri" panose="020F0502020204030204" pitchFamily="34" charset="0"/>
                <a:ea typeface="Arial"/>
                <a:cs typeface="Calibri" panose="020F0502020204030204" pitchFamily="34" charset="0"/>
                <a:sym typeface="Arial"/>
              </a:rPr>
              <a:t> الطفل ، والذي قام بدعمك لاستئجار مكان. أنت تفتقد والدتك وأختك وإخوتك. أنت غاضب من والدك لأنك تشعر أنه تخلى عنك. غالبًا ما تكون خائفًا لأنك تشعر بالتهديد في الشوارع وتعتقد أن ذلك بسبب ميولك الجنسية ، فأنت تعرف أنك مثلي ، وهو أمر غير مقبول في مكان وجودك أو في بلدك الأصلي. أنت على اتصال بإخوتك الثلاثة الأكبر سنًا ، وجميعهم متزوجون ، </a:t>
            </a:r>
            <a:r>
              <a:rPr lang="en-US" sz="1100" dirty="0" err="1">
                <a:solidFill>
                  <a:schemeClr val="tx1"/>
                </a:solidFill>
                <a:latin typeface="Calibri" panose="020F0502020204030204" pitchFamily="34" charset="0"/>
                <a:ea typeface="Arial"/>
                <a:cs typeface="Calibri" panose="020F0502020204030204" pitchFamily="34" charset="0"/>
                <a:sym typeface="Arial"/>
              </a:rPr>
              <a:t>وانتقل</a:t>
            </a:r>
            <a:r>
              <a:rPr lang="ar-SA" sz="1100" dirty="0" err="1">
                <a:solidFill>
                  <a:schemeClr val="tx1"/>
                </a:solidFill>
                <a:latin typeface="Calibri" panose="020F0502020204030204" pitchFamily="34" charset="0"/>
                <a:ea typeface="Arial"/>
                <a:cs typeface="Calibri" panose="020F0502020204030204" pitchFamily="34" charset="0"/>
                <a:sym typeface="Arial"/>
              </a:rPr>
              <a:t>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أحد</a:t>
            </a:r>
            <a:r>
              <a:rPr lang="ar-SA" sz="1100" dirty="0" err="1">
                <a:solidFill>
                  <a:schemeClr val="tx1"/>
                </a:solidFill>
                <a:latin typeface="Calibri" panose="020F0502020204030204" pitchFamily="34" charset="0"/>
                <a:ea typeface="Arial"/>
                <a:cs typeface="Calibri" panose="020F0502020204030204" pitchFamily="34" charset="0"/>
                <a:sym typeface="Arial"/>
              </a:rPr>
              <a:t>ا</a:t>
            </a:r>
            <a:r>
              <a:rPr lang="en-US" sz="1100" dirty="0" err="1">
                <a:solidFill>
                  <a:schemeClr val="tx1"/>
                </a:solidFill>
                <a:latin typeface="Calibri" panose="020F0502020204030204" pitchFamily="34" charset="0"/>
                <a:ea typeface="Arial"/>
                <a:cs typeface="Calibri" panose="020F0502020204030204" pitchFamily="34" charset="0"/>
                <a:sym typeface="Arial"/>
              </a:rPr>
              <a:t>ه</a:t>
            </a:r>
            <a:r>
              <a:rPr lang="ar-SA" sz="1100" dirty="0">
                <a:solidFill>
                  <a:schemeClr val="tx1"/>
                </a:solidFill>
                <a:latin typeface="Calibri" panose="020F0502020204030204" pitchFamily="34" charset="0"/>
                <a:ea typeface="Arial"/>
                <a:cs typeface="Calibri" panose="020F0502020204030204" pitchFamily="34" charset="0"/>
                <a:sym typeface="Arial"/>
              </a:rPr>
              <a:t>ن</a:t>
            </a:r>
            <a:r>
              <a:rPr lang="en-US" sz="1100" dirty="0">
                <a:solidFill>
                  <a:schemeClr val="tx1"/>
                </a:solidFill>
                <a:latin typeface="Calibri" panose="020F0502020204030204" pitchFamily="34" charset="0"/>
                <a:ea typeface="Arial"/>
                <a:cs typeface="Calibri" panose="020F0502020204030204" pitchFamily="34" charset="0"/>
                <a:sym typeface="Arial"/>
              </a:rPr>
              <a:t> إلى بلد آخر </a:t>
            </a:r>
            <a:r>
              <a:rPr lang="en-US" sz="1100" dirty="0" err="1">
                <a:solidFill>
                  <a:schemeClr val="tx1"/>
                </a:solidFill>
                <a:latin typeface="Calibri" panose="020F0502020204030204" pitchFamily="34" charset="0"/>
                <a:ea typeface="Arial"/>
                <a:cs typeface="Calibri" panose="020F0502020204030204" pitchFamily="34" charset="0"/>
                <a:sym typeface="Arial"/>
              </a:rPr>
              <a:t>مع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عائلته</a:t>
            </a:r>
            <a:r>
              <a:rPr lang="ar-SA" sz="1100" dirty="0" err="1">
                <a:solidFill>
                  <a:schemeClr val="tx1"/>
                </a:solidFill>
                <a:latin typeface="Calibri" panose="020F0502020204030204" pitchFamily="34" charset="0"/>
                <a:ea typeface="Arial"/>
                <a:cs typeface="Calibri" panose="020F0502020204030204" pitchFamily="34" charset="0"/>
                <a:sym typeface="Arial"/>
              </a:rPr>
              <a:t>ا</a:t>
            </a:r>
            <a:r>
              <a:rPr lang="en-US" sz="1100" dirty="0">
                <a:solidFill>
                  <a:schemeClr val="tx1"/>
                </a:solidFill>
                <a:latin typeface="Calibri" panose="020F0502020204030204" pitchFamily="34" charset="0"/>
                <a:ea typeface="Arial"/>
                <a:cs typeface="Calibri" panose="020F0502020204030204" pitchFamily="34" charset="0"/>
                <a:sym typeface="Arial"/>
              </a:rPr>
              <a:t>. ليس لديك اتصال مع والدك أو مع أخيك الأصغر الذي لا يزال يعيش </a:t>
            </a:r>
            <a:r>
              <a:rPr lang="en-US" sz="1100" dirty="0" err="1">
                <a:solidFill>
                  <a:schemeClr val="tx1"/>
                </a:solidFill>
                <a:latin typeface="Calibri" panose="020F0502020204030204" pitchFamily="34" charset="0"/>
                <a:ea typeface="Arial"/>
                <a:cs typeface="Calibri" panose="020F0502020204030204" pitchFamily="34" charset="0"/>
                <a:sym typeface="Arial"/>
              </a:rPr>
              <a:t>مع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والدك</a:t>
            </a:r>
            <a:r>
              <a:rPr lang="ar-SA" sz="1100" dirty="0">
                <a:solidFill>
                  <a:schemeClr val="tx1"/>
                </a:solidFill>
                <a:latin typeface="Calibri" panose="020F0502020204030204" pitchFamily="34" charset="0"/>
                <a:ea typeface="Arial"/>
                <a:cs typeface="Calibri" panose="020F0502020204030204" pitchFamily="34" charset="0"/>
                <a:sym typeface="Arial"/>
              </a:rPr>
              <a:t>.</a:t>
            </a:r>
            <a:endParaRPr lang="ar-SA" sz="1100" dirty="0">
              <a:latin typeface="Calibri" panose="020F0502020204030204" pitchFamily="34" charset="0"/>
              <a:ea typeface="Arial"/>
              <a:cs typeface="Calibri" panose="020F0502020204030204" pitchFamily="34" charset="0"/>
              <a:sym typeface="Arial"/>
            </a:endParaRPr>
          </a:p>
          <a:p>
            <a:pPr lvl="1" algn="r" rtl="1"/>
            <a:endParaRPr lang="ar-SA" sz="1100" dirty="0">
              <a:latin typeface="Calibri" panose="020F0502020204030204" pitchFamily="34" charset="0"/>
              <a:ea typeface="Arial"/>
              <a:cs typeface="Calibri" panose="020F0502020204030204" pitchFamily="34" charset="0"/>
              <a:sym typeface="Arial"/>
            </a:endParaRPr>
          </a:p>
          <a:p>
            <a:pPr lvl="1" algn="r" rtl="1"/>
            <a:r>
              <a:rPr lang="en-US" sz="1100" b="1" i="1" dirty="0" err="1">
                <a:solidFill>
                  <a:schemeClr val="tx1"/>
                </a:solidFill>
                <a:latin typeface="Calibri" panose="020F0502020204030204" pitchFamily="34" charset="0"/>
                <a:ea typeface="Arial"/>
                <a:cs typeface="Calibri" panose="020F0502020204030204" pitchFamily="34" charset="0"/>
                <a:sym typeface="Arial"/>
              </a:rPr>
              <a:t>الدور</a:t>
            </a:r>
            <a:r>
              <a:rPr lang="ar-SA" sz="1100" b="1" i="1" dirty="0">
                <a:solidFill>
                  <a:schemeClr val="tx1"/>
                </a:solidFill>
                <a:latin typeface="Calibri" panose="020F0502020204030204" pitchFamily="34" charset="0"/>
                <a:ea typeface="Arial"/>
                <a:cs typeface="Calibri" panose="020F0502020204030204" pitchFamily="34" charset="0"/>
                <a:sym typeface="Arial"/>
              </a:rPr>
              <a:t>: أخصائي الحالة</a:t>
            </a:r>
          </a:p>
          <a:p>
            <a:pPr lvl="1" algn="r" rtl="1"/>
            <a:endParaRPr lang="ar-SA" sz="1100" dirty="0">
              <a:solidFill>
                <a:schemeClr val="tx1"/>
              </a:solidFill>
              <a:latin typeface="Calibri" panose="020F0502020204030204" pitchFamily="34" charset="0"/>
              <a:ea typeface="Arial"/>
              <a:cs typeface="Calibri" panose="020F0502020204030204" pitchFamily="34" charset="0"/>
              <a:sym typeface="Arial"/>
            </a:endParaRPr>
          </a:p>
          <a:p>
            <a:pPr lvl="1" algn="r" rtl="1"/>
            <a:r>
              <a:rPr lang="en-US" sz="1100" dirty="0" err="1">
                <a:solidFill>
                  <a:schemeClr val="tx1"/>
                </a:solidFill>
                <a:latin typeface="Calibri" panose="020F0502020204030204" pitchFamily="34" charset="0"/>
                <a:ea typeface="Arial"/>
                <a:cs typeface="Calibri" panose="020F0502020204030204" pitchFamily="34" charset="0"/>
                <a:sym typeface="Arial"/>
              </a:rPr>
              <a:t>أنت</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مسؤول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ال</a:t>
            </a:r>
            <a:r>
              <a:rPr lang="en-US" sz="1100" dirty="0" err="1">
                <a:solidFill>
                  <a:schemeClr val="tx1"/>
                </a:solidFill>
                <a:latin typeface="Calibri" panose="020F0502020204030204" pitchFamily="34" charset="0"/>
                <a:ea typeface="Arial"/>
                <a:cs typeface="Calibri" panose="020F0502020204030204" pitchFamily="34" charset="0"/>
                <a:sym typeface="Arial"/>
              </a:rPr>
              <a:t>حالة</a:t>
            </a:r>
            <a:r>
              <a:rPr lang="en-US" sz="1100" dirty="0">
                <a:solidFill>
                  <a:schemeClr val="tx1"/>
                </a:solidFill>
                <a:latin typeface="Calibri" panose="020F0502020204030204" pitchFamily="34" charset="0"/>
                <a:ea typeface="Arial"/>
                <a:cs typeface="Calibri" panose="020F0502020204030204" pitchFamily="34" charset="0"/>
                <a:sym typeface="Arial"/>
              </a:rPr>
              <a:t> وخططت للقاء كريم ، </a:t>
            </a:r>
            <a:r>
              <a:rPr lang="ar-SA" sz="1100" dirty="0">
                <a:solidFill>
                  <a:schemeClr val="tx1"/>
                </a:solidFill>
                <a:latin typeface="Calibri" panose="020F0502020204030204" pitchFamily="34" charset="0"/>
                <a:ea typeface="Arial"/>
                <a:cs typeface="Calibri" panose="020F0502020204030204" pitchFamily="34" charset="0"/>
                <a:sym typeface="Arial"/>
              </a:rPr>
              <a:t>فتى</a:t>
            </a:r>
            <a:r>
              <a:rPr lang="en-US" sz="1100" dirty="0">
                <a:solidFill>
                  <a:schemeClr val="tx1"/>
                </a:solidFill>
                <a:latin typeface="Calibri" panose="020F0502020204030204" pitchFamily="34" charset="0"/>
                <a:ea typeface="Arial"/>
                <a:cs typeface="Calibri" panose="020F0502020204030204" pitchFamily="34" charset="0"/>
                <a:sym typeface="Arial"/>
              </a:rPr>
              <a:t> غير مصحوب يبلغ من </a:t>
            </a:r>
            <a:r>
              <a:rPr lang="en-US" sz="1100"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١٦</a:t>
            </a:r>
            <a:r>
              <a:rPr lang="en-US" sz="1100" dirty="0">
                <a:solidFill>
                  <a:schemeClr val="tx1"/>
                </a:solidFill>
                <a:latin typeface="Calibri" panose="020F0502020204030204" pitchFamily="34" charset="0"/>
                <a:ea typeface="Arial"/>
                <a:cs typeface="Calibri" panose="020F0502020204030204" pitchFamily="34" charset="0"/>
                <a:sym typeface="Arial"/>
              </a:rPr>
              <a:t> عامًا. أنت تنوي </a:t>
            </a:r>
            <a:r>
              <a:rPr lang="en-US" sz="1100" dirty="0" err="1">
                <a:solidFill>
                  <a:schemeClr val="tx1"/>
                </a:solidFill>
                <a:latin typeface="Calibri" panose="020F0502020204030204" pitchFamily="34" charset="0"/>
                <a:ea typeface="Arial"/>
                <a:cs typeface="Calibri" panose="020F0502020204030204" pitchFamily="34" charset="0"/>
                <a:sym typeface="Arial"/>
              </a:rPr>
              <a:t>الحصول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على</a:t>
            </a:r>
            <a:r>
              <a:rPr lang="ar-SA" sz="1100" dirty="0">
                <a:solidFill>
                  <a:schemeClr val="tx1"/>
                </a:solidFill>
                <a:latin typeface="Calibri" panose="020F0502020204030204" pitchFamily="34" charset="0"/>
                <a:ea typeface="Arial"/>
                <a:cs typeface="Calibri" panose="020F0502020204030204" pitchFamily="34" charset="0"/>
                <a:sym typeface="Arial"/>
              </a:rPr>
              <a:t> معلومات عن التعقب و غيرها </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ذات</a:t>
            </a:r>
            <a:r>
              <a:rPr lang="en-US" sz="1100" dirty="0">
                <a:solidFill>
                  <a:schemeClr val="tx1"/>
                </a:solidFill>
                <a:latin typeface="Calibri" panose="020F0502020204030204" pitchFamily="34" charset="0"/>
                <a:ea typeface="Arial"/>
                <a:cs typeface="Calibri" panose="020F0502020204030204" pitchFamily="34" charset="0"/>
                <a:sym typeface="Arial"/>
              </a:rPr>
              <a:t> الصلة لدعم كريم.</a:t>
            </a:r>
          </a:p>
        </p:txBody>
      </p:sp>
      <p:sp>
        <p:nvSpPr>
          <p:cNvPr id="2" name="Hexagon 1">
            <a:extLst>
              <a:ext uri="{FF2B5EF4-FFF2-40B4-BE49-F238E27FC236}">
                <a16:creationId xmlns:a16="http://schemas.microsoft.com/office/drawing/2014/main" id="{B84DEF5E-B95C-F4BE-1672-A5974F95641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Hexagon 2">
            <a:extLst>
              <a:ext uri="{FF2B5EF4-FFF2-40B4-BE49-F238E27FC236}">
                <a16:creationId xmlns:a16="http://schemas.microsoft.com/office/drawing/2014/main" id="{3048EE26-B513-E28F-D2E9-4BA21276D112}"/>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DA7B66DF-7D97-AD4C-466A-5B6FF6D313CD}"/>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47C2C0A9-DB01-65E1-DB75-B5655D65A64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E2C516B7-94CF-0778-5BA0-B64612C526F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CBC485C0-536B-0F6A-FC66-F8A0523349D2}"/>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1BFF13F-4F0E-E438-B0CF-CF1932F03B5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85928410-458A-EFE0-928E-16A41FC5D00E}"/>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BFE8C78-1C8B-9E10-FD7C-4B58CB3C754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29D295D-56F2-11A5-77FC-9594EF1154E6}"/>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DA7712B5-0C9C-5310-139C-C197C684E4CF}"/>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D6ADB3E4-DB21-24CB-EEF4-6464F9E0DDE2}"/>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5F5A73A2-881F-CA4E-3431-4A8C912CF56C}"/>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FBBC4F85-D769-1F32-5E69-B672F73D49F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30732224-646C-2162-CA00-2ED7BA2392F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119F0E1-D79F-4F45-1A6B-BA640D376A89}"/>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369EFCA-7938-C0FC-6715-35630D18CDF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E5777F7-8735-1DAD-D8CE-D37BF7BF76C6}"/>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2" name="Group 21">
            <a:extLst>
              <a:ext uri="{FF2B5EF4-FFF2-40B4-BE49-F238E27FC236}">
                <a16:creationId xmlns:a16="http://schemas.microsoft.com/office/drawing/2014/main" id="{A7DB6554-3BDC-318C-4800-33DB014968AB}"/>
              </a:ext>
            </a:extLst>
          </p:cNvPr>
          <p:cNvGrpSpPr/>
          <p:nvPr/>
        </p:nvGrpSpPr>
        <p:grpSpPr>
          <a:xfrm>
            <a:off x="872230" y="7009389"/>
            <a:ext cx="1303331" cy="1526920"/>
            <a:chOff x="6846848" y="1141103"/>
            <a:chExt cx="999203" cy="1170617"/>
          </a:xfrm>
          <a:solidFill>
            <a:schemeClr val="accent2">
              <a:lumMod val="20000"/>
              <a:lumOff val="80000"/>
            </a:schemeClr>
          </a:solidFill>
        </p:grpSpPr>
        <p:sp>
          <p:nvSpPr>
            <p:cNvPr id="29" name="Rectangle: Rounded Corners 28">
              <a:extLst>
                <a:ext uri="{FF2B5EF4-FFF2-40B4-BE49-F238E27FC236}">
                  <a16:creationId xmlns:a16="http://schemas.microsoft.com/office/drawing/2014/main" id="{CCAAEE96-A20A-0532-A5AB-922FDD052EE1}"/>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30" name="Oval 29">
              <a:extLst>
                <a:ext uri="{FF2B5EF4-FFF2-40B4-BE49-F238E27FC236}">
                  <a16:creationId xmlns:a16="http://schemas.microsoft.com/office/drawing/2014/main" id="{6B00FF70-ACE7-685D-C56E-005EC7F09758}"/>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Oval 30">
              <a:extLst>
                <a:ext uri="{FF2B5EF4-FFF2-40B4-BE49-F238E27FC236}">
                  <a16:creationId xmlns:a16="http://schemas.microsoft.com/office/drawing/2014/main" id="{00DD3D30-CB9D-A28E-0E14-09673CBEAC6D}"/>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Oval 31">
              <a:extLst>
                <a:ext uri="{FF2B5EF4-FFF2-40B4-BE49-F238E27FC236}">
                  <a16:creationId xmlns:a16="http://schemas.microsoft.com/office/drawing/2014/main" id="{46EC8E39-7E47-C7D6-2BA7-FA1BF76493A1}"/>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Block Arc 32">
              <a:extLst>
                <a:ext uri="{FF2B5EF4-FFF2-40B4-BE49-F238E27FC236}">
                  <a16:creationId xmlns:a16="http://schemas.microsoft.com/office/drawing/2014/main" id="{D473F2FE-C596-1F63-B87E-595E3D2AA8E6}"/>
                </a:ext>
              </a:extLst>
            </p:cNvPr>
            <p:cNvSpPr/>
            <p:nvPr/>
          </p:nvSpPr>
          <p:spPr>
            <a:xfrm rot="11719641">
              <a:off x="7178956" y="163781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grpSp>
        <p:nvGrpSpPr>
          <p:cNvPr id="23" name="Group 22">
            <a:extLst>
              <a:ext uri="{FF2B5EF4-FFF2-40B4-BE49-F238E27FC236}">
                <a16:creationId xmlns:a16="http://schemas.microsoft.com/office/drawing/2014/main" id="{EFFE9C59-6FD6-575F-7579-EA615FCC8539}"/>
              </a:ext>
            </a:extLst>
          </p:cNvPr>
          <p:cNvGrpSpPr/>
          <p:nvPr/>
        </p:nvGrpSpPr>
        <p:grpSpPr>
          <a:xfrm rot="19632759">
            <a:off x="2053536" y="7484562"/>
            <a:ext cx="1308077" cy="1919682"/>
            <a:chOff x="6846848" y="1141103"/>
            <a:chExt cx="999203" cy="1188766"/>
          </a:xfrm>
          <a:solidFill>
            <a:schemeClr val="accent2">
              <a:lumMod val="20000"/>
              <a:lumOff val="80000"/>
            </a:schemeClr>
          </a:solidFill>
        </p:grpSpPr>
        <p:sp>
          <p:nvSpPr>
            <p:cNvPr id="24" name="Rectangle: Rounded Corners 23">
              <a:extLst>
                <a:ext uri="{FF2B5EF4-FFF2-40B4-BE49-F238E27FC236}">
                  <a16:creationId xmlns:a16="http://schemas.microsoft.com/office/drawing/2014/main" id="{D14F55CA-AF58-92B2-CC20-67B149AC86F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sp>
          <p:nvSpPr>
            <p:cNvPr id="25" name="Oval 24">
              <a:extLst>
                <a:ext uri="{FF2B5EF4-FFF2-40B4-BE49-F238E27FC236}">
                  <a16:creationId xmlns:a16="http://schemas.microsoft.com/office/drawing/2014/main" id="{5327717D-A6E0-85AF-25C1-524BE7E25CAF}"/>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Oval 25">
              <a:extLst>
                <a:ext uri="{FF2B5EF4-FFF2-40B4-BE49-F238E27FC236}">
                  <a16:creationId xmlns:a16="http://schemas.microsoft.com/office/drawing/2014/main" id="{13FCAD31-8819-1274-5C2C-C47B7A3E1CCA}"/>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Oval 26">
              <a:extLst>
                <a:ext uri="{FF2B5EF4-FFF2-40B4-BE49-F238E27FC236}">
                  <a16:creationId xmlns:a16="http://schemas.microsoft.com/office/drawing/2014/main" id="{EE0CBDE1-FBB5-5515-C90B-3A49BB80D659}"/>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Block Arc 27">
              <a:extLst>
                <a:ext uri="{FF2B5EF4-FFF2-40B4-BE49-F238E27FC236}">
                  <a16:creationId xmlns:a16="http://schemas.microsoft.com/office/drawing/2014/main" id="{378742C8-8861-50DD-91F7-229B2AE2A821}"/>
                </a:ext>
              </a:extLst>
            </p:cNvPr>
            <p:cNvSpPr/>
            <p:nvPr/>
          </p:nvSpPr>
          <p:spPr>
            <a:xfrm rot="726908">
              <a:off x="7119521" y="1730088"/>
              <a:ext cx="306872" cy="247075"/>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spTree>
    <p:extLst>
      <p:ext uri="{BB962C8B-B14F-4D97-AF65-F5344CB8AC3E}">
        <p14:creationId xmlns:p14="http://schemas.microsoft.com/office/powerpoint/2010/main" val="157948256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9B97742-2341-B2B8-DE37-7898CF5FE6F4}"/>
              </a:ext>
            </a:extLst>
          </p:cNvPr>
          <p:cNvSpPr txBox="1"/>
          <p:nvPr/>
        </p:nvSpPr>
        <p:spPr>
          <a:xfrm>
            <a:off x="982986" y="532642"/>
            <a:ext cx="5254041" cy="584775"/>
          </a:xfrm>
          <a:prstGeom prst="rect">
            <a:avLst/>
          </a:prstGeom>
          <a:noFill/>
        </p:spPr>
        <p:txBody>
          <a:bodyPr wrap="square" rtlCol="0">
            <a:spAutoFit/>
          </a:bodyPr>
          <a:lstStyle/>
          <a:p>
            <a:pPr algn="r" rtl="1"/>
            <a:r>
              <a:rPr lang="en-US" sz="1600" b="1" spc="300" dirty="0" err="1">
                <a:latin typeface="Calibri" panose="020F0502020204030204" pitchFamily="34" charset="0"/>
                <a:cs typeface="Calibri" panose="020F0502020204030204" pitchFamily="34" charset="0"/>
              </a:rPr>
              <a:t>استخدام</a:t>
            </a:r>
            <a:r>
              <a:rPr lang="en-US" sz="1600" b="1" spc="300" dirty="0">
                <a:latin typeface="Calibri" panose="020F0502020204030204" pitchFamily="34" charset="0"/>
                <a:cs typeface="Calibri" panose="020F0502020204030204" pitchFamily="34" charset="0"/>
              </a:rPr>
              <a:t> </a:t>
            </a:r>
            <a:r>
              <a:rPr lang="ar-SA" sz="1600" b="1" spc="300" dirty="0">
                <a:latin typeface="Calibri" panose="020F0502020204030204" pitchFamily="34" charset="0"/>
                <a:cs typeface="Calibri" panose="020F0502020204030204" pitchFamily="34" charset="0"/>
              </a:rPr>
              <a:t>نموذج</a:t>
            </a:r>
            <a:r>
              <a:rPr lang="en-US" sz="1600" b="1" spc="300" dirty="0">
                <a:latin typeface="Calibri" panose="020F0502020204030204" pitchFamily="34" charset="0"/>
                <a:cs typeface="Calibri" panose="020F0502020204030204" pitchFamily="34" charset="0"/>
              </a:rPr>
              <a:t> </a:t>
            </a:r>
            <a:r>
              <a:rPr lang="en-US" sz="1600" b="1" spc="300" dirty="0" err="1">
                <a:latin typeface="Calibri" panose="020F0502020204030204" pitchFamily="34" charset="0"/>
                <a:cs typeface="Calibri" panose="020F0502020204030204" pitchFamily="34" charset="0"/>
              </a:rPr>
              <a:t>تسجيل</a:t>
            </a:r>
            <a:r>
              <a:rPr lang="en-US" sz="1600" b="1" spc="300" dirty="0">
                <a:latin typeface="Calibri" panose="020F0502020204030204" pitchFamily="34" charset="0"/>
                <a:cs typeface="Calibri" panose="020F0502020204030204" pitchFamily="34" charset="0"/>
              </a:rPr>
              <a:t> </a:t>
            </a:r>
            <a:r>
              <a:rPr lang="en-US" sz="1600" b="1" spc="300" dirty="0" err="1">
                <a:latin typeface="Calibri" panose="020F0502020204030204" pitchFamily="34" charset="0"/>
                <a:cs typeface="Calibri" panose="020F0502020204030204" pitchFamily="34" charset="0"/>
              </a:rPr>
              <a:t>الأطفال</a:t>
            </a:r>
            <a:r>
              <a:rPr lang="ar-SA" sz="1600" b="1" spc="300" dirty="0">
                <a:latin typeface="Calibri" panose="020F0502020204030204" pitchFamily="34" charset="0"/>
                <a:cs typeface="Calibri" panose="020F0502020204030204" pitchFamily="34" charset="0"/>
              </a:rPr>
              <a:t> المنفصلين و</a:t>
            </a:r>
            <a:r>
              <a:rPr lang="en-US" sz="1600" b="1" spc="300" dirty="0">
                <a:latin typeface="Calibri" panose="020F0502020204030204" pitchFamily="34" charset="0"/>
                <a:cs typeface="Calibri" panose="020F0502020204030204" pitchFamily="34" charset="0"/>
              </a:rPr>
              <a:t> </a:t>
            </a:r>
            <a:r>
              <a:rPr lang="en-US" sz="1600" b="1" spc="300" dirty="0" err="1">
                <a:latin typeface="Calibri" panose="020F0502020204030204" pitchFamily="34" charset="0"/>
                <a:cs typeface="Calibri" panose="020F0502020204030204" pitchFamily="34" charset="0"/>
              </a:rPr>
              <a:t>غير</a:t>
            </a:r>
            <a:r>
              <a:rPr lang="en-US" sz="1600" b="1" spc="300" dirty="0">
                <a:latin typeface="Calibri" panose="020F0502020204030204" pitchFamily="34" charset="0"/>
                <a:cs typeface="Calibri" panose="020F0502020204030204" pitchFamily="34" charset="0"/>
              </a:rPr>
              <a:t> </a:t>
            </a:r>
            <a:r>
              <a:rPr lang="en-US" sz="1600" b="1" spc="300" dirty="0" err="1">
                <a:latin typeface="Calibri" panose="020F0502020204030204" pitchFamily="34" charset="0"/>
                <a:cs typeface="Calibri" panose="020F0502020204030204" pitchFamily="34" charset="0"/>
              </a:rPr>
              <a:t>المصحوبين</a:t>
            </a:r>
            <a:endParaRPr lang="en-US" sz="1600" b="1" spc="3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46DA3AA3-2060-4D34-0586-774D34E2A357}"/>
              </a:ext>
            </a:extLst>
          </p:cNvPr>
          <p:cNvSpPr txBox="1"/>
          <p:nvPr/>
        </p:nvSpPr>
        <p:spPr>
          <a:xfrm>
            <a:off x="982985" y="1219299"/>
            <a:ext cx="5254042" cy="5847755"/>
          </a:xfrm>
          <a:prstGeom prst="rect">
            <a:avLst/>
          </a:prstGeom>
          <a:noFill/>
        </p:spPr>
        <p:txBody>
          <a:bodyPr wrap="square" rtlCol="0">
            <a:spAutoFit/>
          </a:bodyPr>
          <a:lstStyle/>
          <a:p>
            <a:pPr algn="r" rtl="1"/>
            <a:r>
              <a:rPr lang="en-US" sz="1100" b="1" dirty="0" err="1">
                <a:solidFill>
                  <a:schemeClr val="tx1"/>
                </a:solidFill>
                <a:latin typeface="Calibri" panose="020F0502020204030204" pitchFamily="34" charset="0"/>
                <a:ea typeface="Arial"/>
                <a:cs typeface="Calibri" panose="020F0502020204030204" pitchFamily="34" charset="0"/>
                <a:sym typeface="Arial"/>
              </a:rPr>
              <a:t>راف</a:t>
            </a:r>
            <a:r>
              <a:rPr lang="ar-SA" sz="1100" b="1" dirty="0" err="1">
                <a:solidFill>
                  <a:schemeClr val="tx1"/>
                </a:solidFill>
                <a:latin typeface="Calibri" panose="020F0502020204030204" pitchFamily="34" charset="0"/>
                <a:ea typeface="Arial"/>
                <a:cs typeface="Calibri" panose="020F0502020204030204" pitchFamily="34" charset="0"/>
                <a:sym typeface="Arial"/>
              </a:rPr>
              <a:t>ي</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هو</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فتى</a:t>
            </a:r>
            <a:r>
              <a:rPr lang="en-US" sz="1100" b="1" dirty="0">
                <a:solidFill>
                  <a:schemeClr val="tx1"/>
                </a:solidFill>
                <a:latin typeface="Calibri" panose="020F0502020204030204" pitchFamily="34" charset="0"/>
                <a:ea typeface="Arial"/>
                <a:cs typeface="Calibri" panose="020F0502020204030204" pitchFamily="34" charset="0"/>
                <a:sym typeface="Arial"/>
              </a:rPr>
              <a:t> يبلغ من </a:t>
            </a:r>
            <a:r>
              <a:rPr lang="en-US" sz="1100" b="1" dirty="0" err="1">
                <a:solidFill>
                  <a:schemeClr val="tx1"/>
                </a:solidFill>
                <a:latin typeface="Calibri" panose="020F0502020204030204" pitchFamily="34" charset="0"/>
                <a:ea typeface="Arial"/>
                <a:cs typeface="Calibri" panose="020F0502020204030204" pitchFamily="34" charset="0"/>
                <a:sym typeface="Arial"/>
              </a:rPr>
              <a:t>العمر</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١٤</a:t>
            </a:r>
            <a:r>
              <a:rPr lang="en-US" sz="1100" b="1" dirty="0">
                <a:solidFill>
                  <a:schemeClr val="tx1"/>
                </a:solidFill>
                <a:latin typeface="Calibri" panose="020F0502020204030204" pitchFamily="34" charset="0"/>
                <a:ea typeface="Arial"/>
                <a:cs typeface="Calibri" panose="020F0502020204030204" pitchFamily="34" charset="0"/>
                <a:sym typeface="Arial"/>
              </a:rPr>
              <a:t> عامًا غير </a:t>
            </a:r>
            <a:r>
              <a:rPr lang="en-US" sz="1100" b="1" dirty="0" err="1">
                <a:solidFill>
                  <a:schemeClr val="tx1"/>
                </a:solidFill>
                <a:latin typeface="Calibri" panose="020F0502020204030204" pitchFamily="34" charset="0"/>
                <a:ea typeface="Arial"/>
                <a:cs typeface="Calibri" panose="020F0502020204030204" pitchFamily="34" charset="0"/>
                <a:sym typeface="Arial"/>
              </a:rPr>
              <a:t>مصحوب</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 و قد </a:t>
            </a:r>
            <a:r>
              <a:rPr lang="en-US" sz="1100" b="1" dirty="0" err="1">
                <a:solidFill>
                  <a:schemeClr val="tx1"/>
                </a:solidFill>
                <a:latin typeface="Calibri" panose="020F0502020204030204" pitchFamily="34" charset="0"/>
                <a:ea typeface="Arial"/>
                <a:cs typeface="Calibri" panose="020F0502020204030204" pitchFamily="34" charset="0"/>
                <a:sym typeface="Arial"/>
              </a:rPr>
              <a:t>أخبر</a:t>
            </a:r>
            <a:r>
              <a:rPr lang="en-US" sz="1100" b="1" dirty="0">
                <a:solidFill>
                  <a:schemeClr val="tx1"/>
                </a:solidFill>
                <a:latin typeface="Calibri" panose="020F0502020204030204" pitchFamily="34" charset="0"/>
                <a:ea typeface="Arial"/>
                <a:cs typeface="Calibri" panose="020F0502020204030204" pitchFamily="34" charset="0"/>
                <a:sym typeface="Arial"/>
              </a:rPr>
              <a:t> أخصائي الحالة بما يلي:</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 </a:t>
            </a:r>
          </a:p>
          <a:p>
            <a:pPr algn="r" rtl="1"/>
            <a:r>
              <a:rPr lang="en-US" sz="1100" dirty="0" err="1">
                <a:solidFill>
                  <a:schemeClr val="tx1"/>
                </a:solidFill>
                <a:latin typeface="Calibri" panose="020F0502020204030204" pitchFamily="34" charset="0"/>
                <a:ea typeface="Arial"/>
                <a:cs typeface="Calibri" panose="020F0502020204030204" pitchFamily="34" charset="0"/>
                <a:sym typeface="Arial"/>
              </a:rPr>
              <a:t>اسمي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را</a:t>
            </a:r>
            <a:r>
              <a:rPr lang="ar-SA" sz="1100" dirty="0">
                <a:solidFill>
                  <a:schemeClr val="tx1"/>
                </a:solidFill>
                <a:latin typeface="Calibri" panose="020F0502020204030204" pitchFamily="34" charset="0"/>
                <a:ea typeface="Arial"/>
                <a:cs typeface="Calibri" panose="020F0502020204030204" pitchFamily="34" charset="0"/>
                <a:sym typeface="Arial"/>
              </a:rPr>
              <a:t>في </a:t>
            </a:r>
            <a:r>
              <a:rPr lang="ar-SA" sz="1100" dirty="0" err="1">
                <a:solidFill>
                  <a:schemeClr val="tx1"/>
                </a:solidFill>
                <a:latin typeface="Calibri" panose="020F0502020204030204" pitchFamily="34" charset="0"/>
                <a:ea typeface="Arial"/>
                <a:cs typeface="Calibri" panose="020F0502020204030204" pitchFamily="34" charset="0"/>
                <a:sym typeface="Arial"/>
              </a:rPr>
              <a:t>مايول</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عمري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١٤</a:t>
            </a:r>
            <a:r>
              <a:rPr lang="en-US" sz="1100" dirty="0">
                <a:solidFill>
                  <a:schemeClr val="tx1"/>
                </a:solidFill>
                <a:latin typeface="Calibri" panose="020F0502020204030204" pitchFamily="34" charset="0"/>
                <a:ea typeface="Arial"/>
                <a:cs typeface="Calibri" panose="020F0502020204030204" pitchFamily="34" charset="0"/>
                <a:sym typeface="Arial"/>
              </a:rPr>
              <a:t> سنة. </a:t>
            </a:r>
            <a:r>
              <a:rPr lang="en-US" sz="1100" dirty="0" err="1">
                <a:solidFill>
                  <a:schemeClr val="tx1"/>
                </a:solidFill>
                <a:latin typeface="Calibri" panose="020F0502020204030204" pitchFamily="34" charset="0"/>
                <a:ea typeface="Arial"/>
                <a:cs typeface="Calibri" panose="020F0502020204030204" pitchFamily="34" charset="0"/>
                <a:sym typeface="Arial"/>
              </a:rPr>
              <a:t>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قبل</a:t>
            </a:r>
            <a:r>
              <a:rPr lang="ar-SA" sz="1100" dirty="0">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كنت</a:t>
            </a:r>
            <a:r>
              <a:rPr lang="en-US" sz="1100" dirty="0">
                <a:solidFill>
                  <a:schemeClr val="tx1"/>
                </a:solidFill>
                <a:latin typeface="Calibri" panose="020F0502020204030204" pitchFamily="34" charset="0"/>
                <a:ea typeface="Arial"/>
                <a:cs typeface="Calibri" panose="020F0502020204030204" pitchFamily="34" charset="0"/>
                <a:sym typeface="Arial"/>
              </a:rPr>
              <a:t> أعيش في بلدة صغيرة ، أليرو ، مع والديّ وشقيقتيّ الأصغر سنًا في مقاطعة ماراتكسو في روريتانيا ، حتى بلغت العاشرة من عمري تقريبًا. يُدعى </a:t>
            </a:r>
            <a:r>
              <a:rPr lang="en-US" sz="1100" dirty="0" err="1">
                <a:solidFill>
                  <a:schemeClr val="tx1"/>
                </a:solidFill>
                <a:latin typeface="Calibri" panose="020F0502020204030204" pitchFamily="34" charset="0"/>
                <a:ea typeface="Arial"/>
                <a:cs typeface="Calibri" panose="020F0502020204030204" pitchFamily="34" charset="0"/>
                <a:sym typeface="Arial"/>
              </a:rPr>
              <a:t>والدي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err="1">
                <a:solidFill>
                  <a:schemeClr val="tx1"/>
                </a:solidFill>
                <a:latin typeface="Calibri" panose="020F0502020204030204" pitchFamily="34" charset="0"/>
                <a:ea typeface="Arial"/>
                <a:cs typeface="Calibri" panose="020F0502020204030204" pitchFamily="34" charset="0"/>
                <a:sym typeface="Arial"/>
              </a:rPr>
              <a:t>كاميل</a:t>
            </a:r>
            <a:r>
              <a:rPr lang="en-US" sz="1100" dirty="0">
                <a:solidFill>
                  <a:schemeClr val="tx1"/>
                </a:solidFill>
                <a:latin typeface="Calibri" panose="020F0502020204030204" pitchFamily="34" charset="0"/>
                <a:ea typeface="Arial"/>
                <a:cs typeface="Calibri" panose="020F0502020204030204" pitchFamily="34" charset="0"/>
                <a:sym typeface="Arial"/>
              </a:rPr>
              <a:t> مايول واسم </a:t>
            </a:r>
            <a:r>
              <a:rPr lang="en-US" sz="1100" dirty="0" err="1">
                <a:solidFill>
                  <a:schemeClr val="tx1"/>
                </a:solidFill>
                <a:latin typeface="Calibri" panose="020F0502020204030204" pitchFamily="34" charset="0"/>
                <a:ea typeface="Arial"/>
                <a:cs typeface="Calibri" panose="020F0502020204030204" pitchFamily="34" charset="0"/>
                <a:sym typeface="Arial"/>
              </a:rPr>
              <a:t>والدتي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ريتا غالي</a:t>
            </a:r>
            <a:r>
              <a:rPr lang="en-US" sz="1100" dirty="0">
                <a:solidFill>
                  <a:schemeClr val="tx1"/>
                </a:solidFill>
                <a:latin typeface="Calibri" panose="020F0502020204030204" pitchFamily="34" charset="0"/>
                <a:ea typeface="Arial"/>
                <a:cs typeface="Calibri" panose="020F0502020204030204" pitchFamily="34" charset="0"/>
                <a:sym typeface="Arial"/>
              </a:rPr>
              <a:t>. تدعى أخواتي </a:t>
            </a:r>
            <a:r>
              <a:rPr lang="en-US" sz="1100" dirty="0" err="1">
                <a:solidFill>
                  <a:schemeClr val="tx1"/>
                </a:solidFill>
                <a:latin typeface="Calibri" panose="020F0502020204030204" pitchFamily="34" charset="0"/>
                <a:ea typeface="Arial"/>
                <a:cs typeface="Calibri" panose="020F0502020204030204" pitchFamily="34" charset="0"/>
                <a:sym typeface="Arial"/>
              </a:rPr>
              <a:t>كارمن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a:t>
            </a:r>
            <a:r>
              <a:rPr lang="ar-SA" sz="1100" dirty="0">
                <a:solidFill>
                  <a:schemeClr val="tx1"/>
                </a:solidFill>
                <a:latin typeface="Calibri" panose="020F0502020204030204" pitchFamily="34" charset="0"/>
                <a:ea typeface="Arial"/>
                <a:cs typeface="Calibri" panose="020F0502020204030204" pitchFamily="34" charset="0"/>
                <a:sym typeface="Arial"/>
              </a:rPr>
              <a:t>تاليا</a:t>
            </a:r>
            <a:r>
              <a:rPr lang="en-US" sz="1100" dirty="0">
                <a:solidFill>
                  <a:schemeClr val="tx1"/>
                </a:solidFill>
                <a:latin typeface="Calibri" panose="020F0502020204030204" pitchFamily="34" charset="0"/>
                <a:ea typeface="Arial"/>
                <a:cs typeface="Calibri" panose="020F0502020204030204" pitchFamily="34" charset="0"/>
                <a:sym typeface="Arial"/>
              </a:rPr>
              <a:t>. أيضًا ، </a:t>
            </a:r>
            <a:r>
              <a:rPr lang="en-US" sz="1100" dirty="0" err="1">
                <a:solidFill>
                  <a:schemeClr val="tx1"/>
                </a:solidFill>
                <a:latin typeface="Calibri" panose="020F0502020204030204" pitchFamily="34" charset="0"/>
                <a:ea typeface="Arial"/>
                <a:cs typeface="Calibri" panose="020F0502020204030204" pitchFamily="34" charset="0"/>
                <a:sym typeface="Arial"/>
              </a:rPr>
              <a:t>كان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جداي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ل</a:t>
            </a:r>
            <a:r>
              <a:rPr lang="en-US" sz="1100" dirty="0" err="1">
                <a:solidFill>
                  <a:schemeClr val="tx1"/>
                </a:solidFill>
                <a:latin typeface="Calibri" panose="020F0502020204030204" pitchFamily="34" charset="0"/>
                <a:ea typeface="Arial"/>
                <a:cs typeface="Calibri" panose="020F0502020204030204" pitchFamily="34" charset="0"/>
                <a:sym typeface="Arial"/>
              </a:rPr>
              <a:t>والدي</a:t>
            </a:r>
            <a:r>
              <a:rPr lang="en-US" sz="1100" dirty="0">
                <a:solidFill>
                  <a:schemeClr val="tx1"/>
                </a:solidFill>
                <a:latin typeface="Calibri" panose="020F0502020204030204" pitchFamily="34" charset="0"/>
                <a:ea typeface="Arial"/>
                <a:cs typeface="Calibri" panose="020F0502020204030204" pitchFamily="34" charset="0"/>
                <a:sym typeface="Arial"/>
              </a:rPr>
              <a:t> يعيشون في </a:t>
            </a:r>
            <a:r>
              <a:rPr lang="en-US" sz="1100" dirty="0" err="1">
                <a:solidFill>
                  <a:schemeClr val="tx1"/>
                </a:solidFill>
                <a:latin typeface="Calibri" panose="020F0502020204030204" pitchFamily="34" charset="0"/>
                <a:ea typeface="Arial"/>
                <a:cs typeface="Calibri" panose="020F0502020204030204" pitchFamily="34" charset="0"/>
                <a:sym typeface="Arial"/>
              </a:rPr>
              <a:t>نفس</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a:t>
            </a:r>
            <a:r>
              <a:rPr lang="ar-SA" sz="1100" dirty="0" err="1">
                <a:solidFill>
                  <a:schemeClr val="tx1"/>
                </a:solidFill>
                <a:latin typeface="Calibri" panose="020F0502020204030204" pitchFamily="34" charset="0"/>
                <a:ea typeface="Arial"/>
                <a:cs typeface="Calibri" panose="020F0502020204030204" pitchFamily="34" charset="0"/>
                <a:sym typeface="Arial"/>
              </a:rPr>
              <a:t>ت</a:t>
            </a:r>
            <a:r>
              <a:rPr lang="en-US" sz="1100" dirty="0" err="1">
                <a:solidFill>
                  <a:schemeClr val="tx1"/>
                </a:solidFill>
                <a:latin typeface="Calibri" panose="020F0502020204030204" pitchFamily="34" charset="0"/>
                <a:ea typeface="Arial"/>
                <a:cs typeface="Calibri" panose="020F0502020204030204" pitchFamily="34" charset="0"/>
                <a:sym typeface="Arial"/>
              </a:rPr>
              <a:t>جمع</a:t>
            </a:r>
            <a:r>
              <a:rPr lang="en-US" sz="1100" dirty="0">
                <a:solidFill>
                  <a:schemeClr val="tx1"/>
                </a:solidFill>
                <a:latin typeface="Calibri" panose="020F0502020204030204" pitchFamily="34" charset="0"/>
                <a:ea typeface="Arial"/>
                <a:cs typeface="Calibri" panose="020F0502020204030204" pitchFamily="34" charset="0"/>
                <a:sym typeface="Arial"/>
              </a:rPr>
              <a:t> ، وكذلك شقيق والدي وزوجته وأطفاله الثلاثة. ذات يوم غادرت والدتي المنزل ولم تعد أبدًا. لست متأكدًا من سبب مغادرتها ، لكني أتذكر أن أبي وأمي كانا يتشاجران كثيرًا. سمعت أنها تعيش في بلدة أخرى مع زوج جديد وطفلين ، لكني لا أعرف مكانها في الوقت الحالي. لا اعرف اسماء زوج والدتي الجديد والطفلين. أشعر أحيانًا بالغضب الشديد منها لتركها </a:t>
            </a:r>
            <a:r>
              <a:rPr lang="en-US" sz="1100" dirty="0" err="1">
                <a:solidFill>
                  <a:schemeClr val="tx1"/>
                </a:solidFill>
                <a:latin typeface="Calibri" panose="020F0502020204030204" pitchFamily="34" charset="0"/>
                <a:ea typeface="Arial"/>
                <a:cs typeface="Calibri" panose="020F0502020204030204" pitchFamily="34" charset="0"/>
                <a:sym typeface="Arial"/>
              </a:rPr>
              <a:t>لي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لكنني أتمنى أيضًا أن أكون معها ومع أخواتي مرة أخرى.</a:t>
            </a: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r>
              <a:rPr lang="en-US" sz="1100" dirty="0">
                <a:solidFill>
                  <a:schemeClr val="tx1"/>
                </a:solidFill>
                <a:latin typeface="Calibri" panose="020F0502020204030204" pitchFamily="34" charset="0"/>
                <a:ea typeface="Arial"/>
                <a:cs typeface="Calibri" panose="020F0502020204030204" pitchFamily="34" charset="0"/>
                <a:sym typeface="Arial"/>
              </a:rPr>
              <a:t>بعد أن غادرت والدتي ، عشت مع والدي لمدة عامين تقريبًا في مزرعة. خلال هذه الفترة ، اندلع القتال في المنطقة التي أعيش فيها. اضطر والدي </a:t>
            </a:r>
            <a:r>
              <a:rPr lang="en-US" sz="1100" dirty="0" err="1">
                <a:solidFill>
                  <a:schemeClr val="tx1"/>
                </a:solidFill>
                <a:latin typeface="Calibri" panose="020F0502020204030204" pitchFamily="34" charset="0"/>
                <a:ea typeface="Arial"/>
                <a:cs typeface="Calibri" panose="020F0502020204030204" pitchFamily="34" charset="0"/>
                <a:sym typeface="Arial"/>
              </a:rPr>
              <a:t>لدفع</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ضريبة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err="1">
                <a:solidFill>
                  <a:schemeClr val="tx1"/>
                </a:solidFill>
                <a:latin typeface="Calibri" panose="020F0502020204030204" pitchFamily="34" charset="0"/>
                <a:ea typeface="Arial"/>
                <a:cs typeface="Calibri" panose="020F0502020204030204" pitchFamily="34" charset="0"/>
                <a:sym typeface="Arial"/>
              </a:rPr>
              <a:t>لل</a:t>
            </a:r>
            <a:r>
              <a:rPr lang="en-US" sz="1100" dirty="0" err="1">
                <a:solidFill>
                  <a:schemeClr val="tx1"/>
                </a:solidFill>
                <a:latin typeface="Calibri" panose="020F0502020204030204" pitchFamily="34" charset="0"/>
                <a:ea typeface="Arial"/>
                <a:cs typeface="Calibri" panose="020F0502020204030204" pitchFamily="34" charset="0"/>
                <a:sym typeface="Arial"/>
              </a:rPr>
              <a:t>مسلحين</a:t>
            </a:r>
            <a:r>
              <a:rPr lang="en-US" sz="1100" dirty="0">
                <a:solidFill>
                  <a:schemeClr val="tx1"/>
                </a:solidFill>
                <a:latin typeface="Calibri" panose="020F0502020204030204" pitchFamily="34" charset="0"/>
                <a:ea typeface="Arial"/>
                <a:cs typeface="Calibri" panose="020F0502020204030204" pitchFamily="34" charset="0"/>
                <a:sym typeface="Arial"/>
              </a:rPr>
              <a:t> الذين يأتون لرؤيته. ذات يوم ، جاءت مجموعة من المسلحين وأخذوا والدي. هربت على الفور من المزرعة ، ولم أكن أعرف إلى أين أذهب ، ثم وجدت بعض الأشخاص الآخرين </a:t>
            </a:r>
            <a:r>
              <a:rPr lang="en-US" sz="1100" dirty="0" err="1">
                <a:solidFill>
                  <a:schemeClr val="tx1"/>
                </a:solidFill>
                <a:latin typeface="Calibri" panose="020F0502020204030204" pitchFamily="34" charset="0"/>
                <a:ea typeface="Arial"/>
                <a:cs typeface="Calibri" panose="020F0502020204030204" pitchFamily="34" charset="0"/>
                <a:sym typeface="Arial"/>
              </a:rPr>
              <a:t>الذين</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كانوا</a:t>
            </a:r>
            <a:r>
              <a:rPr lang="ar-SA" sz="1100" dirty="0">
                <a:solidFill>
                  <a:schemeClr val="tx1"/>
                </a:solidFill>
                <a:latin typeface="Calibri" panose="020F0502020204030204" pitchFamily="34" charset="0"/>
                <a:ea typeface="Arial"/>
                <a:cs typeface="Calibri" panose="020F0502020204030204" pitchFamily="34" charset="0"/>
                <a:sym typeface="Arial"/>
              </a:rPr>
              <a:t> يقومون بالفرار.</a:t>
            </a: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r>
              <a:rPr lang="en-US" sz="1100" dirty="0">
                <a:solidFill>
                  <a:schemeClr val="tx1"/>
                </a:solidFill>
                <a:latin typeface="Calibri" panose="020F0502020204030204" pitchFamily="34" charset="0"/>
                <a:ea typeface="Arial"/>
                <a:cs typeface="Calibri" panose="020F0502020204030204" pitchFamily="34" charset="0"/>
                <a:sym typeface="Arial"/>
              </a:rPr>
              <a:t>انضممت إلى هذه المجموعة ووصلت إلى بلدة كبيرة في أوقيانوسيا ، الدولة المجاورة. في البداية كنت أعيش في الشوارع. في كثير من الأحيان لم يكن لدي ما يكفي من الطعام وكان الناس </a:t>
            </a:r>
            <a:r>
              <a:rPr lang="en-US" sz="1100" dirty="0" err="1">
                <a:solidFill>
                  <a:schemeClr val="tx1"/>
                </a:solidFill>
                <a:latin typeface="Calibri" panose="020F0502020204030204" pitchFamily="34" charset="0"/>
                <a:ea typeface="Arial"/>
                <a:cs typeface="Calibri" panose="020F0502020204030204" pitchFamily="34" charset="0"/>
                <a:sym typeface="Arial"/>
              </a:rPr>
              <a:t>يهددونني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ويس</a:t>
            </a:r>
            <a:r>
              <a:rPr lang="ar-SA" sz="1100" dirty="0" err="1">
                <a:solidFill>
                  <a:schemeClr val="tx1"/>
                </a:solidFill>
                <a:latin typeface="Calibri" panose="020F0502020204030204" pitchFamily="34" charset="0"/>
                <a:ea typeface="Arial"/>
                <a:cs typeface="Calibri" panose="020F0502020204030204" pitchFamily="34" charset="0"/>
                <a:sym typeface="Arial"/>
              </a:rPr>
              <a:t>يؤون</a:t>
            </a:r>
            <a:r>
              <a:rPr lang="en-US" sz="1100" dirty="0">
                <a:solidFill>
                  <a:schemeClr val="tx1"/>
                </a:solidFill>
                <a:latin typeface="Calibri" panose="020F0502020204030204" pitchFamily="34" charset="0"/>
                <a:ea typeface="Arial"/>
                <a:cs typeface="Calibri" panose="020F0502020204030204" pitchFamily="34" charset="0"/>
                <a:sym typeface="Arial"/>
              </a:rPr>
              <a:t> معاملتي. اعتدت أن أحصل على المساعدة من </a:t>
            </a:r>
            <a:r>
              <a:rPr lang="en-US" sz="1100" dirty="0" err="1">
                <a:solidFill>
                  <a:schemeClr val="tx1"/>
                </a:solidFill>
                <a:latin typeface="Calibri" panose="020F0502020204030204" pitchFamily="34" charset="0"/>
                <a:ea typeface="Arial"/>
                <a:cs typeface="Calibri" panose="020F0502020204030204" pitchFamily="34" charset="0"/>
                <a:sym typeface="Arial"/>
              </a:rPr>
              <a:t>أخصائي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ال</a:t>
            </a:r>
            <a:r>
              <a:rPr lang="en-US" sz="1100" dirty="0" err="1">
                <a:solidFill>
                  <a:schemeClr val="tx1"/>
                </a:solidFill>
                <a:latin typeface="Calibri" panose="020F0502020204030204" pitchFamily="34" charset="0"/>
                <a:ea typeface="Arial"/>
                <a:cs typeface="Calibri" panose="020F0502020204030204" pitchFamily="34" charset="0"/>
                <a:sym typeface="Arial"/>
              </a:rPr>
              <a:t>حالة</a:t>
            </a:r>
            <a:r>
              <a:rPr lang="en-US" sz="1100" dirty="0">
                <a:solidFill>
                  <a:schemeClr val="tx1"/>
                </a:solidFill>
                <a:latin typeface="Calibri" panose="020F0502020204030204" pitchFamily="34" charset="0"/>
                <a:ea typeface="Arial"/>
                <a:cs typeface="Calibri" panose="020F0502020204030204" pitchFamily="34" charset="0"/>
                <a:sym typeface="Arial"/>
              </a:rPr>
              <a:t> في مركز لأطفال الشوارع حيث كنت أذهب لأستحم وأغسل ملابسي.</a:t>
            </a:r>
          </a:p>
          <a:p>
            <a:pPr algn="r" rtl="1"/>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r>
              <a:rPr lang="en-US" sz="1100" dirty="0">
                <a:solidFill>
                  <a:schemeClr val="tx1"/>
                </a:solidFill>
                <a:latin typeface="Calibri" panose="020F0502020204030204" pitchFamily="34" charset="0"/>
                <a:ea typeface="Arial"/>
                <a:cs typeface="Calibri" panose="020F0502020204030204" pitchFamily="34" charset="0"/>
                <a:sym typeface="Arial"/>
              </a:rPr>
              <a:t>منذ حوالي شهر ، عرض عليّ صاحب مطعم ، السيد كالفو ، عمل ومكانًا للعيش فيه ، في غرفة منفصلة في المطعم. </a:t>
            </a:r>
            <a:r>
              <a:rPr lang="en-US" sz="1100" dirty="0" err="1">
                <a:solidFill>
                  <a:schemeClr val="tx1"/>
                </a:solidFill>
                <a:latin typeface="Calibri" panose="020F0502020204030204" pitchFamily="34" charset="0"/>
                <a:ea typeface="Arial"/>
                <a:cs typeface="Calibri" panose="020F0502020204030204" pitchFamily="34" charset="0"/>
                <a:sym typeface="Arial"/>
              </a:rPr>
              <a:t>أنا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ل</a:t>
            </a:r>
            <a:r>
              <a:rPr lang="ar-SA" sz="1100" dirty="0" err="1">
                <a:latin typeface="Calibri" panose="020F0502020204030204" pitchFamily="34" charset="0"/>
                <a:ea typeface="Arial"/>
                <a:cs typeface="Calibri" panose="020F0502020204030204" pitchFamily="34" charset="0"/>
                <a:sym typeface="Arial"/>
              </a:rPr>
              <a:t>ا</a:t>
            </a:r>
            <a:r>
              <a:rPr lang="en-US" sz="1100" dirty="0">
                <a:solidFill>
                  <a:schemeClr val="tx1"/>
                </a:solidFill>
                <a:latin typeface="Calibri" panose="020F0502020204030204" pitchFamily="34" charset="0"/>
                <a:ea typeface="Arial"/>
                <a:cs typeface="Calibri" panose="020F0502020204030204" pitchFamily="34" charset="0"/>
                <a:sym typeface="Arial"/>
              </a:rPr>
              <a:t> أذهب إلى المدرسة. أنا فقط أعمل في المطعم طوال الوقت. لا أتقاضى أجرًا ، لكن لدي مكان لأقيم فيه. آمل أن أتمكن من البقاء هناك ، لأنه ليس لدي مكان آخر أذهب إليه. أخشى أن يطردني السيد كالفو من المنزل إذا لم أعمل بجد بما فيه الكفاية. لقد كنت في أوقيانوسيا منذ حوالي عامين. في بعض الأحيان ، أشعر بالفخر تجاه عملي ، بينما في أيام أخرى ، أشعر بالحزن والارتباك بشأن وضعي. لا أعرف مكان والدي وما إذا كان لا يزال على قيد الحياة ، لكن ربما </a:t>
            </a:r>
            <a:r>
              <a:rPr lang="en-US" sz="1100" dirty="0" err="1">
                <a:solidFill>
                  <a:schemeClr val="tx1"/>
                </a:solidFill>
                <a:latin typeface="Calibri" panose="020F0502020204030204" pitchFamily="34" charset="0"/>
                <a:ea typeface="Arial"/>
                <a:cs typeface="Calibri" panose="020F0502020204030204" pitchFamily="34" charset="0"/>
                <a:sym typeface="Arial"/>
              </a:rPr>
              <a:t>يعرف</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جداي</a:t>
            </a:r>
            <a:r>
              <a:rPr lang="en-US" sz="1100" dirty="0">
                <a:solidFill>
                  <a:schemeClr val="tx1"/>
                </a:solidFill>
                <a:latin typeface="Calibri" panose="020F0502020204030204" pitchFamily="34" charset="0"/>
                <a:ea typeface="Arial"/>
                <a:cs typeface="Calibri" panose="020F0502020204030204" pitchFamily="34" charset="0"/>
                <a:sym typeface="Arial"/>
              </a:rPr>
              <a:t> المزيد. لقد سمعت أنهم فروا من روريتانيا أيضًا. أفتقد عائلتي وأصدقائي </a:t>
            </a:r>
            <a:r>
              <a:rPr lang="en-US" sz="1100" dirty="0" err="1">
                <a:solidFill>
                  <a:schemeClr val="tx1"/>
                </a:solidFill>
                <a:latin typeface="Calibri" panose="020F0502020204030204" pitchFamily="34" charset="0"/>
                <a:ea typeface="Arial"/>
                <a:cs typeface="Calibri" panose="020F0502020204030204" pitchFamily="34" charset="0"/>
                <a:sym typeface="Arial"/>
              </a:rPr>
              <a:t>في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a:t>
            </a:r>
            <a:r>
              <a:rPr lang="ar-SA" sz="1100" dirty="0">
                <a:solidFill>
                  <a:schemeClr val="tx1"/>
                </a:solidFill>
                <a:latin typeface="Calibri" panose="020F0502020204030204" pitchFamily="34" charset="0"/>
                <a:ea typeface="Arial"/>
                <a:cs typeface="Calibri" panose="020F0502020204030204" pitchFamily="34" charset="0"/>
                <a:sym typeface="Arial"/>
              </a:rPr>
              <a:t>وطن</a:t>
            </a:r>
            <a:r>
              <a:rPr lang="en-US" sz="1100" dirty="0">
                <a:solidFill>
                  <a:schemeClr val="tx1"/>
                </a:solidFill>
                <a:latin typeface="Calibri" panose="020F0502020204030204" pitchFamily="34" charset="0"/>
                <a:ea typeface="Arial"/>
                <a:cs typeface="Calibri" panose="020F0502020204030204" pitchFamily="34" charset="0"/>
                <a:sym typeface="Arial"/>
              </a:rPr>
              <a:t> وأريد العثور عليهم. لا أريد أن يعرف أحد خارج عائلتي إذا كنا سنبحث عن والدي. في الوقت الحالي ، أريد أن أبقى في مكان أشعر فيه بالأمان </a:t>
            </a:r>
            <a:r>
              <a:rPr lang="en-US" sz="1100" dirty="0" err="1">
                <a:solidFill>
                  <a:schemeClr val="tx1"/>
                </a:solidFill>
                <a:latin typeface="Calibri" panose="020F0502020204030204" pitchFamily="34" charset="0"/>
                <a:ea typeface="Arial"/>
                <a:cs typeface="Calibri" panose="020F0502020204030204" pitchFamily="34" charset="0"/>
                <a:sym typeface="Arial"/>
              </a:rPr>
              <a:t>ولا</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أشعر بداعي</a:t>
            </a:r>
            <a:r>
              <a:rPr lang="en-US" sz="1100" dirty="0">
                <a:solidFill>
                  <a:schemeClr val="tx1"/>
                </a:solidFill>
                <a:latin typeface="Calibri" panose="020F0502020204030204" pitchFamily="34" charset="0"/>
                <a:ea typeface="Arial"/>
                <a:cs typeface="Calibri" panose="020F0502020204030204" pitchFamily="34" charset="0"/>
                <a:sym typeface="Arial"/>
              </a:rPr>
              <a:t> للقلق وحيث سأعامل بنفس الطريقة مثل الأطفال الآخرين في عمري. أرغب في مواصلة العمل ، لكنني تعبت من العمل لساعات طويلة وأريد أيضًا الدراسة مرة أخرى.</a:t>
            </a:r>
          </a:p>
          <a:p>
            <a:pPr lvl="1" algn="r" rtl="1"/>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a:t>
            </a:r>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r>
              <a:rPr lang="en-US" sz="1100" b="1" dirty="0">
                <a:solidFill>
                  <a:schemeClr val="tx1"/>
                </a:solidFill>
                <a:latin typeface="Calibri" panose="020F0502020204030204" pitchFamily="34" charset="0"/>
                <a:ea typeface="Arial"/>
                <a:cs typeface="Calibri" panose="020F0502020204030204" pitchFamily="34" charset="0"/>
                <a:sym typeface="Arial"/>
              </a:rPr>
              <a:t>ملاحظات</a:t>
            </a:r>
          </a:p>
          <a:p>
            <a:pPr algn="r" rtl="1"/>
            <a:endParaRPr lang="en-US" sz="1100" dirty="0">
              <a:solidFill>
                <a:schemeClr val="tx1"/>
              </a:solidFill>
              <a:latin typeface="Calibri" panose="020F0502020204030204" pitchFamily="34" charset="0"/>
              <a:ea typeface="Arial"/>
              <a:cs typeface="Calibri" panose="020F0502020204030204" pitchFamily="34" charset="0"/>
              <a:sym typeface="Arial"/>
            </a:endParaRPr>
          </a:p>
          <a:p>
            <a:pPr algn="r" rtl="1"/>
            <a:r>
              <a:rPr lang="en-US" sz="1100" dirty="0">
                <a:solidFill>
                  <a:schemeClr val="tx1"/>
                </a:solidFill>
                <a:latin typeface="Calibri" panose="020F0502020204030204" pitchFamily="34" charset="0"/>
                <a:ea typeface="Arial"/>
                <a:cs typeface="Calibri" panose="020F0502020204030204" pitchFamily="34" charset="0"/>
                <a:sym typeface="Arial"/>
              </a:rPr>
              <a:t>عندما </a:t>
            </a:r>
            <a:r>
              <a:rPr lang="en-US" sz="1100" dirty="0" err="1">
                <a:solidFill>
                  <a:schemeClr val="tx1"/>
                </a:solidFill>
                <a:latin typeface="Calibri" panose="020F0502020204030204" pitchFamily="34" charset="0"/>
                <a:ea typeface="Arial"/>
                <a:cs typeface="Calibri" panose="020F0502020204030204" pitchFamily="34" charset="0"/>
                <a:sym typeface="Arial"/>
              </a:rPr>
              <a:t>بدأ</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latin typeface="Calibri" panose="020F0502020204030204" pitchFamily="34" charset="0"/>
                <a:ea typeface="Arial"/>
                <a:cs typeface="Calibri" panose="020F0502020204030204" pitchFamily="34" charset="0"/>
                <a:sym typeface="Arial"/>
              </a:rPr>
              <a:t>أخصائي</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الحالة</a:t>
            </a:r>
            <a:r>
              <a:rPr lang="ar-SA" sz="1100" dirty="0">
                <a:latin typeface="Calibri" panose="020F0502020204030204" pitchFamily="34" charset="0"/>
                <a:ea typeface="Arial"/>
                <a:cs typeface="Calibri" panose="020F0502020204030204" pitchFamily="34" charset="0"/>
                <a:sym typeface="Arial"/>
              </a:rPr>
              <a:t> </a:t>
            </a:r>
            <a:r>
              <a:rPr lang="en-US" sz="1100" dirty="0">
                <a:solidFill>
                  <a:schemeClr val="tx1"/>
                </a:solidFill>
                <a:latin typeface="Calibri" panose="020F0502020204030204" pitchFamily="34" charset="0"/>
                <a:ea typeface="Arial"/>
                <a:cs typeface="Calibri" panose="020F0502020204030204" pitchFamily="34" charset="0"/>
                <a:sym typeface="Arial"/>
              </a:rPr>
              <a:t> التحدث عن </a:t>
            </a:r>
            <a:r>
              <a:rPr lang="en-US" sz="1100" dirty="0" err="1">
                <a:solidFill>
                  <a:schemeClr val="tx1"/>
                </a:solidFill>
                <a:latin typeface="Calibri" panose="020F0502020204030204" pitchFamily="34" charset="0"/>
                <a:ea typeface="Arial"/>
                <a:cs typeface="Calibri" panose="020F0502020204030204" pitchFamily="34" charset="0"/>
                <a:sym typeface="Arial"/>
              </a:rPr>
              <a:t>والدة</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راف</a:t>
            </a:r>
            <a:r>
              <a:rPr lang="ar-SA" sz="1100" dirty="0" err="1">
                <a:solidFill>
                  <a:schemeClr val="tx1"/>
                </a:solidFill>
                <a:latin typeface="Calibri" panose="020F0502020204030204" pitchFamily="34" charset="0"/>
                <a:ea typeface="Arial"/>
                <a:cs typeface="Calibri" panose="020F0502020204030204" pitchFamily="34" charset="0"/>
                <a:sym typeface="Arial"/>
              </a:rPr>
              <a:t>ي</a:t>
            </a:r>
            <a:r>
              <a:rPr lang="ar-SA"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a:solidFill>
                  <a:schemeClr val="tx1"/>
                </a:solidFill>
                <a:latin typeface="Calibri" panose="020F0502020204030204" pitchFamily="34" charset="0"/>
                <a:ea typeface="Arial"/>
                <a:cs typeface="Calibri" panose="020F0502020204030204" pitchFamily="34" charset="0"/>
                <a:sym typeface="Arial"/>
              </a:rPr>
              <a:t> وكذلك عن وضعه الحالي في المطعم ، شعر بعدم الارتياح في بعض الأحيان </a:t>
            </a:r>
            <a:r>
              <a:rPr lang="en-US" sz="1100" dirty="0" err="1">
                <a:solidFill>
                  <a:schemeClr val="tx1"/>
                </a:solidFill>
                <a:latin typeface="Calibri" panose="020F0502020204030204" pitchFamily="34" charset="0"/>
                <a:ea typeface="Arial"/>
                <a:cs typeface="Calibri" panose="020F0502020204030204" pitchFamily="34" charset="0"/>
                <a:sym typeface="Arial"/>
              </a:rPr>
              <a:t>وقام</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ar-SA" sz="1100" dirty="0">
                <a:solidFill>
                  <a:schemeClr val="tx1"/>
                </a:solidFill>
                <a:latin typeface="Calibri" panose="020F0502020204030204" pitchFamily="34" charset="0"/>
                <a:ea typeface="Arial"/>
                <a:cs typeface="Calibri" panose="020F0502020204030204" pitchFamily="34" charset="0"/>
                <a:sym typeface="Arial"/>
              </a:rPr>
              <a:t> بوضع يديه معًا بقبضة محكمة</a:t>
            </a:r>
            <a:r>
              <a:rPr lang="en-US" sz="1100" dirty="0">
                <a:solidFill>
                  <a:schemeClr val="tx1"/>
                </a:solidFill>
                <a:latin typeface="Calibri" panose="020F0502020204030204" pitchFamily="34" charset="0"/>
                <a:ea typeface="Arial"/>
                <a:cs typeface="Calibri" panose="020F0502020204030204" pitchFamily="34" charset="0"/>
                <a:sym typeface="Arial"/>
              </a:rPr>
              <a:t>. عندما </a:t>
            </a:r>
            <a:r>
              <a:rPr lang="en-US" sz="1100" dirty="0" err="1">
                <a:solidFill>
                  <a:schemeClr val="tx1"/>
                </a:solidFill>
                <a:latin typeface="Calibri" panose="020F0502020204030204" pitchFamily="34" charset="0"/>
                <a:ea typeface="Arial"/>
                <a:cs typeface="Calibri" panose="020F0502020204030204" pitchFamily="34" charset="0"/>
                <a:sym typeface="Arial"/>
              </a:rPr>
              <a:t>سُئل</a:t>
            </a:r>
            <a:r>
              <a:rPr lang="en-US" sz="1100" dirty="0">
                <a:solidFill>
                  <a:schemeClr val="tx1"/>
                </a:solidFill>
                <a:latin typeface="Calibri" panose="020F0502020204030204" pitchFamily="34" charset="0"/>
                <a:ea typeface="Arial"/>
                <a:cs typeface="Calibri" panose="020F0502020204030204" pitchFamily="34" charset="0"/>
                <a:sym typeface="Arial"/>
              </a:rPr>
              <a:t> </a:t>
            </a:r>
            <a:r>
              <a:rPr lang="en-US" sz="1100" dirty="0" err="1">
                <a:solidFill>
                  <a:schemeClr val="tx1"/>
                </a:solidFill>
                <a:latin typeface="Calibri" panose="020F0502020204030204" pitchFamily="34" charset="0"/>
                <a:ea typeface="Arial"/>
                <a:cs typeface="Calibri" panose="020F0502020204030204" pitchFamily="34" charset="0"/>
                <a:sym typeface="Arial"/>
              </a:rPr>
              <a:t>راف</a:t>
            </a:r>
            <a:r>
              <a:rPr lang="ar-SA" sz="1100" dirty="0" err="1">
                <a:solidFill>
                  <a:schemeClr val="tx1"/>
                </a:solidFill>
                <a:latin typeface="Calibri" panose="020F0502020204030204" pitchFamily="34" charset="0"/>
                <a:ea typeface="Arial"/>
                <a:cs typeface="Calibri" panose="020F0502020204030204" pitchFamily="34" charset="0"/>
                <a:sym typeface="Arial"/>
              </a:rPr>
              <a:t>ي</a:t>
            </a:r>
            <a:r>
              <a:rPr lang="en-US" sz="1100" dirty="0">
                <a:solidFill>
                  <a:schemeClr val="tx1"/>
                </a:solidFill>
                <a:latin typeface="Calibri" panose="020F0502020204030204" pitchFamily="34" charset="0"/>
                <a:ea typeface="Arial"/>
                <a:cs typeface="Calibri" panose="020F0502020204030204" pitchFamily="34" charset="0"/>
                <a:sym typeface="Arial"/>
              </a:rPr>
              <a:t> عن مكان وجود والده ، ظل هادئًا لبعض الوقت.</a:t>
            </a:r>
          </a:p>
        </p:txBody>
      </p:sp>
      <p:sp>
        <p:nvSpPr>
          <p:cNvPr id="3" name="Hexagon 2">
            <a:extLst>
              <a:ext uri="{FF2B5EF4-FFF2-40B4-BE49-F238E27FC236}">
                <a16:creationId xmlns:a16="http://schemas.microsoft.com/office/drawing/2014/main" id="{117517D3-A97B-5698-FDFA-D22E1CF6615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B8F7BE73-B348-E19B-B2BF-B09A58CAC53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8189F9EF-4651-AC7B-B0B2-058A9844F5E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BFF64BCE-9C56-32D9-8A06-125C36F9176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05942F4F-A29E-379D-371E-77775F4EBD9A}"/>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3DDD839A-F2A6-CB6F-E7EA-9461E555EA76}"/>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D597D6B-A6BE-4217-01D4-7395982D4CA1}"/>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76FBA058-397D-BDE6-4606-8B21F112EEB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750B182D-86C7-3BBB-6B5E-7CE5ACF9E22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59CCDF38-0AC0-8339-4DD2-81B9C1A2451D}"/>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27B69CEC-636F-88C9-7235-C41B5B84BD03}"/>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F67C735A-FDC0-AF24-C864-7F746A967ED3}"/>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8AB83968-E9DC-2376-8AE3-3E548C525E7B}"/>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7FB6C372-CCC3-3616-9D32-2BAE5D13E0F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E7E3510-2AB7-4CD0-01DB-9E7579C4CFF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E912D22-AD68-6DE5-4182-8959BAFA2332}"/>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DB621326-23BD-FF76-52D9-A2808F13C18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3B59C2E2-8134-428A-EE6B-D29F3FE22F8C}"/>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12576578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Hexagon 4">
            <a:extLst>
              <a:ext uri="{FF2B5EF4-FFF2-40B4-BE49-F238E27FC236}">
                <a16:creationId xmlns:a16="http://schemas.microsoft.com/office/drawing/2014/main" id="{E545C25C-C405-C004-A74F-58430FC1CB9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8118D153-AFDD-CE03-D875-2A2D319794C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A8C3B7B0-F3DF-6EF0-BDDB-F48A8C71B83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7607B4AC-F69F-118B-0711-62F74440479C}"/>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D3F003C8-20D8-CE35-E93D-74ABE965EB9E}"/>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74A0F902-3D5E-CC24-1CED-FD65708B13F2}"/>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908BD33D-B85E-82FC-98CB-F47165D3DA18}"/>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0083FD5C-1FD2-9F37-7C28-A947CAD10FB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B8CD3FF7-5220-D8B4-63D2-E86072BCF3B6}"/>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06CDD86-550C-078E-E289-3B63A78A6063}"/>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230BDFA-8F20-65A8-6675-844BDCE7CA23}"/>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3512C4E6-FFCE-A426-F9A4-2021AF3ABFEA}"/>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4C505FA8-622C-B176-3C0A-5C995CF9748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653C613-1E88-DBAE-72B5-747F8E66C25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DB8E17E-5C6A-DAA4-6579-559340FE7CC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73785F0D-C684-7886-9F52-837C85CE588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B3391613-ED4C-20C9-C1DB-F6DDE2FC2A1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6FD10E62-06B2-07A7-5C03-EBADC5372CF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aphicFrame>
        <p:nvGraphicFramePr>
          <p:cNvPr id="3" name="Object 2">
            <a:extLst>
              <a:ext uri="{FF2B5EF4-FFF2-40B4-BE49-F238E27FC236}">
                <a16:creationId xmlns:a16="http://schemas.microsoft.com/office/drawing/2014/main" id="{C52D9A6A-737F-BD9F-B6A6-4F864CA41AD9}"/>
              </a:ext>
            </a:extLst>
          </p:cNvPr>
          <p:cNvGraphicFramePr>
            <a:graphicFrameLocks noChangeAspect="1"/>
          </p:cNvGraphicFramePr>
          <p:nvPr>
            <p:extLst>
              <p:ext uri="{D42A27DB-BD31-4B8C-83A1-F6EECF244321}">
                <p14:modId xmlns:p14="http://schemas.microsoft.com/office/powerpoint/2010/main" val="681246378"/>
              </p:ext>
            </p:extLst>
          </p:nvPr>
        </p:nvGraphicFramePr>
        <p:xfrm>
          <a:off x="688952" y="1016000"/>
          <a:ext cx="5984897" cy="7263296"/>
        </p:xfrm>
        <a:graphic>
          <a:graphicData uri="http://schemas.openxmlformats.org/presentationml/2006/ole">
            <mc:AlternateContent xmlns:mc="http://schemas.openxmlformats.org/markup-compatibility/2006">
              <mc:Choice xmlns:v="urn:schemas-microsoft-com:vml" Requires="v">
                <p:oleObj name="Document" r:id="rId2" imgW="6487912" imgH="7874791" progId="Word.Document.12">
                  <p:embed/>
                </p:oleObj>
              </mc:Choice>
              <mc:Fallback>
                <p:oleObj name="Document" r:id="rId2" imgW="6487912" imgH="7874791" progId="Word.Document.12">
                  <p:embed/>
                  <p:pic>
                    <p:nvPicPr>
                      <p:cNvPr id="0" name=""/>
                      <p:cNvPicPr/>
                      <p:nvPr/>
                    </p:nvPicPr>
                    <p:blipFill>
                      <a:blip r:embed="rId3"/>
                      <a:stretch>
                        <a:fillRect/>
                      </a:stretch>
                    </p:blipFill>
                    <p:spPr>
                      <a:xfrm>
                        <a:off x="688952" y="1016000"/>
                        <a:ext cx="5984897" cy="7263296"/>
                      </a:xfrm>
                      <a:prstGeom prst="rect">
                        <a:avLst/>
                      </a:prstGeom>
                    </p:spPr>
                  </p:pic>
                </p:oleObj>
              </mc:Fallback>
            </mc:AlternateContent>
          </a:graphicData>
        </a:graphic>
      </p:graphicFrame>
    </p:spTree>
    <p:extLst>
      <p:ext uri="{BB962C8B-B14F-4D97-AF65-F5344CB8AC3E}">
        <p14:creationId xmlns:p14="http://schemas.microsoft.com/office/powerpoint/2010/main" val="244950375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Hexagon 5">
            <a:extLst>
              <a:ext uri="{FF2B5EF4-FFF2-40B4-BE49-F238E27FC236}">
                <a16:creationId xmlns:a16="http://schemas.microsoft.com/office/drawing/2014/main" id="{B72B2B09-39C1-60E1-BAD2-E2179CD7444C}"/>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CE5C4A66-8BE5-D7F4-376F-F8ABA3978AE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1984A559-B3C8-D850-00CA-566D708846E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C8D28C8-8DB1-1AFB-7D7C-C33A297FC09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76122D9-64A5-4995-23CE-A10882E0834A}"/>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C26F091-AFFD-4E16-5787-06B7AF028B11}"/>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AAEA7A6D-73B5-67E5-7367-4A7615C7DCA0}"/>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807F46CB-56E2-D8A4-6D07-A254F465386B}"/>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A6997D16-B945-76AA-04EA-869FA1682FA5}"/>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433F280D-2298-6D0B-27F4-8C27C1F62CD0}"/>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213793C1-7293-7688-7AFD-763A6D07427D}"/>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8E45EFE-DA0F-E1BB-C69E-4A536C1B1605}"/>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CE927EED-4FD7-8189-4CF6-E71E6D3D0E8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B6573719-45C6-4FAE-031C-534E5FFEA174}"/>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45594A8-364C-CD3F-985D-300EC4968CD5}"/>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14895596-95D2-7FAA-5A62-F481131BFB0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8393390F-421A-4EF5-35C0-1A0470B26EEE}"/>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54C26C1A-C3C7-28A1-EE30-B00BEF15A7C6}"/>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aphicFrame>
        <p:nvGraphicFramePr>
          <p:cNvPr id="2" name="Object 1">
            <a:extLst>
              <a:ext uri="{FF2B5EF4-FFF2-40B4-BE49-F238E27FC236}">
                <a16:creationId xmlns:a16="http://schemas.microsoft.com/office/drawing/2014/main" id="{D11D0AC3-692E-04EE-7F80-42CB50465950}"/>
              </a:ext>
            </a:extLst>
          </p:cNvPr>
          <p:cNvGraphicFramePr>
            <a:graphicFrameLocks noChangeAspect="1"/>
          </p:cNvGraphicFramePr>
          <p:nvPr>
            <p:extLst>
              <p:ext uri="{D42A27DB-BD31-4B8C-83A1-F6EECF244321}">
                <p14:modId xmlns:p14="http://schemas.microsoft.com/office/powerpoint/2010/main" val="2294937764"/>
              </p:ext>
            </p:extLst>
          </p:nvPr>
        </p:nvGraphicFramePr>
        <p:xfrm>
          <a:off x="674320" y="336550"/>
          <a:ext cx="5999530" cy="8539093"/>
        </p:xfrm>
        <a:graphic>
          <a:graphicData uri="http://schemas.openxmlformats.org/presentationml/2006/ole">
            <mc:AlternateContent xmlns:mc="http://schemas.openxmlformats.org/markup-compatibility/2006">
              <mc:Choice xmlns:v="urn:schemas-microsoft-com:vml" Requires="v">
                <p:oleObj name="Document" r:id="rId2" imgW="6487912" imgH="9234478" progId="Word.Document.12">
                  <p:embed/>
                </p:oleObj>
              </mc:Choice>
              <mc:Fallback>
                <p:oleObj name="Document" r:id="rId2" imgW="6487912" imgH="9234478" progId="Word.Document.12">
                  <p:embed/>
                  <p:pic>
                    <p:nvPicPr>
                      <p:cNvPr id="0" name=""/>
                      <p:cNvPicPr/>
                      <p:nvPr/>
                    </p:nvPicPr>
                    <p:blipFill>
                      <a:blip r:embed="rId3"/>
                      <a:stretch>
                        <a:fillRect/>
                      </a:stretch>
                    </p:blipFill>
                    <p:spPr>
                      <a:xfrm>
                        <a:off x="674320" y="336550"/>
                        <a:ext cx="5999530" cy="8539093"/>
                      </a:xfrm>
                      <a:prstGeom prst="rect">
                        <a:avLst/>
                      </a:prstGeom>
                    </p:spPr>
                  </p:pic>
                </p:oleObj>
              </mc:Fallback>
            </mc:AlternateContent>
          </a:graphicData>
        </a:graphic>
      </p:graphicFrame>
    </p:spTree>
    <p:extLst>
      <p:ext uri="{BB962C8B-B14F-4D97-AF65-F5344CB8AC3E}">
        <p14:creationId xmlns:p14="http://schemas.microsoft.com/office/powerpoint/2010/main" val="274001958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Hexagon 6">
            <a:extLst>
              <a:ext uri="{FF2B5EF4-FFF2-40B4-BE49-F238E27FC236}">
                <a16:creationId xmlns:a16="http://schemas.microsoft.com/office/drawing/2014/main" id="{FBCEB1F0-47E3-92B2-F7B6-91D124EC83E9}"/>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3513015D-9ECF-53E9-85B0-568F96193998}"/>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C31103A9-75CD-0C77-F701-87D10952633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ED9224C1-C3B7-95CB-F729-EE660A1A266C}"/>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543C2F85-315C-C3BA-8771-AE2213155F0F}"/>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DFD2C565-8112-0823-F4B6-949B5ED5322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52040EE6-1CD4-1E65-5FFE-B4EFAFCE6E2E}"/>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B28C23ED-C9A7-94A2-AB02-A91F6F368F6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D4212606-1B3C-7440-2E9A-A5A0F5CBD77B}"/>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B856C3F0-4F6C-F994-BFD3-6A16B4D5BBD5}"/>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233AE7B-22F1-9DBD-0D10-3167E16006BA}"/>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7A50665A-5A4F-AD10-5093-5B3F94F0E95A}"/>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C85960A-271D-B6D5-3543-E62DE987B99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A609CFE-678E-64FC-272D-CDBE522E1AC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AA36BCC6-B361-0FB9-99B3-95F410CF7FB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C83149E3-703A-DA69-97C1-7ED418D57B21}"/>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0D220F39-450F-B8CC-3A31-1A9B3E1A83B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A9428102-2F06-B67F-9F50-F1518D115C17}"/>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aphicFrame>
        <p:nvGraphicFramePr>
          <p:cNvPr id="3" name="Object 2">
            <a:extLst>
              <a:ext uri="{FF2B5EF4-FFF2-40B4-BE49-F238E27FC236}">
                <a16:creationId xmlns:a16="http://schemas.microsoft.com/office/drawing/2014/main" id="{FDF31F03-C2A0-F619-0177-3BBED28D4849}"/>
              </a:ext>
            </a:extLst>
          </p:cNvPr>
          <p:cNvGraphicFramePr>
            <a:graphicFrameLocks noChangeAspect="1"/>
          </p:cNvGraphicFramePr>
          <p:nvPr>
            <p:extLst>
              <p:ext uri="{D42A27DB-BD31-4B8C-83A1-F6EECF244321}">
                <p14:modId xmlns:p14="http://schemas.microsoft.com/office/powerpoint/2010/main" val="535024239"/>
              </p:ext>
            </p:extLst>
          </p:nvPr>
        </p:nvGraphicFramePr>
        <p:xfrm>
          <a:off x="670336" y="401638"/>
          <a:ext cx="6003514" cy="8424310"/>
        </p:xfrm>
        <a:graphic>
          <a:graphicData uri="http://schemas.openxmlformats.org/presentationml/2006/ole">
            <mc:AlternateContent xmlns:mc="http://schemas.openxmlformats.org/markup-compatibility/2006">
              <mc:Choice xmlns:v="urn:schemas-microsoft-com:vml" Requires="v">
                <p:oleObj name="Document" r:id="rId2" imgW="6487912" imgH="9105070" progId="Word.Document.12">
                  <p:embed/>
                </p:oleObj>
              </mc:Choice>
              <mc:Fallback>
                <p:oleObj name="Document" r:id="rId2" imgW="6487912" imgH="9105070" progId="Word.Document.12">
                  <p:embed/>
                  <p:pic>
                    <p:nvPicPr>
                      <p:cNvPr id="0" name=""/>
                      <p:cNvPicPr/>
                      <p:nvPr/>
                    </p:nvPicPr>
                    <p:blipFill>
                      <a:blip r:embed="rId3"/>
                      <a:stretch>
                        <a:fillRect/>
                      </a:stretch>
                    </p:blipFill>
                    <p:spPr>
                      <a:xfrm>
                        <a:off x="670336" y="401638"/>
                        <a:ext cx="6003514" cy="8424310"/>
                      </a:xfrm>
                      <a:prstGeom prst="rect">
                        <a:avLst/>
                      </a:prstGeom>
                    </p:spPr>
                  </p:pic>
                </p:oleObj>
              </mc:Fallback>
            </mc:AlternateContent>
          </a:graphicData>
        </a:graphic>
      </p:graphicFrame>
    </p:spTree>
    <p:extLst>
      <p:ext uri="{BB962C8B-B14F-4D97-AF65-F5344CB8AC3E}">
        <p14:creationId xmlns:p14="http://schemas.microsoft.com/office/powerpoint/2010/main" val="404874501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24F0D270-4F70-E202-7FCA-5C7D319920D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C0E07D2D-A6F8-8595-5F40-74F19E9B22E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571F7CF1-E7E2-576A-8061-71487A481D1A}"/>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850077BF-D66D-9916-FABE-7130AB795398}"/>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DD6D6873-893C-AE9A-B3E6-917381A53525}"/>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1C64C770-8576-72C9-7DFE-FC9C6B3EFEC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69341D7-A6CE-BB42-61B3-0194EEB17B9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34A2E5CD-B1EC-9B25-ED3D-1FB6F5FADAA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1EF1B81A-4F7B-5A8A-A1E3-AFFFCDFA879D}"/>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035F9E0F-8D3D-576B-A479-EC9789AB211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56857A3-DB11-76FA-6D18-8EF1A1609699}"/>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0E69BE3B-CD69-9061-8B87-DFF19396BB80}"/>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A92B6949-5ED3-542F-2D72-F0BFE81D2E6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D26EAE8E-31D1-0C41-AE3B-88C1667EFD0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E7538A12-E8DF-0399-C865-36F9240EEF37}"/>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D9900A7-BDF8-FF4C-4270-293887E5888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C4A0F693-9E4A-EF08-DB69-2E2F0B66C34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9156D72C-3EEB-BADF-C318-7664DF86858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aphicFrame>
        <p:nvGraphicFramePr>
          <p:cNvPr id="2" name="Object 1">
            <a:extLst>
              <a:ext uri="{FF2B5EF4-FFF2-40B4-BE49-F238E27FC236}">
                <a16:creationId xmlns:a16="http://schemas.microsoft.com/office/drawing/2014/main" id="{A297215B-653B-2135-D5AE-ACC5C3ECB188}"/>
              </a:ext>
            </a:extLst>
          </p:cNvPr>
          <p:cNvGraphicFramePr>
            <a:graphicFrameLocks noChangeAspect="1"/>
          </p:cNvGraphicFramePr>
          <p:nvPr>
            <p:extLst>
              <p:ext uri="{D42A27DB-BD31-4B8C-83A1-F6EECF244321}">
                <p14:modId xmlns:p14="http://schemas.microsoft.com/office/powerpoint/2010/main" val="2109129466"/>
              </p:ext>
            </p:extLst>
          </p:nvPr>
        </p:nvGraphicFramePr>
        <p:xfrm>
          <a:off x="750880" y="517525"/>
          <a:ext cx="5922969" cy="8099701"/>
        </p:xfrm>
        <a:graphic>
          <a:graphicData uri="http://schemas.openxmlformats.org/presentationml/2006/ole">
            <mc:AlternateContent xmlns:mc="http://schemas.openxmlformats.org/markup-compatibility/2006">
              <mc:Choice xmlns:v="urn:schemas-microsoft-com:vml" Requires="v">
                <p:oleObj name="Document" r:id="rId2" imgW="6487912" imgH="8872928" progId="Word.Document.12">
                  <p:embed/>
                </p:oleObj>
              </mc:Choice>
              <mc:Fallback>
                <p:oleObj name="Document" r:id="rId2" imgW="6487912" imgH="8872928" progId="Word.Document.12">
                  <p:embed/>
                  <p:pic>
                    <p:nvPicPr>
                      <p:cNvPr id="0" name=""/>
                      <p:cNvPicPr/>
                      <p:nvPr/>
                    </p:nvPicPr>
                    <p:blipFill>
                      <a:blip r:embed="rId3"/>
                      <a:stretch>
                        <a:fillRect/>
                      </a:stretch>
                    </p:blipFill>
                    <p:spPr>
                      <a:xfrm>
                        <a:off x="750880" y="517525"/>
                        <a:ext cx="5922969" cy="8099701"/>
                      </a:xfrm>
                      <a:prstGeom prst="rect">
                        <a:avLst/>
                      </a:prstGeom>
                    </p:spPr>
                  </p:pic>
                </p:oleObj>
              </mc:Fallback>
            </mc:AlternateContent>
          </a:graphicData>
        </a:graphic>
      </p:graphicFrame>
    </p:spTree>
    <p:extLst>
      <p:ext uri="{BB962C8B-B14F-4D97-AF65-F5344CB8AC3E}">
        <p14:creationId xmlns:p14="http://schemas.microsoft.com/office/powerpoint/2010/main" val="74218795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xagon 3">
            <a:extLst>
              <a:ext uri="{FF2B5EF4-FFF2-40B4-BE49-F238E27FC236}">
                <a16:creationId xmlns:a16="http://schemas.microsoft.com/office/drawing/2014/main" id="{F1F791CF-3A0D-A12F-7BD0-CF23744E44E7}"/>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4889B58C-39CA-074E-9489-4FFC3EEC226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D3964D95-FE7D-0491-E456-75DBBE47A7FC}"/>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2EA33AAC-3DC4-C575-8482-B4842EF7E06E}"/>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4C66E962-80FD-4929-B4B8-289A7194AE9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246F7CC7-431D-0212-A4D1-FB1BA85ED36C}"/>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3C8CA1C-FBBC-5417-4300-134D5E246A60}"/>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A71B794D-D7FA-BA6D-4488-2F2A6F74925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15F68553-0CA8-52B9-CAD9-4426D1A953B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35B2965F-0F00-F8B2-588F-B27929DD8E3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A49F49B-2529-3ACD-972A-F9E84423ABB6}"/>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CB12D36B-F159-84EA-72D0-AB17200CFA92}"/>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084F1A3-9305-74D3-CBC0-E733C5E68796}"/>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9553AA2-40A2-9D17-DF9B-F0C21046B1CE}"/>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BE2424D4-FAC1-281E-05E3-5E78A9F8992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4D2373C-0563-CE3A-0DD5-FF814D1F508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FE894AC-8AB3-AE14-AC2E-27EE02373246}"/>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A1AE1439-AF7F-097E-6BAC-6C6343746004}"/>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aphicFrame>
        <p:nvGraphicFramePr>
          <p:cNvPr id="3" name="Object 2">
            <a:extLst>
              <a:ext uri="{FF2B5EF4-FFF2-40B4-BE49-F238E27FC236}">
                <a16:creationId xmlns:a16="http://schemas.microsoft.com/office/drawing/2014/main" id="{39063558-26BF-C348-8259-9F307018E832}"/>
              </a:ext>
            </a:extLst>
          </p:cNvPr>
          <p:cNvGraphicFramePr>
            <a:graphicFrameLocks noChangeAspect="1"/>
          </p:cNvGraphicFramePr>
          <p:nvPr>
            <p:extLst>
              <p:ext uri="{D42A27DB-BD31-4B8C-83A1-F6EECF244321}">
                <p14:modId xmlns:p14="http://schemas.microsoft.com/office/powerpoint/2010/main" val="1087097444"/>
              </p:ext>
            </p:extLst>
          </p:nvPr>
        </p:nvGraphicFramePr>
        <p:xfrm>
          <a:off x="817688" y="873125"/>
          <a:ext cx="5856162" cy="7366414"/>
        </p:xfrm>
        <a:graphic>
          <a:graphicData uri="http://schemas.openxmlformats.org/presentationml/2006/ole">
            <mc:AlternateContent xmlns:mc="http://schemas.openxmlformats.org/markup-compatibility/2006">
              <mc:Choice xmlns:v="urn:schemas-microsoft-com:vml" Requires="v">
                <p:oleObj name="Document" r:id="rId2" imgW="6487912" imgH="8161003" progId="Word.Document.12">
                  <p:embed/>
                </p:oleObj>
              </mc:Choice>
              <mc:Fallback>
                <p:oleObj name="Document" r:id="rId2" imgW="6487912" imgH="8161003" progId="Word.Document.12">
                  <p:embed/>
                  <p:pic>
                    <p:nvPicPr>
                      <p:cNvPr id="0" name=""/>
                      <p:cNvPicPr/>
                      <p:nvPr/>
                    </p:nvPicPr>
                    <p:blipFill>
                      <a:blip r:embed="rId3"/>
                      <a:stretch>
                        <a:fillRect/>
                      </a:stretch>
                    </p:blipFill>
                    <p:spPr>
                      <a:xfrm>
                        <a:off x="817688" y="873125"/>
                        <a:ext cx="5856162" cy="7366414"/>
                      </a:xfrm>
                      <a:prstGeom prst="rect">
                        <a:avLst/>
                      </a:prstGeom>
                    </p:spPr>
                  </p:pic>
                </p:oleObj>
              </mc:Fallback>
            </mc:AlternateContent>
          </a:graphicData>
        </a:graphic>
      </p:graphicFrame>
    </p:spTree>
    <p:extLst>
      <p:ext uri="{BB962C8B-B14F-4D97-AF65-F5344CB8AC3E}">
        <p14:creationId xmlns:p14="http://schemas.microsoft.com/office/powerpoint/2010/main" val="414554938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Google Shape;258;p19">
            <a:extLst>
              <a:ext uri="{FF2B5EF4-FFF2-40B4-BE49-F238E27FC236}">
                <a16:creationId xmlns:a16="http://schemas.microsoft.com/office/drawing/2014/main" id="{889AA28E-0CF3-DA8D-1AC5-4218B4966AF7}"/>
              </a:ext>
            </a:extLst>
          </p:cNvPr>
          <p:cNvSpPr txBox="1"/>
          <p:nvPr/>
        </p:nvSpPr>
        <p:spPr>
          <a:xfrm>
            <a:off x="982985" y="713169"/>
            <a:ext cx="5254042" cy="45457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هل تم ملء الاستمارة بشكل صحيح و / أو هل هناك فجوات؟ تحقق من كل جزء وحدد الأخطاء والفجوات. هل هناك ثغرات في التوثيق؟ حدد الفجوات.</a:t>
            </a: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1314286"/>
            <a:ext cx="5254042" cy="2923885"/>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4" name="Google Shape;258;p19">
            <a:extLst>
              <a:ext uri="{FF2B5EF4-FFF2-40B4-BE49-F238E27FC236}">
                <a16:creationId xmlns:a16="http://schemas.microsoft.com/office/drawing/2014/main" id="{7EE43888-E718-CEA2-2B8B-B518F4B2CE24}"/>
              </a:ext>
            </a:extLst>
          </p:cNvPr>
          <p:cNvSpPr txBox="1"/>
          <p:nvPr/>
        </p:nvSpPr>
        <p:spPr>
          <a:xfrm>
            <a:off x="982985" y="4530426"/>
            <a:ext cx="5254042" cy="45457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هل هناك أي إجراء عاجل أو متابعة مطلوبة؟</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mn-lt"/>
              <a:ea typeface="Arial"/>
              <a:cs typeface="Arial"/>
              <a:sym typeface="Arial"/>
            </a:endParaRPr>
          </a:p>
        </p:txBody>
      </p:sp>
      <p:sp>
        <p:nvSpPr>
          <p:cNvPr id="5" name="Google Shape;275;p12">
            <a:extLst>
              <a:ext uri="{FF2B5EF4-FFF2-40B4-BE49-F238E27FC236}">
                <a16:creationId xmlns:a16="http://schemas.microsoft.com/office/drawing/2014/main" id="{C7773FDA-D309-537C-BD55-F76C66525670}"/>
              </a:ext>
            </a:extLst>
          </p:cNvPr>
          <p:cNvSpPr/>
          <p:nvPr/>
        </p:nvSpPr>
        <p:spPr>
          <a:xfrm>
            <a:off x="982985" y="4953000"/>
            <a:ext cx="5254042" cy="2923885"/>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6" name="Hexagon 5">
            <a:extLst>
              <a:ext uri="{FF2B5EF4-FFF2-40B4-BE49-F238E27FC236}">
                <a16:creationId xmlns:a16="http://schemas.microsoft.com/office/drawing/2014/main" id="{C4CC8099-C633-0F1E-F1F8-E95D0085D9AD}"/>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E8B930EE-AD88-0BD0-B390-C55B1C834660}"/>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6196A26F-CA27-3443-C832-252A6AF3E78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BFACDE8F-DD30-C5C1-1AA4-BAB170260CC2}"/>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AD5885DE-BA19-872A-F024-1EB67B6E43C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9C5D1F7F-0FDC-191C-E09A-AE2E231F5FD4}"/>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465E77C-C962-0E6B-5667-C67C6849816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6207630-7A1C-12F7-7757-D9CF2BFC1B75}"/>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8D67A91B-4FEF-19CB-DFD0-5D472F9F04B3}"/>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BB0C3F0D-F084-FA1E-3E05-BAB9770D4E76}"/>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D97E532B-6C92-B5AA-E46B-F4B2D0F707D4}"/>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F4004153-E89F-6C5C-C078-4C2BDE5B3431}"/>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92D902D9-FDBD-A221-A96D-292CC535B774}"/>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3407B024-3C66-352B-1FEC-8086D3B104D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3F33EFAC-C025-54B6-69BE-DC98E8AB1B48}"/>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6972F429-7738-64CB-23FD-5C27FC230304}"/>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9D659327-42DE-9382-F83C-C0329C8FBC7E}"/>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D9BA3F4D-1549-44A5-72FC-E65D2DE9C0E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824904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a:ea typeface="Calibri"/>
                <a:cs typeface="Calibri"/>
                <a:sym typeface="Calibri"/>
              </a:rPr>
              <a:t>الجلسة</a:t>
            </a:r>
            <a:r>
              <a:rPr lang="en-US" sz="1600" b="1" spc="300" dirty="0">
                <a:solidFill>
                  <a:schemeClr val="bg1"/>
                </a:solidFill>
                <a:highlight>
                  <a:srgbClr val="8D607A"/>
                </a:highlight>
                <a:latin typeface="Calibri"/>
                <a:ea typeface="Calibri"/>
                <a:cs typeface="Calibri"/>
                <a:sym typeface="Calibri"/>
              </a:rPr>
              <a:t> </a:t>
            </a:r>
            <a:r>
              <a:rPr lang="ar-SA" sz="1600" b="1" spc="300" dirty="0">
                <a:solidFill>
                  <a:schemeClr val="bg1"/>
                </a:solidFill>
                <a:highlight>
                  <a:srgbClr val="8D607A"/>
                </a:highlight>
                <a:latin typeface="Calibri"/>
                <a:ea typeface="Calibri"/>
                <a:cs typeface="Calibri"/>
                <a:sym typeface="Calibri"/>
              </a:rPr>
              <a:t>٢</a:t>
            </a:r>
            <a:r>
              <a:rPr lang="en-US" sz="1600" b="1" spc="300" dirty="0">
                <a:solidFill>
                  <a:schemeClr val="bg1"/>
                </a:solidFill>
                <a:highlight>
                  <a:srgbClr val="8D607A"/>
                </a:highlight>
                <a:latin typeface="Calibri"/>
                <a:ea typeface="Calibri"/>
                <a:cs typeface="Calibri"/>
                <a:sym typeface="Calibri"/>
              </a:rPr>
              <a:t>: الدعم الفوري</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410498"/>
            <a:ext cx="4913992"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63400"/>
            <a:ext cx="4529568" cy="1015663"/>
          </a:xfrm>
          <a:prstGeom prst="rect">
            <a:avLst/>
          </a:prstGeom>
          <a:noFill/>
        </p:spPr>
        <p:txBody>
          <a:bodyPr wrap="square" rtlCol="0">
            <a:spAutoFit/>
          </a:bodyPr>
          <a:lstStyle/>
          <a:p>
            <a:pPr marL="0" marR="0" lvl="0" indent="0" algn="r" rtl="1">
              <a:spcBef>
                <a:spcPts val="0"/>
              </a:spcBef>
              <a:spcAft>
                <a:spcPts val="0"/>
              </a:spcAft>
              <a:buNone/>
            </a:pPr>
            <a:r>
              <a:rPr lang="en-US" sz="1200" dirty="0">
                <a:solidFill>
                  <a:schemeClr val="tx1"/>
                </a:solidFill>
                <a:latin typeface="Calibri" panose="020F0502020204030204" pitchFamily="34" charset="0"/>
                <a:ea typeface="Arial"/>
                <a:cs typeface="Calibri" panose="020F0502020204030204" pitchFamily="34" charset="0"/>
                <a:sym typeface="Arial"/>
              </a:rPr>
              <a:t>التعرف على نوع الدعم الفوري الذي قد يكون مطلوبًا في مرحلة التقييم الأولي عندما يتم تحديد </a:t>
            </a:r>
            <a:r>
              <a:rPr lang="en-US" sz="1200" dirty="0" err="1">
                <a:solidFill>
                  <a:schemeClr val="tx1"/>
                </a:solidFill>
                <a:latin typeface="Calibri" panose="020F0502020204030204" pitchFamily="34" charset="0"/>
                <a:ea typeface="Arial"/>
                <a:cs typeface="Calibri" panose="020F0502020204030204" pitchFamily="34" charset="0"/>
                <a:sym typeface="Arial"/>
              </a:rPr>
              <a:t>وتسجيل</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الأطفال</a:t>
            </a:r>
            <a:r>
              <a:rPr lang="ar-SA" sz="1200" dirty="0">
                <a:solidFill>
                  <a:schemeClr val="tx1"/>
                </a:solidFill>
                <a:latin typeface="Calibri" panose="020F0502020204030204" pitchFamily="34" charset="0"/>
                <a:ea typeface="Arial"/>
                <a:cs typeface="Calibri" panose="020F0502020204030204" pitchFamily="34" charset="0"/>
                <a:sym typeface="Arial"/>
              </a:rPr>
              <a:t> المنفصلين و</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غير</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المصحوبين</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لأول</a:t>
            </a:r>
            <a:r>
              <a:rPr lang="en-US" sz="1200" dirty="0">
                <a:solidFill>
                  <a:schemeClr val="tx1"/>
                </a:solidFill>
                <a:latin typeface="Calibri" panose="020F0502020204030204" pitchFamily="34" charset="0"/>
                <a:ea typeface="Arial"/>
                <a:cs typeface="Calibri" panose="020F0502020204030204" pitchFamily="34" charset="0"/>
                <a:sym typeface="Arial"/>
              </a:rPr>
              <a:t> مرة.</a:t>
            </a:r>
          </a:p>
          <a:p>
            <a:pPr marL="0" marR="0" lvl="0" indent="0" algn="r" rtl="1">
              <a:spcBef>
                <a:spcPts val="0"/>
              </a:spcBef>
              <a:spcAft>
                <a:spcPts val="0"/>
              </a:spcAft>
              <a:buNone/>
            </a:pPr>
            <a:endParaRPr lang="en-US" sz="12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200" dirty="0">
                <a:solidFill>
                  <a:schemeClr val="tx1"/>
                </a:solidFill>
                <a:latin typeface="Calibri" panose="020F0502020204030204" pitchFamily="34" charset="0"/>
                <a:ea typeface="Arial"/>
                <a:cs typeface="Calibri" panose="020F0502020204030204" pitchFamily="34" charset="0"/>
                <a:sym typeface="Arial"/>
              </a:rPr>
              <a:t>اشرح ما يجب أن يكون موجودًا وكيفية تقديم الدعم لمعالجة الرعاية البديلة الفورية والاحتياجات الأخرى.</a:t>
            </a:r>
          </a:p>
        </p:txBody>
      </p:sp>
      <p:grpSp>
        <p:nvGrpSpPr>
          <p:cNvPr id="27" name="Google Shape;194;p14">
            <a:extLst>
              <a:ext uri="{FF2B5EF4-FFF2-40B4-BE49-F238E27FC236}">
                <a16:creationId xmlns:a16="http://schemas.microsoft.com/office/drawing/2014/main" id="{14493A2C-68EB-8D13-389E-0EC86EF3BE88}"/>
              </a:ext>
            </a:extLst>
          </p:cNvPr>
          <p:cNvGrpSpPr/>
          <p:nvPr/>
        </p:nvGrpSpPr>
        <p:grpSpPr>
          <a:xfrm>
            <a:off x="1153785" y="2550750"/>
            <a:ext cx="332115" cy="351369"/>
            <a:chOff x="243840" y="1676400"/>
            <a:chExt cx="701040" cy="741680"/>
          </a:xfrm>
          <a:solidFill>
            <a:schemeClr val="accent2">
              <a:lumMod val="75000"/>
            </a:schemeClr>
          </a:solidFill>
        </p:grpSpPr>
        <p:sp>
          <p:nvSpPr>
            <p:cNvPr id="28" name="Google Shape;195;p14">
              <a:extLst>
                <a:ext uri="{FF2B5EF4-FFF2-40B4-BE49-F238E27FC236}">
                  <a16:creationId xmlns:a16="http://schemas.microsoft.com/office/drawing/2014/main" id="{E7338356-5EFE-19E8-A8A1-2D0E6B78A538}"/>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29" name="Google Shape;196;p14">
              <a:extLst>
                <a:ext uri="{FF2B5EF4-FFF2-40B4-BE49-F238E27FC236}">
                  <a16:creationId xmlns:a16="http://schemas.microsoft.com/office/drawing/2014/main" id="{FEDF93E3-2D21-4224-7741-3094AA6C2C79}"/>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30" name="Google Shape;194;p14">
            <a:extLst>
              <a:ext uri="{FF2B5EF4-FFF2-40B4-BE49-F238E27FC236}">
                <a16:creationId xmlns:a16="http://schemas.microsoft.com/office/drawing/2014/main" id="{9BC7C397-E593-BCD8-EB18-E207193069FA}"/>
              </a:ext>
            </a:extLst>
          </p:cNvPr>
          <p:cNvGrpSpPr/>
          <p:nvPr/>
        </p:nvGrpSpPr>
        <p:grpSpPr>
          <a:xfrm>
            <a:off x="1153785" y="1963400"/>
            <a:ext cx="332115" cy="351369"/>
            <a:chOff x="243840" y="1676400"/>
            <a:chExt cx="701040" cy="741680"/>
          </a:xfrm>
          <a:solidFill>
            <a:schemeClr val="accent2">
              <a:lumMod val="75000"/>
            </a:schemeClr>
          </a:solidFill>
        </p:grpSpPr>
        <p:sp>
          <p:nvSpPr>
            <p:cNvPr id="31" name="Google Shape;195;p14">
              <a:extLst>
                <a:ext uri="{FF2B5EF4-FFF2-40B4-BE49-F238E27FC236}">
                  <a16:creationId xmlns:a16="http://schemas.microsoft.com/office/drawing/2014/main" id="{81DF09AE-ACC4-DC62-8C16-F983E495256C}"/>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32" name="Google Shape;196;p14">
              <a:extLst>
                <a:ext uri="{FF2B5EF4-FFF2-40B4-BE49-F238E27FC236}">
                  <a16:creationId xmlns:a16="http://schemas.microsoft.com/office/drawing/2014/main" id="{BA4FC2D2-B232-3B1E-126D-3A90AFDBD85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41" name="Hexagon 40">
            <a:extLst>
              <a:ext uri="{FF2B5EF4-FFF2-40B4-BE49-F238E27FC236}">
                <a16:creationId xmlns:a16="http://schemas.microsoft.com/office/drawing/2014/main" id="{E0B45B11-6765-C25C-8DA1-8D088012BA8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6223B61E-F612-CADA-BF24-AFF8AE9579CF}"/>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50D2C3D3-2049-B7D9-F726-63DBA5606223}"/>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6B4E5B12-BC07-7ADC-C36F-78FA4B12FBD8}"/>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3AB9BB21-BAEE-636F-77A3-6D7175D57BE1}"/>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043D4E56-3236-E085-6B4E-E86679ED6659}"/>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4A477868-56A3-281E-D5D5-25B914BDC6C8}"/>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Hexagon 55">
            <a:extLst>
              <a:ext uri="{FF2B5EF4-FFF2-40B4-BE49-F238E27FC236}">
                <a16:creationId xmlns:a16="http://schemas.microsoft.com/office/drawing/2014/main" id="{C5C0DA2F-7E61-F886-6BDF-33BEEB34C1C7}"/>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Hexagon 57">
            <a:extLst>
              <a:ext uri="{FF2B5EF4-FFF2-40B4-BE49-F238E27FC236}">
                <a16:creationId xmlns:a16="http://schemas.microsoft.com/office/drawing/2014/main" id="{B8FAD4E8-8569-C529-05AD-08A6B680FD71}"/>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9" name="Hexagon 58">
            <a:extLst>
              <a:ext uri="{FF2B5EF4-FFF2-40B4-BE49-F238E27FC236}">
                <a16:creationId xmlns:a16="http://schemas.microsoft.com/office/drawing/2014/main" id="{A47F9046-D2FA-021B-E2E9-19E22EE0C208}"/>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0" name="Hexagon 59">
            <a:extLst>
              <a:ext uri="{FF2B5EF4-FFF2-40B4-BE49-F238E27FC236}">
                <a16:creationId xmlns:a16="http://schemas.microsoft.com/office/drawing/2014/main" id="{4E36E0B8-F78C-7BB3-F973-C14390A3696E}"/>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1" name="Hexagon 60">
            <a:extLst>
              <a:ext uri="{FF2B5EF4-FFF2-40B4-BE49-F238E27FC236}">
                <a16:creationId xmlns:a16="http://schemas.microsoft.com/office/drawing/2014/main" id="{50C02A12-E0D2-D81A-A348-9A90CDD721D9}"/>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2" name="Hexagon 61">
            <a:extLst>
              <a:ext uri="{FF2B5EF4-FFF2-40B4-BE49-F238E27FC236}">
                <a16:creationId xmlns:a16="http://schemas.microsoft.com/office/drawing/2014/main" id="{8F14E2E3-818E-65EF-0363-509ECADBB697}"/>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3" name="Hexagon 62">
            <a:extLst>
              <a:ext uri="{FF2B5EF4-FFF2-40B4-BE49-F238E27FC236}">
                <a16:creationId xmlns:a16="http://schemas.microsoft.com/office/drawing/2014/main" id="{F05BF03B-7AB1-5CD6-6F8D-AEFF12D01170}"/>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4" name="Hexagon 63">
            <a:extLst>
              <a:ext uri="{FF2B5EF4-FFF2-40B4-BE49-F238E27FC236}">
                <a16:creationId xmlns:a16="http://schemas.microsoft.com/office/drawing/2014/main" id="{88F81445-F85D-D691-4EDD-23B8B66D45F3}"/>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5" name="Hexagon 64">
            <a:extLst>
              <a:ext uri="{FF2B5EF4-FFF2-40B4-BE49-F238E27FC236}">
                <a16:creationId xmlns:a16="http://schemas.microsoft.com/office/drawing/2014/main" id="{A82563D3-05B5-E528-7929-D47D8E7C3C8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6" name="Hexagon 65">
            <a:extLst>
              <a:ext uri="{FF2B5EF4-FFF2-40B4-BE49-F238E27FC236}">
                <a16:creationId xmlns:a16="http://schemas.microsoft.com/office/drawing/2014/main" id="{4CE00BE0-9B3F-ECD8-5715-B3BE34131B0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7" name="Hexagon 66">
            <a:extLst>
              <a:ext uri="{FF2B5EF4-FFF2-40B4-BE49-F238E27FC236}">
                <a16:creationId xmlns:a16="http://schemas.microsoft.com/office/drawing/2014/main" id="{838D6EEB-64E0-8272-77CC-72590B2CFF0A}"/>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68" name="Group 67">
            <a:extLst>
              <a:ext uri="{FF2B5EF4-FFF2-40B4-BE49-F238E27FC236}">
                <a16:creationId xmlns:a16="http://schemas.microsoft.com/office/drawing/2014/main" id="{1A41552D-6C1C-A434-E6F5-C79080E936D3}"/>
              </a:ext>
            </a:extLst>
          </p:cNvPr>
          <p:cNvGrpSpPr/>
          <p:nvPr/>
        </p:nvGrpSpPr>
        <p:grpSpPr>
          <a:xfrm>
            <a:off x="2636275" y="5492331"/>
            <a:ext cx="3614054" cy="3112496"/>
            <a:chOff x="4416926" y="1952645"/>
            <a:chExt cx="1178615" cy="1015047"/>
          </a:xfrm>
          <a:solidFill>
            <a:schemeClr val="accent2">
              <a:lumMod val="20000"/>
              <a:lumOff val="80000"/>
            </a:schemeClr>
          </a:solidFill>
        </p:grpSpPr>
        <p:sp>
          <p:nvSpPr>
            <p:cNvPr id="69" name="Rectangle: Rounded Corners 68">
              <a:extLst>
                <a:ext uri="{FF2B5EF4-FFF2-40B4-BE49-F238E27FC236}">
                  <a16:creationId xmlns:a16="http://schemas.microsoft.com/office/drawing/2014/main" id="{B08892F5-7354-FCE6-E6C1-AEE17754D02F}"/>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0" name="Rectangle: Rounded Corners 69">
              <a:extLst>
                <a:ext uri="{FF2B5EF4-FFF2-40B4-BE49-F238E27FC236}">
                  <a16:creationId xmlns:a16="http://schemas.microsoft.com/office/drawing/2014/main" id="{1BA89EAE-49C4-6F11-757A-F405C37ECE76}"/>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1" name="Rectangle: Rounded Corners 70">
              <a:extLst>
                <a:ext uri="{FF2B5EF4-FFF2-40B4-BE49-F238E27FC236}">
                  <a16:creationId xmlns:a16="http://schemas.microsoft.com/office/drawing/2014/main" id="{37AAE8D2-160E-68FE-72B5-7B701EA254ED}"/>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2" name="Flowchart: Manual Input 71">
              <a:extLst>
                <a:ext uri="{FF2B5EF4-FFF2-40B4-BE49-F238E27FC236}">
                  <a16:creationId xmlns:a16="http://schemas.microsoft.com/office/drawing/2014/main" id="{45D56692-A9D9-C344-F7C4-D4592E6122EE}"/>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3" name="Rectangle: Rounded Corners 72">
              <a:extLst>
                <a:ext uri="{FF2B5EF4-FFF2-40B4-BE49-F238E27FC236}">
                  <a16:creationId xmlns:a16="http://schemas.microsoft.com/office/drawing/2014/main" id="{E3505C12-3DEF-DF8E-B44E-BB0EA34F0BD0}"/>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4" name="Rectangle: Rounded Corners 73">
              <a:extLst>
                <a:ext uri="{FF2B5EF4-FFF2-40B4-BE49-F238E27FC236}">
                  <a16:creationId xmlns:a16="http://schemas.microsoft.com/office/drawing/2014/main" id="{7AEEE95E-4A65-4565-A16C-3573DD781CA9}"/>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5" name="Rectangle: Rounded Corners 74">
              <a:extLst>
                <a:ext uri="{FF2B5EF4-FFF2-40B4-BE49-F238E27FC236}">
                  <a16:creationId xmlns:a16="http://schemas.microsoft.com/office/drawing/2014/main" id="{B429D029-DB6D-5C68-BEAB-BA836D9F3484}"/>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6" name="Flowchart: Manual Input 75">
              <a:extLst>
                <a:ext uri="{FF2B5EF4-FFF2-40B4-BE49-F238E27FC236}">
                  <a16:creationId xmlns:a16="http://schemas.microsoft.com/office/drawing/2014/main" id="{61234188-DBB0-A567-CADF-AD5F7D8496E0}"/>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7" name="Round Same Side Corner Rectangle 21">
              <a:extLst>
                <a:ext uri="{FF2B5EF4-FFF2-40B4-BE49-F238E27FC236}">
                  <a16:creationId xmlns:a16="http://schemas.microsoft.com/office/drawing/2014/main" id="{59CD1F72-8898-0296-C635-7A6FDFBB019A}"/>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8" name="Oval 77">
              <a:extLst>
                <a:ext uri="{FF2B5EF4-FFF2-40B4-BE49-F238E27FC236}">
                  <a16:creationId xmlns:a16="http://schemas.microsoft.com/office/drawing/2014/main" id="{E3A31B9A-96EB-0B8F-B366-E8FB437D76EC}"/>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9" name="Rectangle 78">
              <a:extLst>
                <a:ext uri="{FF2B5EF4-FFF2-40B4-BE49-F238E27FC236}">
                  <a16:creationId xmlns:a16="http://schemas.microsoft.com/office/drawing/2014/main" id="{93674B55-08C9-8512-EC9C-AF419371BDE8}"/>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0" name="Rectangle 79">
              <a:extLst>
                <a:ext uri="{FF2B5EF4-FFF2-40B4-BE49-F238E27FC236}">
                  <a16:creationId xmlns:a16="http://schemas.microsoft.com/office/drawing/2014/main" id="{771D09D9-B5B4-6099-004F-3DDDCF5DF1F8}"/>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extLst>
      <p:ext uri="{BB962C8B-B14F-4D97-AF65-F5344CB8AC3E}">
        <p14:creationId xmlns:p14="http://schemas.microsoft.com/office/powerpoint/2010/main" val="291436300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17444"/>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187278"/>
            <a:ext cx="4637303" cy="1179129"/>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يعد التوثيق الجيد والتحديث لمعلومات التعقب أمرًا ضروريًا حتى تكون جهود التعقب فعالة.</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عادة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ما</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تم</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الحصول على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معلومات</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ت</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عقب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كاملة وشاملة بمرور الوقت ، خلال زيارات / مقابلات متعددة.</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من المفيد للأطفال الأصغر سنًا استخدام أساليب إبداعية لدعم التوثيق ، مثل الرسم.</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740712"/>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651086"/>
            <a:ext cx="5254042" cy="5242191"/>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827047" y="3084332"/>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473F5B10-CAAC-BC6B-C4B7-5CE513B64E2E}"/>
              </a:ext>
            </a:extLst>
          </p:cNvPr>
          <p:cNvSpPr/>
          <p:nvPr/>
        </p:nvSpPr>
        <p:spPr>
          <a:xfrm>
            <a:off x="1072579" y="2311702"/>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Hexagon 3">
            <a:extLst>
              <a:ext uri="{FF2B5EF4-FFF2-40B4-BE49-F238E27FC236}">
                <a16:creationId xmlns:a16="http://schemas.microsoft.com/office/drawing/2014/main" id="{A4CB327D-CF93-2AD8-55A1-88E2862FD09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6C46CE19-8833-F86A-106D-E7F95F8A73E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9C4BA519-BD74-748B-59AA-F222226A6254}"/>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BEB112CE-C8F6-AF99-A15D-3AC46726B38F}"/>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FA784256-0469-11C8-ADC4-92C79469BA6D}"/>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9AAB6AE9-DD83-3982-8498-8D825481291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F7E4A70-5406-2E0C-59B5-3C49B6A72CDA}"/>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A4373A53-9A04-4301-8E3E-F223CB6DB08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DB9AFDB-017D-1DF7-A066-6EF2BF2F2329}"/>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03F00A5-1CBA-234E-0A2B-01701AB19B07}"/>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3D58617-224D-84CB-54CF-45F06784D379}"/>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E43BDB66-CFAD-256D-490D-C303C0128E18}"/>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804AD5D4-DF4A-1725-01A9-8230F8E6D92D}"/>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F63C91C2-4ACC-EDB6-628F-74B46223BB8E}"/>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516BBA0B-EC38-0079-783C-1CE19039419E}"/>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2521B818-C4E1-7547-0D46-519752724DB7}"/>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6F370598-717C-E2E0-E108-FF845E92A29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55324662-9368-DF29-048C-00AA349F29E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56390308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54042"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٥.٣</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التحقق قبل لم شمل الأسرة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625489"/>
            <a:ext cx="4913992" cy="307777"/>
          </a:xfrm>
          <a:prstGeom prst="rect">
            <a:avLst/>
          </a:prstGeom>
          <a:noFill/>
        </p:spPr>
        <p:txBody>
          <a:bodyPr wrap="square" rtlCol="0">
            <a:spAutoFit/>
          </a:bodyPr>
          <a:lstStyle/>
          <a:p>
            <a:pPr algn="r" rtl="1"/>
            <a:r>
              <a:rPr lang="en-CA" sz="14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2088245"/>
            <a:ext cx="4529568" cy="261610"/>
          </a:xfrm>
          <a:prstGeom prst="rect">
            <a:avLst/>
          </a:prstGeom>
          <a:noFill/>
        </p:spPr>
        <p:txBody>
          <a:bodyPr wrap="square" rtlCol="0">
            <a:spAutoFit/>
          </a:bodyPr>
          <a:lstStyle/>
          <a:p>
            <a:pPr marL="0" marR="0" lvl="0" indent="0" algn="r" rtl="1">
              <a:spcBef>
                <a:spcPts val="0"/>
              </a:spcBef>
              <a:spcAft>
                <a:spcPts val="0"/>
              </a:spcAft>
              <a:buNone/>
            </a:pPr>
            <a:r>
              <a:rPr lang="en-US" sz="1100" dirty="0" err="1">
                <a:solidFill>
                  <a:schemeClr val="tx1"/>
                </a:solidFill>
                <a:latin typeface="Calibri" panose="020F0502020204030204" pitchFamily="34" charset="0"/>
                <a:ea typeface="Arial"/>
                <a:cs typeface="Calibri" panose="020F0502020204030204" pitchFamily="34" charset="0"/>
                <a:sym typeface="Arial"/>
              </a:rPr>
              <a:t>شرح</a:t>
            </a:r>
            <a:r>
              <a:rPr lang="en-US" sz="1100" dirty="0">
                <a:solidFill>
                  <a:schemeClr val="tx1"/>
                </a:solidFill>
                <a:latin typeface="Calibri" panose="020F0502020204030204" pitchFamily="34" charset="0"/>
                <a:ea typeface="Arial"/>
                <a:cs typeface="Calibri" panose="020F0502020204030204" pitchFamily="34" charset="0"/>
                <a:sym typeface="Arial"/>
              </a:rPr>
              <a:t> أهمية التحقق وكيفية إجراء التحقق قبل لم شمل الأسرة</a:t>
            </a:r>
          </a:p>
        </p:txBody>
      </p:sp>
      <p:grpSp>
        <p:nvGrpSpPr>
          <p:cNvPr id="4" name="Google Shape;194;p14">
            <a:extLst>
              <a:ext uri="{FF2B5EF4-FFF2-40B4-BE49-F238E27FC236}">
                <a16:creationId xmlns:a16="http://schemas.microsoft.com/office/drawing/2014/main" id="{D4AB207D-4B97-5867-2E0D-1F362066092D}"/>
              </a:ext>
            </a:extLst>
          </p:cNvPr>
          <p:cNvGrpSpPr/>
          <p:nvPr/>
        </p:nvGrpSpPr>
        <p:grpSpPr>
          <a:xfrm>
            <a:off x="1153785" y="2128003"/>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DE65928C-4885-8E46-C78D-4D0AEDBCCA2B}"/>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F2D3A6B0-DE0B-8A24-9191-16650377C032}"/>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7" name="TextBox 6">
            <a:extLst>
              <a:ext uri="{FF2B5EF4-FFF2-40B4-BE49-F238E27FC236}">
                <a16:creationId xmlns:a16="http://schemas.microsoft.com/office/drawing/2014/main" id="{A1FF048D-B1A9-C769-69A5-E87EDEF9D38A}"/>
              </a:ext>
            </a:extLst>
          </p:cNvPr>
          <p:cNvSpPr txBox="1"/>
          <p:nvPr/>
        </p:nvSpPr>
        <p:spPr>
          <a:xfrm>
            <a:off x="982985" y="3014023"/>
            <a:ext cx="5254041" cy="338554"/>
          </a:xfrm>
          <a:prstGeom prst="rect">
            <a:avLst/>
          </a:prstGeom>
          <a:noFill/>
        </p:spPr>
        <p:txBody>
          <a:bodyPr wrap="square" rtlCol="0">
            <a:spAutoFit/>
          </a:bodyPr>
          <a:lstStyle/>
          <a:p>
            <a:pPr algn="r" rtl="1"/>
            <a:r>
              <a:rPr lang="en-US" sz="1600" b="1" spc="300" dirty="0">
                <a:solidFill>
                  <a:schemeClr val="tx1"/>
                </a:solidFill>
                <a:latin typeface="Calibri" panose="020F0502020204030204" pitchFamily="34" charset="0"/>
                <a:cs typeface="Calibri" panose="020F0502020204030204" pitchFamily="34" charset="0"/>
              </a:rPr>
              <a:t>خطوات التحقق قبل لم شمل الأسرة</a:t>
            </a:r>
          </a:p>
        </p:txBody>
      </p:sp>
      <p:sp>
        <p:nvSpPr>
          <p:cNvPr id="8" name="TextBox 7">
            <a:extLst>
              <a:ext uri="{FF2B5EF4-FFF2-40B4-BE49-F238E27FC236}">
                <a16:creationId xmlns:a16="http://schemas.microsoft.com/office/drawing/2014/main" id="{BBB8A348-0421-E4F5-F12E-6E8EF76363BD}"/>
              </a:ext>
            </a:extLst>
          </p:cNvPr>
          <p:cNvSpPr txBox="1"/>
          <p:nvPr/>
        </p:nvSpPr>
        <p:spPr>
          <a:xfrm>
            <a:off x="982984" y="3738676"/>
            <a:ext cx="5254041" cy="261610"/>
          </a:xfrm>
          <a:prstGeom prst="rect">
            <a:avLst/>
          </a:prstGeom>
          <a:noFill/>
        </p:spPr>
        <p:txBody>
          <a:bodyPr wrap="square" rtlCol="0">
            <a:spAutoFit/>
          </a:bodyPr>
          <a:lstStyle/>
          <a:p>
            <a:pPr algn="r" rtl="1"/>
            <a:r>
              <a:rPr lang="en-US" sz="1100" b="1" dirty="0">
                <a:latin typeface="Calibri" panose="020F0502020204030204" pitchFamily="34" charset="0"/>
                <a:cs typeface="Calibri" panose="020F0502020204030204" pitchFamily="34" charset="0"/>
              </a:rPr>
              <a:t>اكتب رقم الخطوة الصحيح</a:t>
            </a:r>
          </a:p>
        </p:txBody>
      </p:sp>
      <p:grpSp>
        <p:nvGrpSpPr>
          <p:cNvPr id="46" name="Group 45">
            <a:extLst>
              <a:ext uri="{FF2B5EF4-FFF2-40B4-BE49-F238E27FC236}">
                <a16:creationId xmlns:a16="http://schemas.microsoft.com/office/drawing/2014/main" id="{3E3E97B4-4B0B-A331-3E5D-F8FF147FC4D8}"/>
              </a:ext>
            </a:extLst>
          </p:cNvPr>
          <p:cNvGrpSpPr/>
          <p:nvPr/>
        </p:nvGrpSpPr>
        <p:grpSpPr>
          <a:xfrm>
            <a:off x="3913509" y="4212172"/>
            <a:ext cx="2336820" cy="600164"/>
            <a:chOff x="3913509" y="3952493"/>
            <a:chExt cx="2336820" cy="600164"/>
          </a:xfrm>
        </p:grpSpPr>
        <p:sp>
          <p:nvSpPr>
            <p:cNvPr id="14" name="Google Shape;275;p12">
              <a:extLst>
                <a:ext uri="{FF2B5EF4-FFF2-40B4-BE49-F238E27FC236}">
                  <a16:creationId xmlns:a16="http://schemas.microsoft.com/office/drawing/2014/main" id="{F2A9290B-54BB-C26D-8CC8-CE40839D2061}"/>
                </a:ext>
              </a:extLst>
            </p:cNvPr>
            <p:cNvSpPr/>
            <p:nvPr/>
          </p:nvSpPr>
          <p:spPr>
            <a:xfrm>
              <a:off x="3913509" y="4016569"/>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1" name="TextBox 20">
              <a:extLst>
                <a:ext uri="{FF2B5EF4-FFF2-40B4-BE49-F238E27FC236}">
                  <a16:creationId xmlns:a16="http://schemas.microsoft.com/office/drawing/2014/main" id="{2AB7C9C1-1CA7-BEAE-CBDC-2D42D04C4920}"/>
                </a:ext>
              </a:extLst>
            </p:cNvPr>
            <p:cNvSpPr txBox="1"/>
            <p:nvPr/>
          </p:nvSpPr>
          <p:spPr>
            <a:xfrm>
              <a:off x="4372658" y="3952493"/>
              <a:ext cx="1877671" cy="600164"/>
            </a:xfrm>
            <a:prstGeom prst="rect">
              <a:avLst/>
            </a:prstGeom>
            <a:noFill/>
            <a:ln>
              <a:noFill/>
            </a:ln>
          </p:spPr>
          <p:txBody>
            <a:bodyPr wrap="square">
              <a:spAutoFit/>
            </a:bodyPr>
            <a:lstStyle/>
            <a:p>
              <a:pPr algn="r" rtl="1"/>
              <a:r>
                <a:rPr lang="en-US" sz="1100" dirty="0">
                  <a:latin typeface="Calibri" panose="020F0502020204030204" pitchFamily="34" charset="0"/>
                  <a:cs typeface="Calibri" panose="020F0502020204030204" pitchFamily="34" charset="0"/>
                </a:rPr>
                <a:t>تحقق مما إذا كانت المعلومات </a:t>
              </a:r>
              <a:r>
                <a:rPr lang="en-US" sz="1100" dirty="0" err="1">
                  <a:latin typeface="Calibri" panose="020F0502020204030204" pitchFamily="34" charset="0"/>
                  <a:cs typeface="Calibri" panose="020F0502020204030204" pitchFamily="34" charset="0"/>
                </a:rPr>
                <a:t>التي</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تم تقديمها </a:t>
              </a:r>
              <a:r>
                <a:rPr lang="en-US" sz="1100" dirty="0" err="1">
                  <a:latin typeface="Calibri" panose="020F0502020204030204" pitchFamily="34" charset="0"/>
                  <a:cs typeface="Calibri" panose="020F0502020204030204" pitchFamily="34" charset="0"/>
                </a:rPr>
                <a:t>تتوافق</a:t>
              </a:r>
              <a:r>
                <a:rPr lang="en-US" sz="1100" dirty="0">
                  <a:latin typeface="Calibri" panose="020F0502020204030204" pitchFamily="34" charset="0"/>
                  <a:cs typeface="Calibri" panose="020F0502020204030204" pitchFamily="34" charset="0"/>
                </a:rPr>
                <a:t> مع نموذج التوثيق الأصلي</a:t>
              </a:r>
            </a:p>
          </p:txBody>
        </p:sp>
      </p:grpSp>
      <p:grpSp>
        <p:nvGrpSpPr>
          <p:cNvPr id="49" name="Group 48">
            <a:extLst>
              <a:ext uri="{FF2B5EF4-FFF2-40B4-BE49-F238E27FC236}">
                <a16:creationId xmlns:a16="http://schemas.microsoft.com/office/drawing/2014/main" id="{B1FD26C8-C124-2EE5-2DB6-02191365530C}"/>
              </a:ext>
            </a:extLst>
          </p:cNvPr>
          <p:cNvGrpSpPr/>
          <p:nvPr/>
        </p:nvGrpSpPr>
        <p:grpSpPr>
          <a:xfrm>
            <a:off x="1097284" y="7055778"/>
            <a:ext cx="2355187" cy="394934"/>
            <a:chOff x="1097284" y="6650147"/>
            <a:chExt cx="2355187" cy="394934"/>
          </a:xfrm>
        </p:grpSpPr>
        <p:sp>
          <p:nvSpPr>
            <p:cNvPr id="10" name="Google Shape;275;p12">
              <a:extLst>
                <a:ext uri="{FF2B5EF4-FFF2-40B4-BE49-F238E27FC236}">
                  <a16:creationId xmlns:a16="http://schemas.microsoft.com/office/drawing/2014/main" id="{6F5D5F17-8ECE-3047-6B9B-218BA34C2CF0}"/>
                </a:ext>
              </a:extLst>
            </p:cNvPr>
            <p:cNvSpPr/>
            <p:nvPr/>
          </p:nvSpPr>
          <p:spPr>
            <a:xfrm>
              <a:off x="1097284" y="6716822"/>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TextBox 21">
              <a:extLst>
                <a:ext uri="{FF2B5EF4-FFF2-40B4-BE49-F238E27FC236}">
                  <a16:creationId xmlns:a16="http://schemas.microsoft.com/office/drawing/2014/main" id="{12037E6A-0CAF-7413-E2D1-090491A137FE}"/>
                </a:ext>
              </a:extLst>
            </p:cNvPr>
            <p:cNvSpPr txBox="1"/>
            <p:nvPr/>
          </p:nvSpPr>
          <p:spPr>
            <a:xfrm>
              <a:off x="1574800" y="6650147"/>
              <a:ext cx="1877671" cy="26161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en-US" sz="1100" dirty="0">
                  <a:latin typeface="Calibri" panose="020F0502020204030204" pitchFamily="34" charset="0"/>
                  <a:cs typeface="Calibri" panose="020F0502020204030204" pitchFamily="34" charset="0"/>
                </a:rPr>
                <a:t>اسأل معلومات محددة عن الطفل</a:t>
              </a:r>
            </a:p>
          </p:txBody>
        </p:sp>
      </p:grpSp>
      <p:grpSp>
        <p:nvGrpSpPr>
          <p:cNvPr id="48" name="Group 47">
            <a:extLst>
              <a:ext uri="{FF2B5EF4-FFF2-40B4-BE49-F238E27FC236}">
                <a16:creationId xmlns:a16="http://schemas.microsoft.com/office/drawing/2014/main" id="{F15734E8-891E-59C8-29A5-130BA7EA45BA}"/>
              </a:ext>
            </a:extLst>
          </p:cNvPr>
          <p:cNvGrpSpPr/>
          <p:nvPr/>
        </p:nvGrpSpPr>
        <p:grpSpPr>
          <a:xfrm>
            <a:off x="1097284" y="7912241"/>
            <a:ext cx="2355187" cy="430887"/>
            <a:chOff x="1097284" y="7395646"/>
            <a:chExt cx="2355187" cy="430887"/>
          </a:xfrm>
        </p:grpSpPr>
        <p:sp>
          <p:nvSpPr>
            <p:cNvPr id="13" name="Google Shape;275;p12">
              <a:extLst>
                <a:ext uri="{FF2B5EF4-FFF2-40B4-BE49-F238E27FC236}">
                  <a16:creationId xmlns:a16="http://schemas.microsoft.com/office/drawing/2014/main" id="{5F4BC3B5-6194-6129-0DD3-CB800EC0E368}"/>
                </a:ext>
              </a:extLst>
            </p:cNvPr>
            <p:cNvSpPr/>
            <p:nvPr/>
          </p:nvSpPr>
          <p:spPr>
            <a:xfrm>
              <a:off x="1097284" y="7462321"/>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3" name="TextBox 22">
              <a:extLst>
                <a:ext uri="{FF2B5EF4-FFF2-40B4-BE49-F238E27FC236}">
                  <a16:creationId xmlns:a16="http://schemas.microsoft.com/office/drawing/2014/main" id="{C546300B-2737-CCAA-6F52-3C52BDFC0985}"/>
                </a:ext>
              </a:extLst>
            </p:cNvPr>
            <p:cNvSpPr txBox="1"/>
            <p:nvPr/>
          </p:nvSpPr>
          <p:spPr>
            <a:xfrm>
              <a:off x="1574800" y="7395646"/>
              <a:ext cx="1877671" cy="4308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en-US" sz="1100" dirty="0">
                  <a:latin typeface="Calibri" panose="020F0502020204030204" pitchFamily="34" charset="0"/>
                  <a:cs typeface="Calibri" panose="020F0502020204030204" pitchFamily="34" charset="0"/>
                </a:rPr>
                <a:t>تحقق من المعلومات التي قدمها الشخص / الأسرة مع الطفل</a:t>
              </a:r>
            </a:p>
          </p:txBody>
        </p:sp>
      </p:grpSp>
      <p:grpSp>
        <p:nvGrpSpPr>
          <p:cNvPr id="52" name="Group 51">
            <a:extLst>
              <a:ext uri="{FF2B5EF4-FFF2-40B4-BE49-F238E27FC236}">
                <a16:creationId xmlns:a16="http://schemas.microsoft.com/office/drawing/2014/main" id="{9EEA6492-BA80-B006-8D3B-44F77F46E30D}"/>
              </a:ext>
            </a:extLst>
          </p:cNvPr>
          <p:cNvGrpSpPr/>
          <p:nvPr/>
        </p:nvGrpSpPr>
        <p:grpSpPr>
          <a:xfrm>
            <a:off x="1097284" y="4220398"/>
            <a:ext cx="2355187" cy="769441"/>
            <a:chOff x="1097284" y="3960719"/>
            <a:chExt cx="2355187" cy="769441"/>
          </a:xfrm>
        </p:grpSpPr>
        <p:sp>
          <p:nvSpPr>
            <p:cNvPr id="9" name="Google Shape;275;p12">
              <a:extLst>
                <a:ext uri="{FF2B5EF4-FFF2-40B4-BE49-F238E27FC236}">
                  <a16:creationId xmlns:a16="http://schemas.microsoft.com/office/drawing/2014/main" id="{F0AC2B01-E540-FDDB-6360-54596F1C1A84}"/>
                </a:ext>
              </a:extLst>
            </p:cNvPr>
            <p:cNvSpPr/>
            <p:nvPr/>
          </p:nvSpPr>
          <p:spPr>
            <a:xfrm>
              <a:off x="1097284" y="4021328"/>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4" name="TextBox 23">
              <a:extLst>
                <a:ext uri="{FF2B5EF4-FFF2-40B4-BE49-F238E27FC236}">
                  <a16:creationId xmlns:a16="http://schemas.microsoft.com/office/drawing/2014/main" id="{376E978D-A54E-B4C6-04BD-1CED7B23DD8B}"/>
                </a:ext>
              </a:extLst>
            </p:cNvPr>
            <p:cNvSpPr txBox="1"/>
            <p:nvPr/>
          </p:nvSpPr>
          <p:spPr>
            <a:xfrm>
              <a:off x="1574800" y="3960719"/>
              <a:ext cx="1877671" cy="76944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en-US" sz="1100" dirty="0">
                  <a:latin typeface="Calibri" panose="020F0502020204030204" pitchFamily="34" charset="0"/>
                  <a:cs typeface="Calibri" panose="020F0502020204030204" pitchFamily="34" charset="0"/>
                </a:rPr>
                <a:t>اسأل الأسرة عن وضعهم المعيشي ، وما إذا كانوا مستعدين وقادرين على رعاية الطفل وما إذا كانوا بحاجة إلى دعم إضافي</a:t>
              </a:r>
            </a:p>
          </p:txBody>
        </p:sp>
      </p:grpSp>
      <p:grpSp>
        <p:nvGrpSpPr>
          <p:cNvPr id="50" name="Group 49">
            <a:extLst>
              <a:ext uri="{FF2B5EF4-FFF2-40B4-BE49-F238E27FC236}">
                <a16:creationId xmlns:a16="http://schemas.microsoft.com/office/drawing/2014/main" id="{A765A3A4-CB13-3BA3-98F2-6048C3743D2A}"/>
              </a:ext>
            </a:extLst>
          </p:cNvPr>
          <p:cNvGrpSpPr/>
          <p:nvPr/>
        </p:nvGrpSpPr>
        <p:grpSpPr>
          <a:xfrm>
            <a:off x="1097284" y="6266061"/>
            <a:ext cx="2355187" cy="430887"/>
            <a:chOff x="1097284" y="5911548"/>
            <a:chExt cx="2355187" cy="430887"/>
          </a:xfrm>
        </p:grpSpPr>
        <p:sp>
          <p:nvSpPr>
            <p:cNvPr id="12" name="Google Shape;275;p12">
              <a:extLst>
                <a:ext uri="{FF2B5EF4-FFF2-40B4-BE49-F238E27FC236}">
                  <a16:creationId xmlns:a16="http://schemas.microsoft.com/office/drawing/2014/main" id="{BD5201AB-F3E0-B695-6C4F-4F1EFF1C1095}"/>
                </a:ext>
              </a:extLst>
            </p:cNvPr>
            <p:cNvSpPr/>
            <p:nvPr/>
          </p:nvSpPr>
          <p:spPr>
            <a:xfrm>
              <a:off x="1097284" y="5978223"/>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5" name="TextBox 24">
              <a:extLst>
                <a:ext uri="{FF2B5EF4-FFF2-40B4-BE49-F238E27FC236}">
                  <a16:creationId xmlns:a16="http://schemas.microsoft.com/office/drawing/2014/main" id="{6BF4FC41-0783-0922-844B-98AC6BB14CF5}"/>
                </a:ext>
              </a:extLst>
            </p:cNvPr>
            <p:cNvSpPr txBox="1"/>
            <p:nvPr/>
          </p:nvSpPr>
          <p:spPr>
            <a:xfrm>
              <a:off x="1574800" y="5911548"/>
              <a:ext cx="1877671" cy="4308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en-US" sz="1100" dirty="0">
                  <a:latin typeface="Calibri" panose="020F0502020204030204" pitchFamily="34" charset="0"/>
                  <a:cs typeface="Calibri" panose="020F0502020204030204" pitchFamily="34" charset="0"/>
                </a:rPr>
                <a:t>تأكد مع الطفل أنه يرغب في العيش مع الشخص / </a:t>
              </a:r>
              <a:r>
                <a:rPr lang="en-US" sz="1100" dirty="0" err="1">
                  <a:latin typeface="Calibri" panose="020F0502020204030204" pitchFamily="34" charset="0"/>
                  <a:cs typeface="Calibri" panose="020F0502020204030204" pitchFamily="34" charset="0"/>
                </a:rPr>
                <a:t>العائلة</a:t>
              </a:r>
              <a:r>
                <a:rPr lang="ar-SA" sz="1100" dirty="0">
                  <a:latin typeface="Calibri" panose="020F0502020204030204" pitchFamily="34" charset="0"/>
                  <a:cs typeface="Calibri" panose="020F0502020204030204" pitchFamily="34" charset="0"/>
                </a:rPr>
                <a:t> التي تم إيجادها</a:t>
              </a:r>
              <a:endParaRPr lang="en-US" sz="1100" dirty="0">
                <a:latin typeface="Calibri" panose="020F0502020204030204" pitchFamily="34" charset="0"/>
                <a:cs typeface="Calibri" panose="020F0502020204030204" pitchFamily="34" charset="0"/>
              </a:endParaRPr>
            </a:p>
          </p:txBody>
        </p:sp>
      </p:grpSp>
      <p:grpSp>
        <p:nvGrpSpPr>
          <p:cNvPr id="51" name="Group 50">
            <a:extLst>
              <a:ext uri="{FF2B5EF4-FFF2-40B4-BE49-F238E27FC236}">
                <a16:creationId xmlns:a16="http://schemas.microsoft.com/office/drawing/2014/main" id="{008E2454-5179-E2F2-3096-F79D4BCAB6C4}"/>
              </a:ext>
            </a:extLst>
          </p:cNvPr>
          <p:cNvGrpSpPr/>
          <p:nvPr/>
        </p:nvGrpSpPr>
        <p:grpSpPr>
          <a:xfrm>
            <a:off x="1097284" y="5268498"/>
            <a:ext cx="2355187" cy="600164"/>
            <a:chOff x="1097284" y="5008819"/>
            <a:chExt cx="2355187" cy="600164"/>
          </a:xfrm>
        </p:grpSpPr>
        <p:sp>
          <p:nvSpPr>
            <p:cNvPr id="11" name="Google Shape;275;p12">
              <a:extLst>
                <a:ext uri="{FF2B5EF4-FFF2-40B4-BE49-F238E27FC236}">
                  <a16:creationId xmlns:a16="http://schemas.microsoft.com/office/drawing/2014/main" id="{52256426-C72A-B5A1-156E-BEF9B67E8275}"/>
                </a:ext>
              </a:extLst>
            </p:cNvPr>
            <p:cNvSpPr/>
            <p:nvPr/>
          </p:nvSpPr>
          <p:spPr>
            <a:xfrm>
              <a:off x="1097284" y="5075494"/>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7" name="TextBox 26">
              <a:extLst>
                <a:ext uri="{FF2B5EF4-FFF2-40B4-BE49-F238E27FC236}">
                  <a16:creationId xmlns:a16="http://schemas.microsoft.com/office/drawing/2014/main" id="{0ABBBE2F-158F-85EC-CA48-DB330D556615}"/>
                </a:ext>
              </a:extLst>
            </p:cNvPr>
            <p:cNvSpPr txBox="1"/>
            <p:nvPr/>
          </p:nvSpPr>
          <p:spPr>
            <a:xfrm>
              <a:off x="1574800" y="5008819"/>
              <a:ext cx="1877671" cy="600164"/>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en-US" sz="1100" dirty="0">
                  <a:latin typeface="Calibri" panose="020F0502020204030204" pitchFamily="34" charset="0"/>
                  <a:cs typeface="Calibri" panose="020F0502020204030204" pitchFamily="34" charset="0"/>
                </a:rPr>
                <a:t>أكمل </a:t>
              </a:r>
              <a:r>
                <a:rPr lang="en-US" sz="1100" dirty="0" err="1">
                  <a:latin typeface="Calibri" panose="020F0502020204030204" pitchFamily="34" charset="0"/>
                  <a:cs typeface="Calibri" panose="020F0502020204030204" pitchFamily="34" charset="0"/>
                </a:rPr>
                <a:t>نموذج</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التحقق</a:t>
              </a:r>
              <a:r>
                <a:rPr lang="ar-SA" sz="1100" dirty="0">
                  <a:latin typeface="Calibri" panose="020F0502020204030204" pitchFamily="34" charset="0"/>
                  <a:cs typeface="Calibri" panose="020F0502020204030204" pitchFamily="34" charset="0"/>
                </a:rPr>
                <a:t> ٤</a:t>
              </a:r>
              <a:r>
                <a:rPr lang="ar-SA" sz="1100" b="1" dirty="0">
                  <a:latin typeface="Calibri" panose="020F0502020204030204" pitchFamily="34" charset="0"/>
                  <a:cs typeface="Calibri" panose="020F0502020204030204" pitchFamily="34" charset="0"/>
                </a:rPr>
                <a:t>ج </a:t>
              </a:r>
              <a:r>
                <a:rPr lang="ar-SA" sz="1100" dirty="0">
                  <a:latin typeface="Calibri" panose="020F0502020204030204" pitchFamily="34" charset="0"/>
                  <a:cs typeface="Calibri" panose="020F0502020204030204" pitchFamily="34" charset="0"/>
                </a:rPr>
                <a:t>للبالغين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a:t>
              </a:r>
              <a:r>
                <a:rPr lang="ar-SA" sz="1100" dirty="0">
                  <a:latin typeface="Calibri" panose="020F0502020204030204" pitchFamily="34" charset="0"/>
                  <a:cs typeface="Calibri" panose="020F0502020204030204" pitchFamily="34" charset="0"/>
                </a:rPr>
                <a:t>نموذج</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التحقق</a:t>
              </a:r>
              <a:r>
                <a:rPr lang="ar-SA" sz="1100" dirty="0">
                  <a:latin typeface="Calibri" panose="020F0502020204030204" pitchFamily="34" charset="0"/>
                  <a:cs typeface="Calibri" panose="020F0502020204030204" pitchFamily="34" charset="0"/>
                </a:rPr>
                <a:t> </a:t>
              </a:r>
              <a:r>
                <a:rPr lang="ar-SA" sz="1100" b="1" dirty="0">
                  <a:latin typeface="Calibri" panose="020F0502020204030204" pitchFamily="34" charset="0"/>
                  <a:cs typeface="Calibri" panose="020F0502020204030204" pitchFamily="34" charset="0"/>
                </a:rPr>
                <a:t>٤ د</a:t>
              </a:r>
              <a:r>
                <a:rPr lang="en-US" sz="1100" b="1"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ل</a:t>
              </a:r>
              <a:r>
                <a:rPr lang="en-US" sz="1100" dirty="0" err="1">
                  <a:latin typeface="Calibri" panose="020F0502020204030204" pitchFamily="34" charset="0"/>
                  <a:cs typeface="Calibri" panose="020F0502020204030204" pitchFamily="34" charset="0"/>
                </a:rPr>
                <a:t>لطفل</a:t>
              </a:r>
              <a:r>
                <a:rPr lang="ar-SA" sz="1100" dirty="0">
                  <a:latin typeface="Calibri" panose="020F0502020204030204" pitchFamily="34" charset="0"/>
                  <a:cs typeface="Calibri" panose="020F0502020204030204" pitchFamily="34" charset="0"/>
                </a:rPr>
                <a:t> (نظام إدارة المعلومات لحماية الطفل)</a:t>
              </a:r>
              <a:endParaRPr lang="en-US" sz="1100" dirty="0">
                <a:latin typeface="Calibri" panose="020F0502020204030204" pitchFamily="34" charset="0"/>
                <a:cs typeface="Calibri" panose="020F0502020204030204" pitchFamily="34" charset="0"/>
              </a:endParaRPr>
            </a:p>
          </p:txBody>
        </p:sp>
      </p:grpSp>
      <p:grpSp>
        <p:nvGrpSpPr>
          <p:cNvPr id="45" name="Group 44">
            <a:extLst>
              <a:ext uri="{FF2B5EF4-FFF2-40B4-BE49-F238E27FC236}">
                <a16:creationId xmlns:a16="http://schemas.microsoft.com/office/drawing/2014/main" id="{FB648A85-4604-64F3-D364-FBFA6B2AB302}"/>
              </a:ext>
            </a:extLst>
          </p:cNvPr>
          <p:cNvGrpSpPr/>
          <p:nvPr/>
        </p:nvGrpSpPr>
        <p:grpSpPr>
          <a:xfrm>
            <a:off x="3913509" y="5166113"/>
            <a:ext cx="2336820" cy="430887"/>
            <a:chOff x="3913509" y="4906434"/>
            <a:chExt cx="2336820" cy="430887"/>
          </a:xfrm>
        </p:grpSpPr>
        <p:sp>
          <p:nvSpPr>
            <p:cNvPr id="20" name="TextBox 19">
              <a:extLst>
                <a:ext uri="{FF2B5EF4-FFF2-40B4-BE49-F238E27FC236}">
                  <a16:creationId xmlns:a16="http://schemas.microsoft.com/office/drawing/2014/main" id="{92805C50-9503-03CF-CD10-C50881884135}"/>
                </a:ext>
              </a:extLst>
            </p:cNvPr>
            <p:cNvSpPr txBox="1"/>
            <p:nvPr/>
          </p:nvSpPr>
          <p:spPr>
            <a:xfrm>
              <a:off x="4372658" y="4906434"/>
              <a:ext cx="1877671" cy="430887"/>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r" rtl="1"/>
              <a:r>
                <a:rPr lang="ar-SA" sz="1100" dirty="0">
                  <a:latin typeface="Calibri" panose="020F0502020204030204" pitchFamily="34" charset="0"/>
                  <a:cs typeface="Calibri" panose="020F0502020204030204" pitchFamily="34" charset="0"/>
                </a:rPr>
                <a:t>ال</a:t>
              </a:r>
              <a:r>
                <a:rPr lang="en-US" sz="1100" dirty="0" err="1">
                  <a:latin typeface="Calibri" panose="020F0502020204030204" pitchFamily="34" charset="0"/>
                  <a:cs typeface="Calibri" panose="020F0502020204030204" pitchFamily="34" charset="0"/>
                </a:rPr>
                <a:t>تحقق</a:t>
              </a:r>
              <a:r>
                <a:rPr lang="en-US" sz="1100" dirty="0">
                  <a:latin typeface="Calibri" panose="020F0502020204030204" pitchFamily="34" charset="0"/>
                  <a:cs typeface="Calibri" panose="020F0502020204030204" pitchFamily="34" charset="0"/>
                </a:rPr>
                <a:t> من هوية الشخص / الأسرة </a:t>
              </a:r>
              <a:r>
                <a:rPr lang="en-US" sz="1100" dirty="0" err="1">
                  <a:latin typeface="Calibri" panose="020F0502020204030204" pitchFamily="34" charset="0"/>
                  <a:cs typeface="Calibri" panose="020F0502020204030204" pitchFamily="34" charset="0"/>
                </a:rPr>
                <a:t>الذي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a:t>
              </a:r>
              <a:r>
                <a:rPr lang="ar-SA" sz="1100" dirty="0">
                  <a:latin typeface="Calibri" panose="020F0502020204030204" pitchFamily="34" charset="0"/>
                  <a:cs typeface="Calibri" panose="020F0502020204030204" pitchFamily="34" charset="0"/>
                </a:rPr>
                <a:t>طالب</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a:t>
              </a:r>
              <a:r>
                <a:rPr lang="en-US" sz="1100" dirty="0" err="1">
                  <a:latin typeface="Calibri" panose="020F0502020204030204" pitchFamily="34" charset="0"/>
                  <a:cs typeface="Calibri" panose="020F0502020204030204" pitchFamily="34" charset="0"/>
                </a:rPr>
                <a:t>الطفل</a:t>
              </a:r>
              <a:endParaRPr lang="en-US" sz="1100" dirty="0">
                <a:latin typeface="Calibri" panose="020F0502020204030204" pitchFamily="34" charset="0"/>
                <a:cs typeface="Calibri" panose="020F0502020204030204" pitchFamily="34" charset="0"/>
              </a:endParaRPr>
            </a:p>
          </p:txBody>
        </p:sp>
        <p:sp>
          <p:nvSpPr>
            <p:cNvPr id="42" name="Google Shape;275;p12">
              <a:extLst>
                <a:ext uri="{FF2B5EF4-FFF2-40B4-BE49-F238E27FC236}">
                  <a16:creationId xmlns:a16="http://schemas.microsoft.com/office/drawing/2014/main" id="{7A0BE9A1-84C3-A9D4-7820-604EC4353BE4}"/>
                </a:ext>
              </a:extLst>
            </p:cNvPr>
            <p:cNvSpPr/>
            <p:nvPr/>
          </p:nvSpPr>
          <p:spPr>
            <a:xfrm>
              <a:off x="3913509" y="4966113"/>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7" name="Group 46">
            <a:extLst>
              <a:ext uri="{FF2B5EF4-FFF2-40B4-BE49-F238E27FC236}">
                <a16:creationId xmlns:a16="http://schemas.microsoft.com/office/drawing/2014/main" id="{1AA8D3D4-5B2A-FFA9-8ECC-A1DD6424F3C8}"/>
              </a:ext>
            </a:extLst>
          </p:cNvPr>
          <p:cNvGrpSpPr/>
          <p:nvPr/>
        </p:nvGrpSpPr>
        <p:grpSpPr>
          <a:xfrm>
            <a:off x="3913509" y="6014240"/>
            <a:ext cx="2336820" cy="1615827"/>
            <a:chOff x="3913509" y="5603311"/>
            <a:chExt cx="2336820" cy="1615827"/>
          </a:xfrm>
        </p:grpSpPr>
        <p:sp>
          <p:nvSpPr>
            <p:cNvPr id="26" name="TextBox 25">
              <a:extLst>
                <a:ext uri="{FF2B5EF4-FFF2-40B4-BE49-F238E27FC236}">
                  <a16:creationId xmlns:a16="http://schemas.microsoft.com/office/drawing/2014/main" id="{55DD3A53-784D-70C5-237E-EBBEA32FC349}"/>
                </a:ext>
              </a:extLst>
            </p:cNvPr>
            <p:cNvSpPr txBox="1"/>
            <p:nvPr/>
          </p:nvSpPr>
          <p:spPr>
            <a:xfrm>
              <a:off x="4372658" y="5603311"/>
              <a:ext cx="1877671" cy="1615827"/>
            </a:xfrm>
            <a:prstGeom prst="rect">
              <a:avLst/>
            </a:prstGeom>
            <a:noFill/>
            <a:ln>
              <a:noFill/>
            </a:ln>
          </p:spPr>
          <p:txBody>
            <a:bodyPr wrap="square">
              <a:spAutoFit/>
            </a:bodyPr>
            <a:lstStyle/>
            <a:p>
              <a:pPr algn="r" rtl="1"/>
              <a:r>
                <a:rPr lang="en-US" sz="1100" dirty="0">
                  <a:latin typeface="Calibri" panose="020F0502020204030204" pitchFamily="34" charset="0"/>
                  <a:cs typeface="Calibri" panose="020F0502020204030204" pitchFamily="34" charset="0"/>
                </a:rPr>
                <a:t>في حالة وجود شكوك حول العلاقة بين الشخص / الأسرة والطفل:</a:t>
              </a:r>
            </a:p>
            <a:p>
              <a:pPr marL="171450" indent="-171450" algn="r" rtl="1">
                <a:buFont typeface="Arial" panose="020B0604020202020204" pitchFamily="34" charset="0"/>
                <a:buChar char="•"/>
              </a:pPr>
              <a:r>
                <a:rPr lang="en-US" sz="1100" dirty="0">
                  <a:latin typeface="Calibri" panose="020F0502020204030204" pitchFamily="34" charset="0"/>
                  <a:cs typeface="Calibri" panose="020F0502020204030204" pitchFamily="34" charset="0"/>
                </a:rPr>
                <a:t>مراقبة التفاعلات</a:t>
              </a:r>
            </a:p>
            <a:p>
              <a:pPr marL="171450" indent="-171450" algn="r" rtl="1">
                <a:buFont typeface="Arial" panose="020B0604020202020204" pitchFamily="34" charset="0"/>
                <a:buChar char="•"/>
              </a:pPr>
              <a:r>
                <a:rPr lang="en-US" sz="1100" dirty="0" err="1">
                  <a:latin typeface="Calibri" panose="020F0502020204030204" pitchFamily="34" charset="0"/>
                  <a:cs typeface="Calibri" panose="020F0502020204030204" pitchFamily="34" charset="0"/>
                </a:rPr>
                <a:t>امنح</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الطفل</a:t>
              </a:r>
              <a:r>
                <a:rPr lang="ar-SA" sz="1100" dirty="0">
                  <a:latin typeface="Calibri" panose="020F0502020204030204" pitchFamily="34" charset="0"/>
                  <a:cs typeface="Calibri" panose="020F0502020204030204" pitchFamily="34" charset="0"/>
                </a:rPr>
                <a:t>/</a:t>
              </a:r>
              <a:r>
                <a:rPr lang="ar-SA" sz="1100" dirty="0" err="1">
                  <a:latin typeface="Calibri" panose="020F0502020204030204" pitchFamily="34" charset="0"/>
                  <a:cs typeface="Calibri" panose="020F0502020204030204" pitchFamily="34" charset="0"/>
                </a:rPr>
                <a:t>ة</a:t>
              </a:r>
              <a:r>
                <a:rPr lang="en-US" sz="1100" dirty="0">
                  <a:latin typeface="Calibri" panose="020F0502020204030204" pitchFamily="34" charset="0"/>
                  <a:cs typeface="Calibri" panose="020F0502020204030204" pitchFamily="34" charset="0"/>
                </a:rPr>
                <a:t> الوقت الكافي للتعبير </a:t>
              </a:r>
              <a:r>
                <a:rPr lang="en-US" sz="1100" dirty="0" err="1">
                  <a:latin typeface="Calibri" panose="020F0502020204030204" pitchFamily="34" charset="0"/>
                  <a:cs typeface="Calibri" panose="020F0502020204030204" pitchFamily="34" charset="0"/>
                </a:rPr>
                <a:t>عن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نفسه</a:t>
              </a:r>
              <a:r>
                <a:rPr lang="ar-SA" sz="1100" dirty="0">
                  <a:latin typeface="Calibri" panose="020F0502020204030204" pitchFamily="34" charset="0"/>
                  <a:cs typeface="Calibri" panose="020F0502020204030204" pitchFamily="34" charset="0"/>
                </a:rPr>
                <a:t>/ها</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فيما بعد</a:t>
              </a:r>
              <a:endParaRPr lang="en-US" sz="1100" dirty="0">
                <a:latin typeface="Calibri" panose="020F0502020204030204" pitchFamily="34" charset="0"/>
                <a:cs typeface="Calibri" panose="020F0502020204030204" pitchFamily="34" charset="0"/>
              </a:endParaRPr>
            </a:p>
            <a:p>
              <a:pPr marL="171450" indent="-171450" algn="r" rtl="1">
                <a:buFont typeface="Arial" panose="020B0604020202020204" pitchFamily="34" charset="0"/>
                <a:buChar char="•"/>
              </a:pPr>
              <a:r>
                <a:rPr lang="en-US" sz="1100" dirty="0">
                  <a:latin typeface="Calibri" panose="020F0502020204030204" pitchFamily="34" charset="0"/>
                  <a:cs typeface="Calibri" panose="020F0502020204030204" pitchFamily="34" charset="0"/>
                </a:rPr>
                <a:t>مراجعة ما إذا كان يجب المضي قدمًا في لم شمل الأسرة أو تأجيله حتى يتم الحصول على مزيد من المعلومات</a:t>
              </a:r>
            </a:p>
          </p:txBody>
        </p:sp>
        <p:sp>
          <p:nvSpPr>
            <p:cNvPr id="43" name="Google Shape;275;p12">
              <a:extLst>
                <a:ext uri="{FF2B5EF4-FFF2-40B4-BE49-F238E27FC236}">
                  <a16:creationId xmlns:a16="http://schemas.microsoft.com/office/drawing/2014/main" id="{52AB01DE-9930-19AC-2BD0-C50543BB4A52}"/>
                </a:ext>
              </a:extLst>
            </p:cNvPr>
            <p:cNvSpPr/>
            <p:nvPr/>
          </p:nvSpPr>
          <p:spPr>
            <a:xfrm>
              <a:off x="3913509" y="5669986"/>
              <a:ext cx="325489" cy="328259"/>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sp>
        <p:nvSpPr>
          <p:cNvPr id="53" name="Hexagon 52">
            <a:extLst>
              <a:ext uri="{FF2B5EF4-FFF2-40B4-BE49-F238E27FC236}">
                <a16:creationId xmlns:a16="http://schemas.microsoft.com/office/drawing/2014/main" id="{C2CAB0D2-3915-9ED9-3984-31F41E96589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Hexagon 53">
            <a:extLst>
              <a:ext uri="{FF2B5EF4-FFF2-40B4-BE49-F238E27FC236}">
                <a16:creationId xmlns:a16="http://schemas.microsoft.com/office/drawing/2014/main" id="{CDC93305-FA1D-ED39-4220-081CC418B82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Hexagon 54">
            <a:extLst>
              <a:ext uri="{FF2B5EF4-FFF2-40B4-BE49-F238E27FC236}">
                <a16:creationId xmlns:a16="http://schemas.microsoft.com/office/drawing/2014/main" id="{7A2F32CB-C90E-FF1C-8E33-A7F6F29E451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Hexagon 55">
            <a:extLst>
              <a:ext uri="{FF2B5EF4-FFF2-40B4-BE49-F238E27FC236}">
                <a16:creationId xmlns:a16="http://schemas.microsoft.com/office/drawing/2014/main" id="{D8700525-3C8E-20F8-37C8-DF29690DE29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7" name="Hexagon 56">
            <a:extLst>
              <a:ext uri="{FF2B5EF4-FFF2-40B4-BE49-F238E27FC236}">
                <a16:creationId xmlns:a16="http://schemas.microsoft.com/office/drawing/2014/main" id="{E3B50224-94DF-EB39-9DBD-6E673DB2B384}"/>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Hexagon 57">
            <a:extLst>
              <a:ext uri="{FF2B5EF4-FFF2-40B4-BE49-F238E27FC236}">
                <a16:creationId xmlns:a16="http://schemas.microsoft.com/office/drawing/2014/main" id="{30085FDB-B90F-A94B-40D8-C7456A1589D9}"/>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9" name="Hexagon 58">
            <a:extLst>
              <a:ext uri="{FF2B5EF4-FFF2-40B4-BE49-F238E27FC236}">
                <a16:creationId xmlns:a16="http://schemas.microsoft.com/office/drawing/2014/main" id="{38C1A674-113E-66BC-22E9-5FE88C807EA2}"/>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0" name="Hexagon 59">
            <a:extLst>
              <a:ext uri="{FF2B5EF4-FFF2-40B4-BE49-F238E27FC236}">
                <a16:creationId xmlns:a16="http://schemas.microsoft.com/office/drawing/2014/main" id="{85D40196-7C52-B827-9CE7-8EA245927196}"/>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1" name="Hexagon 60">
            <a:extLst>
              <a:ext uri="{FF2B5EF4-FFF2-40B4-BE49-F238E27FC236}">
                <a16:creationId xmlns:a16="http://schemas.microsoft.com/office/drawing/2014/main" id="{A3111251-C005-4C80-50C2-381A3838D875}"/>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2" name="Hexagon 61">
            <a:extLst>
              <a:ext uri="{FF2B5EF4-FFF2-40B4-BE49-F238E27FC236}">
                <a16:creationId xmlns:a16="http://schemas.microsoft.com/office/drawing/2014/main" id="{6BD208F4-6EBA-ED70-70E3-E8F3EEB0D4B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3" name="Hexagon 62">
            <a:extLst>
              <a:ext uri="{FF2B5EF4-FFF2-40B4-BE49-F238E27FC236}">
                <a16:creationId xmlns:a16="http://schemas.microsoft.com/office/drawing/2014/main" id="{613751E7-924D-BD01-AFC9-72CDDA099A9B}"/>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4" name="Hexagon 63">
            <a:extLst>
              <a:ext uri="{FF2B5EF4-FFF2-40B4-BE49-F238E27FC236}">
                <a16:creationId xmlns:a16="http://schemas.microsoft.com/office/drawing/2014/main" id="{2132E137-153A-6882-6587-DE21576FA2B0}"/>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5" name="Hexagon 64">
            <a:extLst>
              <a:ext uri="{FF2B5EF4-FFF2-40B4-BE49-F238E27FC236}">
                <a16:creationId xmlns:a16="http://schemas.microsoft.com/office/drawing/2014/main" id="{EB98FA48-7AEE-A987-5B6B-1EBFEDC698CB}"/>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6" name="Hexagon 65">
            <a:extLst>
              <a:ext uri="{FF2B5EF4-FFF2-40B4-BE49-F238E27FC236}">
                <a16:creationId xmlns:a16="http://schemas.microsoft.com/office/drawing/2014/main" id="{3BF10883-BEFF-AB12-7302-49C4CC44CB51}"/>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7" name="Hexagon 66">
            <a:extLst>
              <a:ext uri="{FF2B5EF4-FFF2-40B4-BE49-F238E27FC236}">
                <a16:creationId xmlns:a16="http://schemas.microsoft.com/office/drawing/2014/main" id="{29CEB13F-6B71-F034-811B-5C47B4011E3F}"/>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8" name="Hexagon 67">
            <a:extLst>
              <a:ext uri="{FF2B5EF4-FFF2-40B4-BE49-F238E27FC236}">
                <a16:creationId xmlns:a16="http://schemas.microsoft.com/office/drawing/2014/main" id="{BC489A66-D7D3-DCD3-1AFE-C0C19A87AB72}"/>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9" name="Hexagon 68">
            <a:extLst>
              <a:ext uri="{FF2B5EF4-FFF2-40B4-BE49-F238E27FC236}">
                <a16:creationId xmlns:a16="http://schemas.microsoft.com/office/drawing/2014/main" id="{1909A50E-A103-9CB0-0F49-33DA6A798C0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0" name="Hexagon 69">
            <a:extLst>
              <a:ext uri="{FF2B5EF4-FFF2-40B4-BE49-F238E27FC236}">
                <a16:creationId xmlns:a16="http://schemas.microsoft.com/office/drawing/2014/main" id="{4B6A31C1-CEBB-0724-4A5C-EB83EBFA7A42}"/>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66900405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1068046" y="799324"/>
            <a:ext cx="5254041" cy="338554"/>
          </a:xfrm>
          <a:prstGeom prst="rect">
            <a:avLst/>
          </a:prstGeom>
          <a:noFill/>
        </p:spPr>
        <p:txBody>
          <a:bodyPr wrap="square" rtlCol="0">
            <a:spAutoFit/>
          </a:bodyPr>
          <a:lstStyle/>
          <a:p>
            <a:pPr algn="r" rtl="1"/>
            <a:r>
              <a:rPr lang="en-US" sz="1600" b="1" spc="300" dirty="0">
                <a:solidFill>
                  <a:schemeClr val="tx1"/>
                </a:solidFill>
                <a:latin typeface="Calibri" panose="020F0502020204030204" pitchFamily="34" charset="0"/>
                <a:cs typeface="Calibri" panose="020F0502020204030204" pitchFamily="34" charset="0"/>
              </a:rPr>
              <a:t>سيناريو حالة التحقق</a:t>
            </a:r>
          </a:p>
        </p:txBody>
      </p:sp>
      <p:sp>
        <p:nvSpPr>
          <p:cNvPr id="25" name="TextBox 24">
            <a:extLst>
              <a:ext uri="{FF2B5EF4-FFF2-40B4-BE49-F238E27FC236}">
                <a16:creationId xmlns:a16="http://schemas.microsoft.com/office/drawing/2014/main" id="{D5542114-F2A6-B0D4-3E42-205EEC24C14D}"/>
              </a:ext>
            </a:extLst>
          </p:cNvPr>
          <p:cNvSpPr txBox="1"/>
          <p:nvPr/>
        </p:nvSpPr>
        <p:spPr>
          <a:xfrm>
            <a:off x="982984" y="1285422"/>
            <a:ext cx="5254041" cy="3139321"/>
          </a:xfrm>
          <a:prstGeom prst="rect">
            <a:avLst/>
          </a:prstGeom>
          <a:noFill/>
        </p:spPr>
        <p:txBody>
          <a:bodyPr wrap="square" rtlCol="0">
            <a:spAutoFit/>
          </a:bodyPr>
          <a:lstStyle/>
          <a:p>
            <a:pPr algn="r" rtl="1"/>
            <a:r>
              <a:rPr lang="en-US" sz="1100" b="1" dirty="0">
                <a:latin typeface="Calibri" panose="020F0502020204030204" pitchFamily="34" charset="0"/>
                <a:cs typeface="Calibri" panose="020F0502020204030204" pitchFamily="34" charset="0"/>
              </a:rPr>
              <a:t>سيناريو </a:t>
            </a:r>
            <a:r>
              <a:rPr lang="en-US" sz="1100" b="1" dirty="0" err="1">
                <a:latin typeface="Calibri" panose="020F0502020204030204" pitchFamily="34" charset="0"/>
                <a:cs typeface="Calibri" panose="020F0502020204030204" pitchFamily="34" charset="0"/>
              </a:rPr>
              <a:t>الحالة</a:t>
            </a:r>
            <a:r>
              <a:rPr lang="en-US" sz="1100" b="1" dirty="0">
                <a:latin typeface="Calibri" panose="020F0502020204030204" pitchFamily="34" charset="0"/>
                <a:cs typeface="Calibri" panose="020F0502020204030204" pitchFamily="34" charset="0"/>
              </a:rPr>
              <a:t> </a:t>
            </a:r>
            <a:r>
              <a:rPr lang="ar-SA" sz="1100" b="1" dirty="0">
                <a:latin typeface="Calibri" panose="020F0502020204030204" pitchFamily="34" charset="0"/>
                <a:cs typeface="Calibri" panose="020F0502020204030204" pitchFamily="34" charset="0"/>
              </a:rPr>
              <a:t>١</a:t>
            </a:r>
            <a:endParaRPr lang="en-US" sz="1100" b="1"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marL="0" marR="0" lvl="0" indent="0" algn="r" rtl="1">
              <a:spcBef>
                <a:spcPts val="0"/>
              </a:spcBef>
              <a:spcAft>
                <a:spcPts val="0"/>
              </a:spcAft>
              <a:buNone/>
            </a:pP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فتى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يبلغ</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العمر</a:t>
            </a:r>
            <a:r>
              <a:rPr lang="ar-SA" sz="1100" dirty="0">
                <a:solidFill>
                  <a:schemeClr val="tx1"/>
                </a:solidFill>
                <a:ea typeface="Helvetica Neue"/>
                <a:cs typeface="Calibri" panose="020F0502020204030204" pitchFamily="34" charset="0"/>
                <a:sym typeface="Helvetica Neue"/>
              </a:rPr>
              <a:t>١٥</a:t>
            </a:r>
            <a:r>
              <a:rPr lang="en-US" sz="1100" dirty="0" err="1">
                <a:solidFill>
                  <a:schemeClr val="tx1"/>
                </a:solidFill>
                <a:ea typeface="Helvetica Neue"/>
                <a:cs typeface="Calibri" panose="020F0502020204030204" pitchFamily="34" charset="0"/>
                <a:sym typeface="Helvetica Neue"/>
              </a:rPr>
              <a:t>عامًا</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كان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وشقيقتيه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الأصغر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سنًا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قبل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اندلاع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العنف</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الأصلي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لأسباب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تتعلق</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بالسلامة</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لا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سيما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الخوف</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التجنيد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قبل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الجماعات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المسلحة</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قرر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إرساله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إحدى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الدول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المجاورة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للعيش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عمه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وزوجته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وطفليه</a:t>
            </a:r>
            <a:r>
              <a:rPr lang="en-US" sz="1100" dirty="0">
                <a:solidFill>
                  <a:schemeClr val="tx1"/>
                </a:solidFill>
                <a:ea typeface="Helvetica Neue"/>
                <a:cs typeface="Calibri" panose="020F0502020204030204" pitchFamily="34" charset="0"/>
                <a:sym typeface="Helvetica Neue"/>
              </a:rPr>
              <a:t>.</a:t>
            </a:r>
            <a:endParaRPr lang="ar-SA" sz="1100" dirty="0">
              <a:solidFill>
                <a:schemeClr val="tx1"/>
              </a:solidFill>
              <a:ea typeface="Helvetica Neue"/>
              <a:cs typeface="Calibri" panose="020F0502020204030204" pitchFamily="34" charset="0"/>
              <a:sym typeface="Helvetica Neue"/>
            </a:endParaRPr>
          </a:p>
          <a:p>
            <a:pPr marL="0" marR="0" lvl="0" indent="0" algn="r" rtl="1">
              <a:spcBef>
                <a:spcPts val="0"/>
              </a:spcBef>
              <a:spcAft>
                <a:spcPts val="0"/>
              </a:spcAft>
              <a:buNone/>
            </a:pPr>
            <a:endParaRPr lang="ar-SA" sz="1100" dirty="0">
              <a:ea typeface="Helvetica Neue"/>
              <a:cs typeface="Calibri" panose="020F0502020204030204" pitchFamily="34" charset="0"/>
              <a:sym typeface="Helvetica Neue"/>
            </a:endParaRPr>
          </a:p>
          <a:p>
            <a:pPr marL="0" marR="0" lvl="0" indent="0" algn="r" rtl="1">
              <a:spcBef>
                <a:spcPts val="0"/>
              </a:spcBef>
              <a:spcAft>
                <a:spcPts val="0"/>
              </a:spcAft>
              <a:buNone/>
            </a:pP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يعمل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وعليه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يغسل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السيارات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مرآب</a:t>
            </a:r>
            <a:r>
              <a:rPr lang="en-US" sz="1100" dirty="0">
                <a:solidFill>
                  <a:schemeClr val="tx1"/>
                </a:solidFill>
                <a:ea typeface="Helvetica Neue"/>
                <a:cs typeface="Calibri" panose="020F0502020204030204" pitchFamily="34" charset="0"/>
                <a:sym typeface="Helvetica Neue"/>
              </a:rPr>
              <a:t>.</a:t>
            </a:r>
            <a:r>
              <a:rPr lang="ar-SA" sz="1100" dirty="0">
                <a:solidFill>
                  <a:schemeClr val="tx1"/>
                </a:solidFill>
                <a:ea typeface="Helvetica Neue"/>
                <a:cs typeface="Calibri" panose="020F0502020204030204" pitchFamily="34" charset="0"/>
                <a:sym typeface="Helvetica Neue"/>
              </a:rPr>
              <a:t> يقوم </a:t>
            </a:r>
            <a:r>
              <a:rPr lang="en-US" sz="1100" dirty="0">
                <a:solidFill>
                  <a:schemeClr val="tx1"/>
                </a:solidFill>
                <a:ea typeface="Helvetica Neue"/>
                <a:cs typeface="Calibri" panose="020F0502020204030204" pitchFamily="34" charset="0"/>
                <a:sym typeface="Helvetica Neue"/>
              </a:rPr>
              <a:t> </a:t>
            </a:r>
            <a:r>
              <a:rPr lang="ar-SA" sz="1100" dirty="0" err="1">
                <a:solidFill>
                  <a:schemeClr val="tx1"/>
                </a:solidFill>
                <a:ea typeface="Helvetica Neue"/>
                <a:cs typeface="Calibri" panose="020F0502020204030204" pitchFamily="34" charset="0"/>
                <a:sym typeface="Helvetica Neue"/>
              </a:rPr>
              <a:t>بإر</a:t>
            </a:r>
            <a:r>
              <a:rPr lang="en-US" sz="1100" dirty="0" err="1">
                <a:solidFill>
                  <a:schemeClr val="tx1"/>
                </a:solidFill>
                <a:ea typeface="Helvetica Neue"/>
                <a:cs typeface="Calibri" panose="020F0502020204030204" pitchFamily="34" charset="0"/>
                <a:sym typeface="Helvetica Neue"/>
              </a:rPr>
              <a:t>س</a:t>
            </a:r>
            <a:r>
              <a:rPr lang="ar-SA" sz="1100" dirty="0" err="1">
                <a:solidFill>
                  <a:schemeClr val="tx1"/>
                </a:solidFill>
                <a:ea typeface="Helvetica Neue"/>
                <a:cs typeface="Calibri" panose="020F0502020204030204" pitchFamily="34" charset="0"/>
                <a:sym typeface="Helvetica Neue"/>
              </a:rPr>
              <a:t>ا</a:t>
            </a:r>
            <a:r>
              <a:rPr lang="en-US" sz="1100" dirty="0" err="1">
                <a:solidFill>
                  <a:schemeClr val="tx1"/>
                </a:solidFill>
                <a:ea typeface="Helvetica Neue"/>
                <a:cs typeface="Calibri" panose="020F0502020204030204" pitchFamily="34" charset="0"/>
                <a:sym typeface="Helvetica Neue"/>
              </a:rPr>
              <a:t>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جزء</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المال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الذي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يكسبه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a:t>
            </a:r>
            <a:r>
              <a:rPr lang="ar-SA" sz="1100" dirty="0">
                <a:solidFill>
                  <a:schemeClr val="tx1"/>
                </a:solidFill>
                <a:ea typeface="Helvetica Neue"/>
                <a:cs typeface="Calibri" panose="020F0502020204030204" pitchFamily="34" charset="0"/>
                <a:sym typeface="Helvetica Neue"/>
              </a:rPr>
              <a:t>ه</a:t>
            </a:r>
            <a:r>
              <a:rPr lang="ar-SA" sz="1100" dirty="0">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الأصلي. </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يتواصل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أحيانًا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عبر</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ال</a:t>
            </a:r>
            <a:r>
              <a:rPr lang="en-US" sz="1100" dirty="0" err="1">
                <a:solidFill>
                  <a:schemeClr val="tx1"/>
                </a:solidFill>
                <a:ea typeface="Helvetica Neue"/>
                <a:cs typeface="Calibri" panose="020F0502020204030204" pitchFamily="34" charset="0"/>
                <a:sym typeface="Helvetica Neue"/>
              </a:rPr>
              <a:t>واتساب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ومكالمات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هاتفية</a:t>
            </a:r>
            <a:r>
              <a:rPr lang="en-US" sz="1100" dirty="0">
                <a:solidFill>
                  <a:schemeClr val="tx1"/>
                </a:solidFill>
                <a:ea typeface="Helvetica Neue"/>
                <a:cs typeface="Calibri" panose="020F0502020204030204" pitchFamily="34" charset="0"/>
                <a:sym typeface="Helvetica Neue"/>
              </a:rPr>
              <a:t>. </a:t>
            </a:r>
            <a:endParaRPr lang="ar-SA" sz="1100" dirty="0">
              <a:solidFill>
                <a:schemeClr val="tx1"/>
              </a:solidFill>
              <a:ea typeface="Helvetica Neue"/>
              <a:cs typeface="Calibri" panose="020F0502020204030204" pitchFamily="34" charset="0"/>
              <a:sym typeface="Helvetica Neue"/>
            </a:endParaRPr>
          </a:p>
          <a:p>
            <a:pPr algn="r" rtl="1"/>
            <a:endParaRPr lang="en-US" sz="1100"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algn="r" rtl="1"/>
            <a:r>
              <a:rPr lang="en-US" sz="1100" b="1" dirty="0">
                <a:latin typeface="Calibri" panose="020F0502020204030204" pitchFamily="34" charset="0"/>
                <a:cs typeface="Calibri" panose="020F0502020204030204" pitchFamily="34" charset="0"/>
              </a:rPr>
              <a:t>تحديث</a:t>
            </a:r>
          </a:p>
          <a:p>
            <a:pPr algn="r" rtl="1"/>
            <a:endParaRPr lang="en-US" sz="1100" b="1"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عام من فرار هاشم إلى البلد المجاور ، أعرب عن افتقاده لوالدته وإخوته بشكل خاص. يجد حياته صعبة لأنه يضطر إلى العمل كثيرًا ولا يذهب إلى المدرسة وغالبًا ما يشعر بالقلق لأنه لا يكسب ما يكفي من المال لإرساله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بلده</a:t>
            </a:r>
            <a:endParaRPr lang="en-US" sz="1100"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كشف عم هاشم مؤخرًا عن فرار والدي </a:t>
            </a:r>
            <a:r>
              <a:rPr lang="en-US" sz="1100" dirty="0" err="1">
                <a:latin typeface="Calibri" panose="020F0502020204030204" pitchFamily="34" charset="0"/>
                <a:cs typeface="Calibri" panose="020F0502020204030204" pitchFamily="34" charset="0"/>
              </a:rPr>
              <a:t>هاشم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وانت</a:t>
            </a:r>
            <a:r>
              <a:rPr lang="ar-SA" sz="1100" dirty="0">
                <a:latin typeface="Calibri" panose="020F0502020204030204" pitchFamily="34" charset="0"/>
                <a:cs typeface="Calibri" panose="020F0502020204030204" pitchFamily="34" charset="0"/>
              </a:rPr>
              <a:t>قالهما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نفس </a:t>
            </a:r>
            <a:r>
              <a:rPr lang="en-US" sz="1100" dirty="0" err="1">
                <a:latin typeface="Calibri" panose="020F0502020204030204" pitchFamily="34" charset="0"/>
                <a:cs typeface="Calibri" panose="020F0502020204030204" pitchFamily="34" charset="0"/>
              </a:rPr>
              <a:t>البلد</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حيث</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يقيم</a:t>
            </a:r>
            <a:r>
              <a:rPr lang="ar-SA" sz="1100" dirty="0">
                <a:latin typeface="Calibri" panose="020F0502020204030204" pitchFamily="34" charset="0"/>
                <a:cs typeface="Calibri" panose="020F0502020204030204" pitchFamily="34" charset="0"/>
              </a:rPr>
              <a:t>و</a:t>
            </a:r>
            <a:r>
              <a:rPr lang="en-US" sz="1100" dirty="0" err="1">
                <a:latin typeface="Calibri" panose="020F0502020204030204" pitchFamily="34" charset="0"/>
                <a:cs typeface="Calibri" panose="020F0502020204030204" pitchFamily="34" charset="0"/>
              </a:rPr>
              <a:t>ن</a:t>
            </a:r>
            <a:r>
              <a:rPr lang="en-US" sz="1100" dirty="0">
                <a:latin typeface="Calibri" panose="020F0502020204030204" pitchFamily="34" charset="0"/>
                <a:cs typeface="Calibri" panose="020F0502020204030204" pitchFamily="34" charset="0"/>
              </a:rPr>
              <a:t>. خلال </a:t>
            </a:r>
            <a:r>
              <a:rPr lang="en-US" sz="1100" dirty="0" err="1">
                <a:latin typeface="Calibri" panose="020F0502020204030204" pitchFamily="34" charset="0"/>
                <a:cs typeface="Calibri" panose="020F0502020204030204" pitchFamily="34" charset="0"/>
              </a:rPr>
              <a:t>الأسبوعين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الماضيين</a:t>
            </a:r>
            <a:r>
              <a:rPr lang="ar-SA" sz="1100" dirty="0">
                <a:latin typeface="Calibri" panose="020F0502020204030204" pitchFamily="34" charset="0"/>
                <a:cs typeface="Calibri" panose="020F0502020204030204" pitchFamily="34" charset="0"/>
              </a:rPr>
              <a:t>، </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تحد</a:t>
            </a:r>
            <a:r>
              <a:rPr lang="en-US" sz="1100" dirty="0" err="1">
                <a:latin typeface="Calibri" panose="020F0502020204030204" pitchFamily="34" charset="0"/>
                <a:cs typeface="Calibri" panose="020F0502020204030204" pitchFamily="34" charset="0"/>
              </a:rPr>
              <a:t>ث</a:t>
            </a:r>
            <a:r>
              <a:rPr lang="en-US" sz="1100" dirty="0">
                <a:latin typeface="Calibri" panose="020F0502020204030204" pitchFamily="34" charset="0"/>
                <a:cs typeface="Calibri" panose="020F0502020204030204" pitchFamily="34" charset="0"/>
              </a:rPr>
              <a:t> هاشم إلى والديه مرتين وأكد أن الأشخاص الذين تحدث معهم هم والديه وشقيقتيه.</a:t>
            </a:r>
          </a:p>
        </p:txBody>
      </p:sp>
      <p:sp>
        <p:nvSpPr>
          <p:cNvPr id="3" name="Hexagon 2">
            <a:extLst>
              <a:ext uri="{FF2B5EF4-FFF2-40B4-BE49-F238E27FC236}">
                <a16:creationId xmlns:a16="http://schemas.microsoft.com/office/drawing/2014/main" id="{1B6B7B72-72D2-701D-D496-E9757B4FC4E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21A6B571-1CAA-369E-1121-F8AAE3E3D115}"/>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FB4C3A40-E67D-6FB8-7FC1-2457E044F6E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AEE3A3FC-8DEA-3B62-48C7-9BD4EFC596E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320E9AEF-5D5F-24C0-ACC5-011FDF331904}"/>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DFD327A7-B721-C54D-254D-750326BB6C4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46349F7-682F-855C-F362-E82E0F006FA2}"/>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CB4D30EC-AEC7-07C2-B4DD-603E20CDC4A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13C3A96F-530A-1F15-F666-AD1984B5D3C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A293124-D8F9-D740-71AE-7A7348766C68}"/>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67D5A712-22EA-B24F-B2E5-BC8AC98047B7}"/>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FBFD65F6-A89B-B948-8CEF-21334DA8F483}"/>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395D3C5B-D22D-DEBF-B71B-D9E66A49DA07}"/>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96E658DF-5B36-A8D4-AAD1-B9D8FB48092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00BECB11-3B97-0974-841B-12B9DC7F550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D6A8EF72-C5D7-0757-C21F-8DEF72E77C3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Hexagon 35">
            <a:extLst>
              <a:ext uri="{FF2B5EF4-FFF2-40B4-BE49-F238E27FC236}">
                <a16:creationId xmlns:a16="http://schemas.microsoft.com/office/drawing/2014/main" id="{A9B5FA75-4A0A-5BA3-D28D-61EE837D174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Hexagon 36">
            <a:extLst>
              <a:ext uri="{FF2B5EF4-FFF2-40B4-BE49-F238E27FC236}">
                <a16:creationId xmlns:a16="http://schemas.microsoft.com/office/drawing/2014/main" id="{67FF34DE-B3F7-C81A-D24E-44D89A39DA2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38" name="Group 37">
            <a:extLst>
              <a:ext uri="{FF2B5EF4-FFF2-40B4-BE49-F238E27FC236}">
                <a16:creationId xmlns:a16="http://schemas.microsoft.com/office/drawing/2014/main" id="{0328B8AE-A86A-5005-EF59-94C565ECAE9A}"/>
              </a:ext>
            </a:extLst>
          </p:cNvPr>
          <p:cNvGrpSpPr/>
          <p:nvPr/>
        </p:nvGrpSpPr>
        <p:grpSpPr>
          <a:xfrm>
            <a:off x="3588325" y="6756711"/>
            <a:ext cx="2648700" cy="2189111"/>
            <a:chOff x="7499908" y="4900577"/>
            <a:chExt cx="997752" cy="824627"/>
          </a:xfrm>
        </p:grpSpPr>
        <p:grpSp>
          <p:nvGrpSpPr>
            <p:cNvPr id="39" name="Group 38">
              <a:extLst>
                <a:ext uri="{FF2B5EF4-FFF2-40B4-BE49-F238E27FC236}">
                  <a16:creationId xmlns:a16="http://schemas.microsoft.com/office/drawing/2014/main" id="{39E03C58-FE46-4CFA-715D-0319F0F7B839}"/>
                </a:ext>
              </a:extLst>
            </p:cNvPr>
            <p:cNvGrpSpPr/>
            <p:nvPr/>
          </p:nvGrpSpPr>
          <p:grpSpPr>
            <a:xfrm>
              <a:off x="7499908" y="4900577"/>
              <a:ext cx="997752" cy="824627"/>
              <a:chOff x="5957706" y="3325646"/>
              <a:chExt cx="2611796" cy="1892062"/>
            </a:xfrm>
            <a:solidFill>
              <a:schemeClr val="accent4"/>
            </a:solidFill>
          </p:grpSpPr>
          <p:sp>
            <p:nvSpPr>
              <p:cNvPr id="43" name="Rectangle: Rounded Corners 42">
                <a:extLst>
                  <a:ext uri="{FF2B5EF4-FFF2-40B4-BE49-F238E27FC236}">
                    <a16:creationId xmlns:a16="http://schemas.microsoft.com/office/drawing/2014/main" id="{611B172B-8DDF-218B-D6D7-986D490235DB}"/>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44" name="Rectangle: Top Corners Rounded 43">
                <a:extLst>
                  <a:ext uri="{FF2B5EF4-FFF2-40B4-BE49-F238E27FC236}">
                    <a16:creationId xmlns:a16="http://schemas.microsoft.com/office/drawing/2014/main" id="{8CA00AA3-77D5-2B3F-99A5-7B652BD70EC9}"/>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40" name="Group 39">
              <a:extLst>
                <a:ext uri="{FF2B5EF4-FFF2-40B4-BE49-F238E27FC236}">
                  <a16:creationId xmlns:a16="http://schemas.microsoft.com/office/drawing/2014/main" id="{7F01B922-6450-99F2-F61F-F282BBFC3D1C}"/>
                </a:ext>
              </a:extLst>
            </p:cNvPr>
            <p:cNvGrpSpPr/>
            <p:nvPr/>
          </p:nvGrpSpPr>
          <p:grpSpPr>
            <a:xfrm>
              <a:off x="7871183" y="5154803"/>
              <a:ext cx="316610" cy="462618"/>
              <a:chOff x="8661923" y="4758813"/>
              <a:chExt cx="825538" cy="1206243"/>
            </a:xfrm>
            <a:solidFill>
              <a:schemeClr val="bg1"/>
            </a:solidFill>
          </p:grpSpPr>
          <p:sp>
            <p:nvSpPr>
              <p:cNvPr id="41" name="Circle: Hollow 40">
                <a:extLst>
                  <a:ext uri="{FF2B5EF4-FFF2-40B4-BE49-F238E27FC236}">
                    <a16:creationId xmlns:a16="http://schemas.microsoft.com/office/drawing/2014/main" id="{AB317DDE-0A05-3A07-A43C-87D62858AE95}"/>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42" name="Rectangle: Rounded Corners 41">
                <a:extLst>
                  <a:ext uri="{FF2B5EF4-FFF2-40B4-BE49-F238E27FC236}">
                    <a16:creationId xmlns:a16="http://schemas.microsoft.com/office/drawing/2014/main" id="{613CD2F6-0D6F-2CF2-4E8C-D422B8D3A483}"/>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Tree>
    <p:extLst>
      <p:ext uri="{BB962C8B-B14F-4D97-AF65-F5344CB8AC3E}">
        <p14:creationId xmlns:p14="http://schemas.microsoft.com/office/powerpoint/2010/main" val="42662532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2852500318"/>
              </p:ext>
            </p:extLst>
          </p:nvPr>
        </p:nvGraphicFramePr>
        <p:xfrm>
          <a:off x="982985" y="680663"/>
          <a:ext cx="5254036" cy="1795083"/>
        </p:xfrm>
        <a:graphic>
          <a:graphicData uri="http://schemas.openxmlformats.org/drawingml/2006/table">
            <a:tbl>
              <a:tblPr firstRow="1" firstCol="1" bandRow="1"/>
              <a:tblGrid>
                <a:gridCol w="3525220">
                  <a:extLst>
                    <a:ext uri="{9D8B030D-6E8A-4147-A177-3AD203B41FA5}">
                      <a16:colId xmlns:a16="http://schemas.microsoft.com/office/drawing/2014/main" val="3371818504"/>
                    </a:ext>
                  </a:extLst>
                </a:gridCol>
                <a:gridCol w="1728816">
                  <a:extLst>
                    <a:ext uri="{9D8B030D-6E8A-4147-A177-3AD203B41FA5}">
                      <a16:colId xmlns:a16="http://schemas.microsoft.com/office/drawing/2014/main" val="3932591529"/>
                    </a:ext>
                  </a:extLst>
                </a:gridCol>
              </a:tblGrid>
              <a:tr h="223011">
                <a:tc gridSpan="2">
                  <a:txBody>
                    <a:bodyPr/>
                    <a:lstStyle/>
                    <a:p>
                      <a:pPr algn="ctr" rtl="1"/>
                      <a:r>
                        <a:rPr lang="ar-SA" sz="15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٤.ج </a:t>
                      </a:r>
                      <a:r>
                        <a:rPr lang="en-ZA" sz="15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نظرة عامة على </a:t>
                      </a:r>
                      <a:r>
                        <a:rPr lang="en-ZA" sz="15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نموذج</a:t>
                      </a:r>
                      <a:r>
                        <a:rPr lang="en-ZA" sz="15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5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التحقق من ال</a:t>
                      </a:r>
                      <a:r>
                        <a:rPr lang="en-ZA" sz="15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بالغين</a:t>
                      </a:r>
                      <a:endParaRPr lang="en-CA" sz="11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hMerge="1">
                  <a:txBody>
                    <a:bodyPr/>
                    <a:lstStyle/>
                    <a:p>
                      <a:pPr algn="r" rtl="1"/>
                      <a:endParaRPr lang="en-CA"/>
                    </a:p>
                  </a:txBody>
                  <a:tcPr/>
                </a:tc>
                <a:extLst>
                  <a:ext uri="{0D108BD9-81ED-4DB2-BD59-A6C34878D82A}">
                    <a16:rowId xmlns:a16="http://schemas.microsoft.com/office/drawing/2014/main" val="475347689"/>
                  </a:ext>
                </a:extLst>
              </a:tr>
              <a:tr h="142518">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الخطوة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تنفيذ خطة الحالة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en-ZA" sz="12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خطوة</a:t>
                      </a:r>
                      <a:r>
                        <a:rPr lang="en-ZA"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إدارة</a:t>
                      </a:r>
                      <a:r>
                        <a:rPr lang="en-ZA" sz="12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2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30274888"/>
                  </a:ext>
                </a:extLst>
              </a:tr>
              <a:tr h="142518">
                <a:tc>
                  <a:txBody>
                    <a:bodyPr/>
                    <a:lstStyle/>
                    <a:p>
                      <a:pPr algn="r" rtl="1">
                        <a:lnSpc>
                          <a:spcPct val="107000"/>
                        </a:lnSpc>
                        <a:spcAft>
                          <a:spcPts val="800"/>
                        </a:spcAft>
                      </a:pPr>
                      <a:r>
                        <a:rPr lang="ar-SA" sz="1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الإضافي </a:t>
                      </a:r>
                      <a:endParaRPr lang="en-CA" sz="1200" b="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الأساسي/ الإضافي</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437689355"/>
                  </a:ext>
                </a:extLst>
              </a:tr>
              <a:tr h="291657">
                <a:tc>
                  <a:txBody>
                    <a:bodyPr/>
                    <a:lstStyle/>
                    <a:p>
                      <a:pPr algn="r" rtl="1">
                        <a:lnSpc>
                          <a:spcPct val="107000"/>
                        </a:lnSpc>
                        <a:spcAft>
                          <a:spcPts val="800"/>
                        </a:spcAft>
                      </a:pP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يجب إكمال هذا النموذج بعد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نجاح</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التعقب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وقبل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لم شمل الطفل بالعائلة.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متى يتم إكماله</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1269982894"/>
                  </a:ext>
                </a:extLst>
              </a:tr>
              <a:tr h="142518">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مسؤول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الذي تم تعيينه لهذه الحالة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من يجب أن يقوم بإكمالها</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2784597622"/>
                  </a:ext>
                </a:extLst>
              </a:tr>
              <a:tr h="291657">
                <a:tc>
                  <a:txBody>
                    <a:bodyPr/>
                    <a:lstStyle/>
                    <a:p>
                      <a:pPr algn="r" rtl="1">
                        <a:lnSpc>
                          <a:spcPct val="107000"/>
                        </a:lnSpc>
                        <a:spcAft>
                          <a:spcPts val="800"/>
                        </a:spcAft>
                      </a:pP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لتسجيل المعلومات حول عملية إثبات صحة العلاقات بين الطفل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والأسرة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الرغبة بلم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شمل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الهدف من النموذج</a:t>
                      </a:r>
                      <a:endParaRPr lang="en-CA" sz="12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4008327526"/>
                  </a:ext>
                </a:extLst>
              </a:tr>
            </a:tbl>
          </a:graphicData>
        </a:graphic>
      </p:graphicFrame>
      <p:graphicFrame>
        <p:nvGraphicFramePr>
          <p:cNvPr id="9" name="Table 8">
            <a:extLst>
              <a:ext uri="{FF2B5EF4-FFF2-40B4-BE49-F238E27FC236}">
                <a16:creationId xmlns:a16="http://schemas.microsoft.com/office/drawing/2014/main" id="{5C1F636C-1534-11F9-9EE7-8B4607DA9D27}"/>
              </a:ext>
            </a:extLst>
          </p:cNvPr>
          <p:cNvGraphicFramePr>
            <a:graphicFrameLocks noGrp="1"/>
          </p:cNvGraphicFramePr>
          <p:nvPr>
            <p:extLst>
              <p:ext uri="{D42A27DB-BD31-4B8C-83A1-F6EECF244321}">
                <p14:modId xmlns:p14="http://schemas.microsoft.com/office/powerpoint/2010/main" val="239471663"/>
              </p:ext>
            </p:extLst>
          </p:nvPr>
        </p:nvGraphicFramePr>
        <p:xfrm>
          <a:off x="982984" y="3112359"/>
          <a:ext cx="5254037" cy="5097781"/>
        </p:xfrm>
        <a:graphic>
          <a:graphicData uri="http://schemas.openxmlformats.org/drawingml/2006/table">
            <a:tbl>
              <a:tblPr firstRow="1" firstCol="1" bandRow="1"/>
              <a:tblGrid>
                <a:gridCol w="1751345">
                  <a:extLst>
                    <a:ext uri="{9D8B030D-6E8A-4147-A177-3AD203B41FA5}">
                      <a16:colId xmlns:a16="http://schemas.microsoft.com/office/drawing/2014/main" val="3371818504"/>
                    </a:ext>
                  </a:extLst>
                </a:gridCol>
                <a:gridCol w="875673">
                  <a:extLst>
                    <a:ext uri="{9D8B030D-6E8A-4147-A177-3AD203B41FA5}">
                      <a16:colId xmlns:a16="http://schemas.microsoft.com/office/drawing/2014/main" val="4103889326"/>
                    </a:ext>
                  </a:extLst>
                </a:gridCol>
                <a:gridCol w="875673">
                  <a:extLst>
                    <a:ext uri="{9D8B030D-6E8A-4147-A177-3AD203B41FA5}">
                      <a16:colId xmlns:a16="http://schemas.microsoft.com/office/drawing/2014/main" val="787878232"/>
                    </a:ext>
                  </a:extLst>
                </a:gridCol>
                <a:gridCol w="288344">
                  <a:extLst>
                    <a:ext uri="{9D8B030D-6E8A-4147-A177-3AD203B41FA5}">
                      <a16:colId xmlns:a16="http://schemas.microsoft.com/office/drawing/2014/main" val="2788939307"/>
                    </a:ext>
                  </a:extLst>
                </a:gridCol>
                <a:gridCol w="587329">
                  <a:extLst>
                    <a:ext uri="{9D8B030D-6E8A-4147-A177-3AD203B41FA5}">
                      <a16:colId xmlns:a16="http://schemas.microsoft.com/office/drawing/2014/main" val="986235076"/>
                    </a:ext>
                  </a:extLst>
                </a:gridCol>
                <a:gridCol w="875673">
                  <a:extLst>
                    <a:ext uri="{9D8B030D-6E8A-4147-A177-3AD203B41FA5}">
                      <a16:colId xmlns:a16="http://schemas.microsoft.com/office/drawing/2014/main" val="4170378707"/>
                    </a:ext>
                  </a:extLst>
                </a:gridCol>
              </a:tblGrid>
              <a:tr h="223011">
                <a:tc gridSpan="6">
                  <a:txBody>
                    <a:bodyPr/>
                    <a:lstStyle/>
                    <a:p>
                      <a:pPr algn="ctr" rtl="1"/>
                      <a:r>
                        <a:rPr lang="en-ZA" sz="1600" b="1" dirty="0" err="1">
                          <a:solidFill>
                            <a:srgbClr val="000000"/>
                          </a:solidFill>
                          <a:effectLst/>
                          <a:latin typeface="+mn-lt"/>
                          <a:ea typeface="Calibri" panose="020F0502020204030204" pitchFamily="34" charset="0"/>
                          <a:cs typeface="Calibri" panose="020F0502020204030204" pitchFamily="34" charset="0"/>
                        </a:rPr>
                        <a:t>نموذج</a:t>
                      </a:r>
                      <a:r>
                        <a:rPr lang="en-ZA" sz="1600" b="1" dirty="0">
                          <a:solidFill>
                            <a:srgbClr val="000000"/>
                          </a:solidFill>
                          <a:effectLst/>
                          <a:latin typeface="+mn-lt"/>
                          <a:ea typeface="Calibri" panose="020F0502020204030204" pitchFamily="34" charset="0"/>
                          <a:cs typeface="Calibri" panose="020F0502020204030204" pitchFamily="34" charset="0"/>
                        </a:rPr>
                        <a:t> </a:t>
                      </a:r>
                      <a:r>
                        <a:rPr lang="ar-SA" sz="1600" b="1" dirty="0">
                          <a:solidFill>
                            <a:srgbClr val="000000"/>
                          </a:solidFill>
                          <a:effectLst/>
                          <a:latin typeface="+mn-lt"/>
                          <a:ea typeface="Calibri" panose="020F0502020204030204" pitchFamily="34" charset="0"/>
                          <a:cs typeface="Calibri" panose="020F0502020204030204" pitchFamily="34" charset="0"/>
                        </a:rPr>
                        <a:t>التحقق</a:t>
                      </a:r>
                      <a:r>
                        <a:rPr lang="en-ZA" sz="1600" b="1" dirty="0">
                          <a:solidFill>
                            <a:srgbClr val="000000"/>
                          </a:solidFill>
                          <a:effectLst/>
                          <a:latin typeface="+mn-lt"/>
                          <a:ea typeface="Calibri" panose="020F0502020204030204" pitchFamily="34" charset="0"/>
                          <a:cs typeface="Calibri" panose="020F0502020204030204" pitchFamily="34" charset="0"/>
                        </a:rPr>
                        <a:t> </a:t>
                      </a:r>
                      <a:r>
                        <a:rPr lang="ar-SA" sz="1600" b="1" dirty="0">
                          <a:solidFill>
                            <a:srgbClr val="000000"/>
                          </a:solidFill>
                          <a:effectLst/>
                          <a:latin typeface="+mn-lt"/>
                          <a:ea typeface="Calibri" panose="020F0502020204030204" pitchFamily="34" charset="0"/>
                          <a:cs typeface="Calibri" panose="020F0502020204030204" pitchFamily="34" charset="0"/>
                        </a:rPr>
                        <a:t>من ال</a:t>
                      </a:r>
                      <a:r>
                        <a:rPr lang="en-ZA" sz="1600" b="1" dirty="0" err="1">
                          <a:solidFill>
                            <a:srgbClr val="000000"/>
                          </a:solidFill>
                          <a:effectLst/>
                          <a:latin typeface="+mn-lt"/>
                          <a:ea typeface="Calibri" panose="020F0502020204030204" pitchFamily="34" charset="0"/>
                          <a:cs typeface="Calibri" panose="020F0502020204030204" pitchFamily="34" charset="0"/>
                        </a:rPr>
                        <a:t>بالغين</a:t>
                      </a:r>
                      <a:endParaRPr lang="en-CA" sz="16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475347689"/>
                  </a:ext>
                </a:extLst>
              </a:tr>
              <a:tr h="223011">
                <a:tc gridSpan="3">
                  <a:txBody>
                    <a:bodyPr/>
                    <a:lstStyle/>
                    <a:p>
                      <a:pPr algn="r" rtl="1">
                        <a:lnSpc>
                          <a:spcPct val="107000"/>
                        </a:lnSpc>
                        <a:spcAft>
                          <a:spcPts val="800"/>
                        </a:spcAft>
                      </a:pPr>
                      <a:r>
                        <a:rPr lang="ar-SA" sz="1000" b="1" kern="1200" dirty="0">
                          <a:solidFill>
                            <a:schemeClr val="tx1"/>
                          </a:solidFill>
                          <a:effectLst/>
                          <a:latin typeface="+mn-lt"/>
                          <a:ea typeface="+mn-ea"/>
                          <a:cs typeface="+mn-cs"/>
                        </a:rPr>
                        <a:t>تاريخ إكمال النموذج:                 </a:t>
                      </a:r>
                      <a:r>
                        <a:rPr lang="ar-SA" sz="1000" kern="1200" dirty="0">
                          <a:solidFill>
                            <a:schemeClr val="tx1"/>
                          </a:solidFill>
                          <a:effectLst/>
                          <a:latin typeface="+mn-lt"/>
                          <a:ea typeface="+mn-ea"/>
                          <a:cs typeface="+mn-cs"/>
                        </a:rPr>
                        <a:t> </a:t>
                      </a:r>
                      <a:r>
                        <a:rPr lang="en-ZA" sz="1000" b="1" dirty="0">
                          <a:effectLst/>
                          <a:latin typeface="+mn-lt"/>
                          <a:ea typeface="Calibri" panose="020F0502020204030204" pitchFamily="34" charset="0"/>
                          <a:cs typeface="Times New Roman" panose="02020603050405020304" pitchFamily="18" charset="0"/>
                        </a:rPr>
                        <a:t>:</a:t>
                      </a:r>
                      <a:r>
                        <a:rPr lang="en-ZA" sz="900" i="1" dirty="0">
                          <a:effectLst/>
                          <a:latin typeface="+mn-lt"/>
                          <a:ea typeface="Calibri" panose="020F0502020204030204" pitchFamily="34" charset="0"/>
                          <a:cs typeface="Times New Roman" panose="02020603050405020304" pitchFamily="18" charset="0"/>
                        </a:rPr>
                        <a:t>يوم / شهر / سنة</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gridSpan="3">
                  <a:txBody>
                    <a:bodyPr/>
                    <a:lstStyle/>
                    <a:p>
                      <a:pPr algn="r" rtl="1">
                        <a:lnSpc>
                          <a:spcPct val="107000"/>
                        </a:lnSpc>
                        <a:spcAft>
                          <a:spcPts val="800"/>
                        </a:spcAft>
                      </a:pPr>
                      <a:r>
                        <a:rPr lang="ar-SA" sz="1000" b="1" kern="1200" dirty="0">
                          <a:solidFill>
                            <a:schemeClr val="tx1"/>
                          </a:solidFill>
                          <a:effectLst/>
                          <a:latin typeface="+mn-lt"/>
                          <a:ea typeface="+mn-ea"/>
                          <a:cs typeface="+mn-cs"/>
                        </a:rPr>
                        <a:t>رقم التعريف للحالة:</a:t>
                      </a:r>
                      <a:r>
                        <a:rPr lang="en-FR" sz="1000" dirty="0">
                          <a:effectLst/>
                          <a:latin typeface="+mn-lt"/>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806821932"/>
                  </a:ext>
                </a:extLst>
              </a:tr>
              <a:tr h="223011">
                <a:tc gridSpan="6">
                  <a:txBody>
                    <a:bodyPr/>
                    <a:lstStyle/>
                    <a:p>
                      <a:pPr algn="r" rtl="1">
                        <a:lnSpc>
                          <a:spcPct val="107000"/>
                        </a:lnSpc>
                        <a:spcAft>
                          <a:spcPts val="800"/>
                        </a:spcAft>
                      </a:pPr>
                      <a:r>
                        <a:rPr lang="ar-SA" sz="1000" b="1" dirty="0">
                          <a:solidFill>
                            <a:srgbClr val="000000"/>
                          </a:solidFill>
                          <a:effectLst/>
                          <a:latin typeface="+mn-lt"/>
                          <a:ea typeface="Calibri" panose="020F0502020204030204" pitchFamily="34" charset="0"/>
                          <a:cs typeface="Times New Roman" panose="02020603050405020304" pitchFamily="18" charset="0"/>
                        </a:rPr>
                        <a:t>١. </a:t>
                      </a:r>
                      <a:r>
                        <a:rPr lang="en-ZA" sz="1000" b="1" dirty="0" err="1">
                          <a:solidFill>
                            <a:srgbClr val="000000"/>
                          </a:solidFill>
                          <a:effectLst/>
                          <a:latin typeface="+mn-lt"/>
                          <a:ea typeface="Calibri" panose="020F0502020204030204" pitchFamily="34" charset="0"/>
                          <a:cs typeface="Times New Roman" panose="02020603050405020304" pitchFamily="18" charset="0"/>
                        </a:rPr>
                        <a:t>معلومات</a:t>
                      </a:r>
                      <a:r>
                        <a:rPr lang="en-ZA" sz="1000" b="1" dirty="0">
                          <a:solidFill>
                            <a:srgbClr val="000000"/>
                          </a:solidFill>
                          <a:effectLst/>
                          <a:latin typeface="+mn-lt"/>
                          <a:ea typeface="Calibri" panose="020F0502020204030204" pitchFamily="34" charset="0"/>
                          <a:cs typeface="Times New Roman" panose="02020603050405020304" pitchFamily="18" charset="0"/>
                        </a:rPr>
                        <a:t> </a:t>
                      </a:r>
                      <a:r>
                        <a:rPr lang="en-ZA" sz="1000" b="1" dirty="0" err="1">
                          <a:solidFill>
                            <a:srgbClr val="000000"/>
                          </a:solidFill>
                          <a:effectLst/>
                          <a:latin typeface="+mn-lt"/>
                          <a:ea typeface="Calibri" panose="020F0502020204030204" pitchFamily="34" charset="0"/>
                          <a:cs typeface="Times New Roman" panose="02020603050405020304" pitchFamily="18" charset="0"/>
                        </a:rPr>
                        <a:t>عن</a:t>
                      </a:r>
                      <a:r>
                        <a:rPr lang="en-ZA" sz="1000" b="1" dirty="0">
                          <a:solidFill>
                            <a:srgbClr val="000000"/>
                          </a:solidFill>
                          <a:effectLst/>
                          <a:latin typeface="+mn-lt"/>
                          <a:ea typeface="Calibri" panose="020F0502020204030204" pitchFamily="34" charset="0"/>
                          <a:cs typeface="Times New Roman" panose="02020603050405020304" pitchFamily="18" charset="0"/>
                        </a:rPr>
                        <a:t> </a:t>
                      </a:r>
                      <a:r>
                        <a:rPr lang="en-ZA" sz="1000" b="1" dirty="0" err="1">
                          <a:solidFill>
                            <a:srgbClr val="000000"/>
                          </a:solidFill>
                          <a:effectLst/>
                          <a:latin typeface="+mn-lt"/>
                          <a:ea typeface="Calibri" panose="020F0502020204030204" pitchFamily="34" charset="0"/>
                          <a:cs typeface="Times New Roman" panose="02020603050405020304" pitchFamily="18" charset="0"/>
                        </a:rPr>
                        <a:t>ال</a:t>
                      </a:r>
                      <a:r>
                        <a:rPr lang="ar-SA" sz="1000" b="1" dirty="0">
                          <a:solidFill>
                            <a:srgbClr val="000000"/>
                          </a:solidFill>
                          <a:effectLst/>
                          <a:latin typeface="+mn-lt"/>
                          <a:ea typeface="Calibri" panose="020F0502020204030204" pitchFamily="34" charset="0"/>
                          <a:cs typeface="Times New Roman" panose="02020603050405020304" pitchFamily="18" charset="0"/>
                        </a:rPr>
                        <a:t>شخص البالغ </a:t>
                      </a:r>
                      <a:r>
                        <a:rPr lang="en-ZA" sz="1000" b="1" dirty="0">
                          <a:solidFill>
                            <a:srgbClr val="000000"/>
                          </a:solidFill>
                          <a:effectLst/>
                          <a:latin typeface="+mn-lt"/>
                          <a:ea typeface="Calibri" panose="020F0502020204030204" pitchFamily="34" charset="0"/>
                          <a:cs typeface="Times New Roman" panose="02020603050405020304" pitchFamily="18" charset="0"/>
                        </a:rPr>
                        <a:t> في عملية التحقق</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2497521783"/>
                  </a:ext>
                </a:extLst>
              </a:tr>
              <a:tr h="223011">
                <a:tc gridSpan="2">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000" b="1" kern="1200" dirty="0">
                          <a:solidFill>
                            <a:schemeClr val="tx1"/>
                          </a:solidFill>
                          <a:effectLst/>
                          <a:latin typeface="+mn-lt"/>
                          <a:ea typeface="+mn-ea"/>
                          <a:cs typeface="+mn-cs"/>
                        </a:rPr>
                        <a:t>اسم العائلة:</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gridSpan="2">
                  <a:txBody>
                    <a:bodyPr/>
                    <a:lstStyle/>
                    <a:p>
                      <a:pPr algn="r" rtl="1"/>
                      <a:r>
                        <a:rPr lang="en-ZA" sz="1000" b="1" dirty="0">
                          <a:effectLst/>
                          <a:latin typeface="+mn-lt"/>
                          <a:ea typeface="Calibri" panose="020F0502020204030204" pitchFamily="34" charset="0"/>
                          <a:cs typeface="Times New Roman" panose="02020603050405020304" pitchFamily="18" charset="0"/>
                        </a:rPr>
                        <a:t>الاسم الأوسط:</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gridSpan="2">
                  <a:txBody>
                    <a:bodyPr/>
                    <a:lstStyle/>
                    <a:p>
                      <a:pPr algn="r" rtl="1"/>
                      <a:r>
                        <a:rPr lang="en-ZA" sz="1000" b="1" dirty="0" err="1">
                          <a:effectLst/>
                          <a:latin typeface="+mn-lt"/>
                          <a:ea typeface="Calibri" panose="020F0502020204030204" pitchFamily="34" charset="0"/>
                          <a:cs typeface="Times New Roman" panose="02020603050405020304" pitchFamily="18" charset="0"/>
                        </a:rPr>
                        <a:t>الاسم</a:t>
                      </a:r>
                      <a:r>
                        <a:rPr lang="en-ZA" sz="1000" b="1" dirty="0">
                          <a:effectLst/>
                          <a:latin typeface="+mn-lt"/>
                          <a:ea typeface="Calibri" panose="020F0502020204030204" pitchFamily="34" charset="0"/>
                          <a:cs typeface="Times New Roman" panose="02020603050405020304" pitchFamily="18" charset="0"/>
                        </a:rPr>
                        <a:t> </a:t>
                      </a:r>
                      <a:r>
                        <a:rPr lang="en-ZA" sz="1000" b="1" dirty="0" err="1">
                          <a:effectLst/>
                          <a:latin typeface="+mn-lt"/>
                          <a:ea typeface="Calibri" panose="020F0502020204030204" pitchFamily="34" charset="0"/>
                          <a:cs typeface="Times New Roman" panose="02020603050405020304" pitchFamily="18" charset="0"/>
                        </a:rPr>
                        <a:t>الأول</a:t>
                      </a:r>
                      <a:r>
                        <a:rPr lang="en-ZA" sz="1000" b="1" dirty="0">
                          <a:effectLst/>
                          <a:latin typeface="+mn-lt"/>
                          <a:ea typeface="Calibri" panose="020F0502020204030204" pitchFamily="34" charset="0"/>
                          <a:cs typeface="Times New Roman" panose="02020603050405020304" pitchFamily="18" charset="0"/>
                        </a:rPr>
                        <a:t>:</a:t>
                      </a:r>
                      <a:endParaRPr lang="en-CA" sz="10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r>
                        <a:rPr lang="en-ZA" sz="1000" b="1" dirty="0" err="1">
                          <a:effectLst/>
                          <a:latin typeface="+mn-lt"/>
                          <a:ea typeface="Calibri" panose="020F0502020204030204" pitchFamily="34" charset="0"/>
                          <a:cs typeface="Times New Roman" panose="02020603050405020304" pitchFamily="18" charset="0"/>
                        </a:rPr>
                        <a:t>الاسم</a:t>
                      </a:r>
                      <a:r>
                        <a:rPr lang="en-ZA" sz="1000" b="1" dirty="0">
                          <a:effectLst/>
                          <a:latin typeface="+mn-lt"/>
                          <a:ea typeface="Calibri" panose="020F0502020204030204" pitchFamily="34" charset="0"/>
                          <a:cs typeface="Times New Roman" panose="02020603050405020304" pitchFamily="18" charset="0"/>
                        </a:rPr>
                        <a:t> </a:t>
                      </a:r>
                      <a:r>
                        <a:rPr lang="en-ZA" sz="1000" b="1" dirty="0" err="1">
                          <a:effectLst/>
                          <a:latin typeface="+mn-lt"/>
                          <a:ea typeface="Calibri" panose="020F0502020204030204" pitchFamily="34" charset="0"/>
                          <a:cs typeface="Times New Roman" panose="02020603050405020304" pitchFamily="18" charset="0"/>
                        </a:rPr>
                        <a:t>الأول</a:t>
                      </a:r>
                      <a:r>
                        <a:rPr lang="en-ZA" sz="1000" b="1" dirty="0">
                          <a:effectLst/>
                          <a:latin typeface="+mn-lt"/>
                          <a:ea typeface="Calibri" panose="020F0502020204030204" pitchFamily="34" charset="0"/>
                          <a:cs typeface="Times New Roman" panose="02020603050405020304" pitchFamily="18" charset="0"/>
                        </a:rPr>
                        <a:t>:</a:t>
                      </a:r>
                      <a:endParaRPr lang="en-CA" sz="10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896026337"/>
                  </a:ext>
                </a:extLst>
              </a:tr>
              <a:tr h="223011">
                <a:tc gridSpan="6">
                  <a:txBody>
                    <a:bodyPr/>
                    <a:lstStyle/>
                    <a:p>
                      <a:pPr algn="r" rtl="1"/>
                      <a:r>
                        <a:rPr lang="ar-SA" sz="1000" b="1" kern="1200" dirty="0">
                          <a:solidFill>
                            <a:schemeClr val="tx1"/>
                          </a:solidFill>
                          <a:effectLst/>
                          <a:latin typeface="+mn-lt"/>
                          <a:ea typeface="+mn-ea"/>
                          <a:cs typeface="Calibri" panose="020F0502020204030204" pitchFamily="34" charset="0"/>
                        </a:rPr>
                        <a:t>أسماء أو </a:t>
                      </a:r>
                      <a:r>
                        <a:rPr lang="ar-SA" sz="1000" b="1" kern="1200" dirty="0" err="1">
                          <a:solidFill>
                            <a:schemeClr val="tx1"/>
                          </a:solidFill>
                          <a:effectLst/>
                          <a:latin typeface="+mn-lt"/>
                          <a:ea typeface="+mn-ea"/>
                          <a:cs typeface="Calibri" panose="020F0502020204030204" pitchFamily="34" charset="0"/>
                        </a:rPr>
                        <a:t>تهجئات</a:t>
                      </a:r>
                      <a:r>
                        <a:rPr lang="ar-SA" sz="1000" b="1" kern="1200" dirty="0">
                          <a:solidFill>
                            <a:schemeClr val="tx1"/>
                          </a:solidFill>
                          <a:effectLst/>
                          <a:latin typeface="+mn-lt"/>
                          <a:ea typeface="+mn-ea"/>
                          <a:cs typeface="Calibri" panose="020F0502020204030204" pitchFamily="34" charset="0"/>
                        </a:rPr>
                        <a:t> أخرى </a:t>
                      </a:r>
                      <a:r>
                        <a:rPr lang="en-ZA" sz="1000" b="1" dirty="0" err="1">
                          <a:effectLst/>
                          <a:latin typeface="+mn-lt"/>
                          <a:ea typeface="Calibri" panose="020F0502020204030204" pitchFamily="34" charset="0"/>
                          <a:cs typeface="Times New Roman" panose="02020603050405020304" pitchFamily="18" charset="0"/>
                        </a:rPr>
                        <a:t>معروفة</a:t>
                      </a:r>
                      <a:r>
                        <a:rPr lang="ar-SA" sz="1000" b="1" dirty="0">
                          <a:effectLst/>
                          <a:latin typeface="+mn-lt"/>
                          <a:ea typeface="Calibri" panose="020F0502020204030204" pitchFamily="34" charset="0"/>
                          <a:cs typeface="Times New Roman" panose="02020603050405020304" pitchFamily="18" charset="0"/>
                        </a:rPr>
                        <a:t> </a:t>
                      </a:r>
                      <a:r>
                        <a:rPr lang="ar-SA" sz="1000" b="1" dirty="0">
                          <a:solidFill>
                            <a:srgbClr val="000000"/>
                          </a:solidFill>
                          <a:effectLst/>
                          <a:latin typeface="+mn-lt"/>
                          <a:ea typeface="Calibri" panose="020F0502020204030204" pitchFamily="34" charset="0"/>
                          <a:cs typeface="Times New Roman" panose="02020603050405020304" pitchFamily="18" charset="0"/>
                        </a:rPr>
                        <a:t>للشخص البالغ</a:t>
                      </a:r>
                      <a:r>
                        <a:rPr lang="en-ZA" sz="1000" b="1" dirty="0">
                          <a:effectLst/>
                          <a:latin typeface="+mn-lt"/>
                          <a:ea typeface="Calibri" panose="020F0502020204030204" pitchFamily="34" charset="0"/>
                          <a:cs typeface="Times New Roman" panose="02020603050405020304" pitchFamily="18" charset="0"/>
                        </a:rPr>
                        <a:t>:</a:t>
                      </a:r>
                      <a:r>
                        <a:rPr lang="ar-SA" sz="1000" b="1" dirty="0">
                          <a:effectLst/>
                          <a:latin typeface="+mn-lt"/>
                          <a:ea typeface="Calibri" panose="020F0502020204030204" pitchFamily="34" charset="0"/>
                          <a:cs typeface="Times New Roman" panose="02020603050405020304" pitchFamily="18" charset="0"/>
                        </a:rPr>
                        <a:t> </a:t>
                      </a:r>
                      <a:r>
                        <a:rPr lang="en-ZA" sz="1000" i="1" dirty="0" err="1">
                          <a:effectLst/>
                          <a:latin typeface="+mn-lt"/>
                          <a:ea typeface="Calibri" panose="020F0502020204030204" pitchFamily="34" charset="0"/>
                          <a:cs typeface="Times New Roman" panose="02020603050405020304" pitchFamily="18" charset="0"/>
                        </a:rPr>
                        <a:t>على</a:t>
                      </a:r>
                      <a:r>
                        <a:rPr lang="en-ZA" sz="1000" i="1" dirty="0">
                          <a:effectLst/>
                          <a:latin typeface="+mn-lt"/>
                          <a:ea typeface="Calibri" panose="020F0502020204030204" pitchFamily="34" charset="0"/>
                          <a:cs typeface="Times New Roman" panose="02020603050405020304" pitchFamily="18" charset="0"/>
                        </a:rPr>
                        <a:t> </a:t>
                      </a:r>
                      <a:r>
                        <a:rPr lang="en-ZA" sz="1000" i="1" dirty="0" err="1">
                          <a:effectLst/>
                          <a:latin typeface="+mn-lt"/>
                          <a:ea typeface="Calibri" panose="020F0502020204030204" pitchFamily="34" charset="0"/>
                          <a:cs typeface="Times New Roman" panose="02020603050405020304" pitchFamily="18" charset="0"/>
                        </a:rPr>
                        <a:t>سبيل</a:t>
                      </a:r>
                      <a:r>
                        <a:rPr lang="en-ZA" sz="1000" i="1" dirty="0">
                          <a:effectLst/>
                          <a:latin typeface="+mn-lt"/>
                          <a:ea typeface="Calibri" panose="020F0502020204030204" pitchFamily="34" charset="0"/>
                          <a:cs typeface="Times New Roman" panose="02020603050405020304" pitchFamily="18" charset="0"/>
                        </a:rPr>
                        <a:t> </a:t>
                      </a:r>
                      <a:r>
                        <a:rPr lang="en-ZA" sz="1000" i="1" dirty="0" err="1">
                          <a:effectLst/>
                          <a:latin typeface="+mn-lt"/>
                          <a:ea typeface="Calibri" panose="020F0502020204030204" pitchFamily="34" charset="0"/>
                          <a:cs typeface="Times New Roman" panose="02020603050405020304" pitchFamily="18" charset="0"/>
                        </a:rPr>
                        <a:t>المثال</a:t>
                      </a:r>
                      <a:r>
                        <a:rPr lang="ar-SA" sz="1000" i="1" dirty="0">
                          <a:effectLst/>
                          <a:latin typeface="+mn-lt"/>
                          <a:ea typeface="Calibri" panose="020F0502020204030204" pitchFamily="34" charset="0"/>
                          <a:cs typeface="Times New Roman" panose="02020603050405020304" pitchFamily="18" charset="0"/>
                        </a:rPr>
                        <a:t>، اللقب </a:t>
                      </a:r>
                      <a:r>
                        <a:rPr lang="en-ZA" sz="1000" i="1" dirty="0" err="1">
                          <a:effectLst/>
                          <a:latin typeface="+mn-lt"/>
                          <a:ea typeface="Calibri" panose="020F0502020204030204" pitchFamily="34" charset="0"/>
                          <a:cs typeface="Times New Roman" panose="02020603050405020304" pitchFamily="18" charset="0"/>
                        </a:rPr>
                        <a:t>واسم</a:t>
                      </a:r>
                      <a:r>
                        <a:rPr lang="en-ZA" sz="1000" i="1" dirty="0">
                          <a:effectLst/>
                          <a:latin typeface="+mn-lt"/>
                          <a:ea typeface="Calibri" panose="020F0502020204030204" pitchFamily="34" charset="0"/>
                          <a:cs typeface="Times New Roman" panose="02020603050405020304" pitchFamily="18" charset="0"/>
                        </a:rPr>
                        <a:t> العائلة الثاني.</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3732623172"/>
                  </a:ext>
                </a:extLst>
              </a:tr>
              <a:tr h="223011">
                <a:tc>
                  <a:txBody>
                    <a:bodyPr/>
                    <a:lstStyle/>
                    <a:p>
                      <a:pPr algn="ctr" rtl="1"/>
                      <a:r>
                        <a:rPr lang="ar-SA" sz="1000" b="1" kern="1200" dirty="0">
                          <a:solidFill>
                            <a:schemeClr val="tx1"/>
                          </a:solidFill>
                          <a:effectLst/>
                          <a:latin typeface="+mn-lt"/>
                          <a:ea typeface="+mn-ea"/>
                          <a:cs typeface="+mn-cs"/>
                        </a:rPr>
                        <a:t>الجنس:</a:t>
                      </a:r>
                    </a:p>
                    <a:p>
                      <a:pPr marL="0" marR="0" lvl="0" indent="0" algn="r" defTabSz="685800" rtl="1" eaLnBrk="1" fontAlgn="auto" latinLnBrk="0" hangingPunct="1">
                        <a:lnSpc>
                          <a:spcPct val="100000"/>
                        </a:lnSpc>
                        <a:spcBef>
                          <a:spcPts val="0"/>
                        </a:spcBef>
                        <a:spcAft>
                          <a:spcPts val="0"/>
                        </a:spcAft>
                        <a:buClrTx/>
                        <a:buSzTx/>
                        <a:buFontTx/>
                        <a:buNone/>
                        <a:tabLst/>
                        <a:defRPr/>
                      </a:pPr>
                      <a:r>
                        <a:rPr lang="ar-SA" sz="1000" dirty="0">
                          <a:effectLst/>
                          <a:latin typeface="+mn-lt"/>
                          <a:ea typeface="Calibri" panose="020F0502020204030204" pitchFamily="34" charset="0"/>
                          <a:cs typeface="Times New Roman" panose="02020603050405020304" pitchFamily="18" charset="0"/>
                        </a:rPr>
                        <a:t>   </a:t>
                      </a:r>
                      <a:r>
                        <a:rPr lang="en-ZA" sz="1000" dirty="0">
                          <a:effectLst/>
                          <a:latin typeface="+mn-lt"/>
                          <a:ea typeface="Calibri" panose="020F0502020204030204" pitchFamily="34" charset="0"/>
                          <a:cs typeface="Times New Roman" panose="02020603050405020304" pitchFamily="18" charset="0"/>
                        </a:rPr>
                        <a:t>[   ] </a:t>
                      </a:r>
                      <a:r>
                        <a:rPr lang="ar-SA" sz="1000" dirty="0">
                          <a:effectLst/>
                          <a:latin typeface="+mn-lt"/>
                          <a:ea typeface="Calibri" panose="020F0502020204030204" pitchFamily="34" charset="0"/>
                          <a:cs typeface="Times New Roman" panose="02020603050405020304" pitchFamily="18" charset="0"/>
                        </a:rPr>
                        <a:t> ذكر</a:t>
                      </a:r>
                      <a:endParaRPr lang="en-US" sz="1000" dirty="0">
                        <a:effectLst/>
                        <a:latin typeface="+mn-lt"/>
                        <a:ea typeface="Calibri" panose="020F0502020204030204" pitchFamily="34" charset="0"/>
                        <a:cs typeface="Times New Roman" panose="02020603050405020304" pitchFamily="18" charset="0"/>
                      </a:endParaRPr>
                    </a:p>
                    <a:p>
                      <a:pPr marL="0" marR="0" lvl="0" indent="0" algn="r" defTabSz="685800" rtl="1" eaLnBrk="1" fontAlgn="auto" latinLnBrk="0" hangingPunct="1">
                        <a:lnSpc>
                          <a:spcPct val="100000"/>
                        </a:lnSpc>
                        <a:spcBef>
                          <a:spcPts val="0"/>
                        </a:spcBef>
                        <a:spcAft>
                          <a:spcPts val="0"/>
                        </a:spcAft>
                        <a:buClrTx/>
                        <a:buSzTx/>
                        <a:buFontTx/>
                        <a:buNone/>
                        <a:tabLst/>
                        <a:defRPr/>
                      </a:pPr>
                      <a:r>
                        <a:rPr lang="ar-SA" sz="1000" dirty="0">
                          <a:effectLst/>
                          <a:latin typeface="+mn-lt"/>
                          <a:ea typeface="Calibri" panose="020F0502020204030204" pitchFamily="34" charset="0"/>
                          <a:cs typeface="Times New Roman" panose="02020603050405020304" pitchFamily="18" charset="0"/>
                        </a:rPr>
                        <a:t> </a:t>
                      </a:r>
                      <a:r>
                        <a:rPr lang="en-US" sz="1000" dirty="0">
                          <a:effectLst/>
                          <a:latin typeface="+mn-lt"/>
                          <a:ea typeface="Calibri" panose="020F0502020204030204" pitchFamily="34" charset="0"/>
                          <a:cs typeface="Times New Roman" panose="02020603050405020304" pitchFamily="18" charset="0"/>
                        </a:rPr>
                        <a:t>  </a:t>
                      </a:r>
                      <a:r>
                        <a:rPr lang="en-ZA" sz="1000" dirty="0">
                          <a:effectLst/>
                          <a:latin typeface="+mn-lt"/>
                          <a:ea typeface="Calibri" panose="020F0502020204030204" pitchFamily="34" charset="0"/>
                          <a:cs typeface="Times New Roman" panose="02020603050405020304" pitchFamily="18" charset="0"/>
                        </a:rPr>
                        <a:t>[   ]   </a:t>
                      </a:r>
                      <a:r>
                        <a:rPr lang="ar-SA" sz="1000" dirty="0">
                          <a:effectLst/>
                          <a:latin typeface="+mn-lt"/>
                          <a:ea typeface="Calibri" panose="020F0502020204030204" pitchFamily="34" charset="0"/>
                          <a:cs typeface="Times New Roman" panose="02020603050405020304" pitchFamily="18" charset="0"/>
                        </a:rPr>
                        <a:t>أنثى</a:t>
                      </a:r>
                      <a:endParaRPr lang="en-FR" sz="1000" kern="1200" dirty="0">
                        <a:solidFill>
                          <a:schemeClr val="tx1"/>
                        </a:solidFill>
                        <a:effectLst/>
                        <a:latin typeface="+mn-lt"/>
                        <a:ea typeface="+mn-ea"/>
                        <a:cs typeface="+mn-cs"/>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4">
                  <a:txBody>
                    <a:bodyPr/>
                    <a:lstStyle/>
                    <a:p>
                      <a:pPr algn="r" rtl="1"/>
                      <a:r>
                        <a:rPr lang="ar-SA" sz="1000" b="1" kern="1200" dirty="0">
                          <a:solidFill>
                            <a:schemeClr val="tx1"/>
                          </a:solidFill>
                          <a:effectLst/>
                          <a:latin typeface="+mn-lt"/>
                          <a:ea typeface="+mn-ea"/>
                          <a:cs typeface="+mn-cs"/>
                        </a:rPr>
                        <a:t>هل تم تخمين تاريخ الميلاد ؟:</a:t>
                      </a:r>
                      <a:endParaRPr lang="en-FR" sz="1000" kern="1200" dirty="0">
                        <a:solidFill>
                          <a:schemeClr val="tx1"/>
                        </a:solidFill>
                        <a:effectLst/>
                        <a:latin typeface="+mn-lt"/>
                        <a:ea typeface="+mn-ea"/>
                        <a:cs typeface="+mn-cs"/>
                      </a:endParaRPr>
                    </a:p>
                    <a:p>
                      <a:pPr algn="r" rtl="1"/>
                      <a:r>
                        <a:rPr lang="ar-SA" sz="1000" kern="1200" dirty="0">
                          <a:solidFill>
                            <a:schemeClr val="tx1"/>
                          </a:solidFill>
                          <a:effectLst/>
                          <a:latin typeface="+mn-lt"/>
                          <a:ea typeface="+mn-ea"/>
                          <a:cs typeface="+mn-cs"/>
                        </a:rPr>
                        <a:t>إذا تم تخمينه ، تاريخ الميلاد يتم تقديره= ١ كانون الأول</a:t>
                      </a:r>
                      <a:endParaRPr lang="en-FR" sz="1000" kern="1200" dirty="0">
                        <a:solidFill>
                          <a:schemeClr val="tx1"/>
                        </a:solidFill>
                        <a:effectLst/>
                        <a:latin typeface="+mn-lt"/>
                        <a:ea typeface="+mn-ea"/>
                        <a:cs typeface="+mn-cs"/>
                      </a:endParaRPr>
                    </a:p>
                    <a:p>
                      <a:pPr algn="r"/>
                      <a:r>
                        <a:rPr lang="ar-SA" sz="1000" kern="1200" dirty="0">
                          <a:solidFill>
                            <a:schemeClr val="tx1"/>
                          </a:solidFill>
                          <a:effectLst/>
                          <a:latin typeface="+mn-lt"/>
                          <a:ea typeface="+mn-ea"/>
                          <a:cs typeface="+mn-cs"/>
                        </a:rPr>
                        <a:t>[] لا                [] نعم</a:t>
                      </a:r>
                      <a:r>
                        <a:rPr lang="en-FR" sz="1000" dirty="0">
                          <a:effectLst/>
                          <a:latin typeface="+mn-lt"/>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ctr" rtl="1"/>
                      <a:r>
                        <a:rPr lang="ar-SA" sz="1000" b="1" kern="1200" dirty="0">
                          <a:solidFill>
                            <a:schemeClr val="tx1"/>
                          </a:solidFill>
                          <a:effectLst/>
                          <a:latin typeface="+mn-lt"/>
                          <a:ea typeface="+mn-ea"/>
                          <a:cs typeface="+mn-cs"/>
                        </a:rPr>
                        <a:t>تاريخ الميلاد:</a:t>
                      </a:r>
                      <a:endParaRPr lang="en-FR" sz="1000" kern="1200" dirty="0">
                        <a:solidFill>
                          <a:schemeClr val="tx1"/>
                        </a:solidFill>
                        <a:effectLst/>
                        <a:latin typeface="+mn-lt"/>
                        <a:ea typeface="+mn-ea"/>
                        <a:cs typeface="+mn-cs"/>
                      </a:endParaRPr>
                    </a:p>
                    <a:p>
                      <a:pPr algn="ctr" rtl="1"/>
                      <a:r>
                        <a:rPr lang="ar-SA" sz="1000" kern="1200" dirty="0">
                          <a:solidFill>
                            <a:schemeClr val="tx1"/>
                          </a:solidFill>
                          <a:effectLst/>
                          <a:latin typeface="+mn-lt"/>
                          <a:ea typeface="+mn-ea"/>
                          <a:cs typeface="+mn-cs"/>
                        </a:rPr>
                        <a:t>يوم / شهر / سنة</a:t>
                      </a:r>
                      <a:endParaRPr lang="en-FR" sz="1000" kern="1200" dirty="0">
                        <a:solidFill>
                          <a:schemeClr val="tx1"/>
                        </a:solidFill>
                        <a:effectLst/>
                        <a:latin typeface="+mn-lt"/>
                        <a:ea typeface="+mn-ea"/>
                        <a:cs typeface="+mn-cs"/>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715849236"/>
                  </a:ext>
                </a:extLst>
              </a:tr>
              <a:tr h="223011">
                <a:tc gridSpan="6">
                  <a:txBody>
                    <a:bodyPr/>
                    <a:lstStyle/>
                    <a:p>
                      <a:pPr algn="r" rtl="1"/>
                      <a:r>
                        <a:rPr lang="en-ZA" sz="1000" b="1" dirty="0">
                          <a:effectLst/>
                          <a:latin typeface="+mn-lt"/>
                          <a:ea typeface="Calibri" panose="020F0502020204030204" pitchFamily="34" charset="0"/>
                          <a:cs typeface="Times New Roman" panose="02020603050405020304" pitchFamily="18" charset="0"/>
                        </a:rPr>
                        <a:t>العلاقة بالطفل:</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2323352502"/>
                  </a:ext>
                </a:extLst>
              </a:tr>
              <a:tr h="223011">
                <a:tc gridSpan="6">
                  <a:txBody>
                    <a:bodyPr/>
                    <a:lstStyle/>
                    <a:p>
                      <a:pPr algn="r" rtl="1"/>
                      <a:r>
                        <a:rPr lang="en-ZA" sz="1000" b="1" dirty="0" err="1">
                          <a:effectLst/>
                          <a:latin typeface="+mn-lt"/>
                          <a:ea typeface="Calibri" panose="020F0502020204030204" pitchFamily="34" charset="0"/>
                          <a:cs typeface="Times New Roman" panose="02020603050405020304" pitchFamily="18" charset="0"/>
                        </a:rPr>
                        <a:t>هاتف</a:t>
                      </a:r>
                      <a:r>
                        <a:rPr lang="en-ZA" sz="1000" b="1" dirty="0">
                          <a:effectLst/>
                          <a:latin typeface="+mn-lt"/>
                          <a:ea typeface="Calibri" panose="020F0502020204030204" pitchFamily="34" charset="0"/>
                          <a:cs typeface="Times New Roman" panose="02020603050405020304" pitchFamily="18" charset="0"/>
                        </a:rPr>
                        <a:t> </a:t>
                      </a:r>
                      <a:r>
                        <a:rPr lang="en-ZA" sz="1000" b="1" dirty="0" err="1">
                          <a:solidFill>
                            <a:srgbClr val="000000"/>
                          </a:solidFill>
                          <a:effectLst/>
                          <a:latin typeface="+mn-lt"/>
                          <a:ea typeface="Calibri" panose="020F0502020204030204" pitchFamily="34" charset="0"/>
                          <a:cs typeface="Times New Roman" panose="02020603050405020304" pitchFamily="18" charset="0"/>
                        </a:rPr>
                        <a:t>ال</a:t>
                      </a:r>
                      <a:r>
                        <a:rPr lang="ar-SA" sz="1000" b="1" dirty="0">
                          <a:solidFill>
                            <a:srgbClr val="000000"/>
                          </a:solidFill>
                          <a:effectLst/>
                          <a:latin typeface="+mn-lt"/>
                          <a:ea typeface="Calibri" panose="020F0502020204030204" pitchFamily="34" charset="0"/>
                          <a:cs typeface="Times New Roman" panose="02020603050405020304" pitchFamily="18" charset="0"/>
                        </a:rPr>
                        <a:t>شخص البالغ</a:t>
                      </a:r>
                      <a:r>
                        <a:rPr lang="en-ZA" sz="1000" b="1" dirty="0">
                          <a:effectLst/>
                          <a:latin typeface="+mn-lt"/>
                          <a:ea typeface="Calibri" panose="020F0502020204030204" pitchFamily="34" charset="0"/>
                          <a:cs typeface="Times New Roman" panose="02020603050405020304" pitchFamily="18" charset="0"/>
                        </a:rPr>
                        <a:t> / تفاصيل الاتصال الأخرى:</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3082045525"/>
                  </a:ext>
                </a:extLst>
              </a:tr>
              <a:tr h="223011">
                <a:tc gridSpan="6">
                  <a:txBody>
                    <a:bodyPr/>
                    <a:lstStyle/>
                    <a:p>
                      <a:pPr algn="r" rtl="1"/>
                      <a:r>
                        <a:rPr lang="en-ZA" sz="1000" b="1" dirty="0">
                          <a:effectLst/>
                          <a:latin typeface="+mn-lt"/>
                          <a:ea typeface="Calibri" panose="020F0502020204030204" pitchFamily="34" charset="0"/>
                          <a:cs typeface="Calibri" panose="020F0502020204030204" pitchFamily="34" charset="0"/>
                        </a:rPr>
                        <a:t>العنوان الدائم / المكان الذي يعيش فيه </a:t>
                      </a:r>
                      <a:r>
                        <a:rPr lang="en-ZA" sz="1000" b="1" dirty="0" err="1">
                          <a:effectLst/>
                          <a:latin typeface="+mn-lt"/>
                          <a:ea typeface="Calibri" panose="020F0502020204030204" pitchFamily="34" charset="0"/>
                          <a:cs typeface="Calibri" panose="020F0502020204030204" pitchFamily="34" charset="0"/>
                        </a:rPr>
                        <a:t>الشخص</a:t>
                      </a:r>
                      <a:r>
                        <a:rPr lang="en-ZA" sz="1000" b="1" dirty="0">
                          <a:effectLst/>
                          <a:latin typeface="+mn-lt"/>
                          <a:ea typeface="Calibri" panose="020F0502020204030204" pitchFamily="34" charset="0"/>
                          <a:cs typeface="Calibri" panose="020F0502020204030204" pitchFamily="34" charset="0"/>
                        </a:rPr>
                        <a:t> </a:t>
                      </a:r>
                      <a:r>
                        <a:rPr lang="en-ZA" sz="1000" b="1" dirty="0" err="1">
                          <a:effectLst/>
                          <a:latin typeface="+mn-lt"/>
                          <a:ea typeface="Calibri" panose="020F0502020204030204" pitchFamily="34" charset="0"/>
                          <a:cs typeface="Calibri" panose="020F0502020204030204" pitchFamily="34" charset="0"/>
                        </a:rPr>
                        <a:t>البالغ</a:t>
                      </a:r>
                      <a:r>
                        <a:rPr lang="ar-SA" sz="1000" b="1" dirty="0">
                          <a:effectLst/>
                          <a:latin typeface="+mn-lt"/>
                          <a:ea typeface="Calibri" panose="020F0502020204030204" pitchFamily="34" charset="0"/>
                          <a:cs typeface="Calibri" panose="020F0502020204030204" pitchFamily="34" charset="0"/>
                        </a:rPr>
                        <a:t>: </a:t>
                      </a:r>
                      <a:r>
                        <a:rPr lang="ar-SA" sz="1000" i="1" kern="1200" dirty="0">
                          <a:solidFill>
                            <a:schemeClr val="tx1"/>
                          </a:solidFill>
                          <a:effectLst/>
                          <a:latin typeface="+mn-lt"/>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endParaRPr lang="en-FR" sz="1000" i="1" kern="1200" dirty="0">
                        <a:solidFill>
                          <a:schemeClr val="tx1"/>
                        </a:solidFill>
                        <a:effectLst/>
                        <a:latin typeface="+mn-lt"/>
                        <a:ea typeface="+mn-ea"/>
                        <a:cs typeface="Calibri" panose="020F0502020204030204" pitchFamily="34" charset="0"/>
                      </a:endParaRPr>
                    </a:p>
                    <a:p>
                      <a:pPr algn="r" rtl="1"/>
                      <a:r>
                        <a:rPr lang="en-ZA" sz="1000" dirty="0">
                          <a:solidFill>
                            <a:srgbClr val="FF0000"/>
                          </a:solidFill>
                          <a:effectLst/>
                          <a:latin typeface="+mn-lt"/>
                          <a:ea typeface="Calibri" panose="020F0502020204030204" pitchFamily="34" charset="0"/>
                          <a:cs typeface="Calibri" panose="020F0502020204030204" pitchFamily="34" charset="0"/>
                        </a:rPr>
                        <a:t> </a:t>
                      </a:r>
                      <a:endParaRPr lang="en-CA" sz="1000" dirty="0">
                        <a:effectLst/>
                        <a:latin typeface="+mn-lt"/>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2337024386"/>
                  </a:ext>
                </a:extLst>
              </a:tr>
              <a:tr h="223011">
                <a:tc gridSpan="6">
                  <a:txBody>
                    <a:bodyPr/>
                    <a:lstStyle/>
                    <a:p>
                      <a:pPr algn="r" rtl="1">
                        <a:lnSpc>
                          <a:spcPct val="107000"/>
                        </a:lnSpc>
                        <a:spcAft>
                          <a:spcPts val="800"/>
                        </a:spcAft>
                      </a:pPr>
                      <a:r>
                        <a:rPr lang="ar-SA" sz="1000" b="1" dirty="0">
                          <a:solidFill>
                            <a:srgbClr val="000000"/>
                          </a:solidFill>
                          <a:effectLst/>
                          <a:latin typeface="+mn-lt"/>
                          <a:ea typeface="Calibri" panose="020F0502020204030204" pitchFamily="34" charset="0"/>
                          <a:cs typeface="Times New Roman" panose="02020603050405020304" pitchFamily="18" charset="0"/>
                        </a:rPr>
                        <a:t>٢.</a:t>
                      </a:r>
                      <a:r>
                        <a:rPr lang="en-ZA" sz="1000" b="1" dirty="0" err="1">
                          <a:solidFill>
                            <a:srgbClr val="000000"/>
                          </a:solidFill>
                          <a:effectLst/>
                          <a:latin typeface="+mn-lt"/>
                          <a:ea typeface="Calibri" panose="020F0502020204030204" pitchFamily="34" charset="0"/>
                          <a:cs typeface="Times New Roman" panose="02020603050405020304" pitchFamily="18" charset="0"/>
                        </a:rPr>
                        <a:t>تفاصيل</a:t>
                      </a:r>
                      <a:r>
                        <a:rPr lang="en-ZA" sz="1000" b="1" dirty="0">
                          <a:solidFill>
                            <a:srgbClr val="000000"/>
                          </a:solidFill>
                          <a:effectLst/>
                          <a:latin typeface="+mn-lt"/>
                          <a:ea typeface="Calibri" panose="020F0502020204030204" pitchFamily="34" charset="0"/>
                          <a:cs typeface="Times New Roman" panose="02020603050405020304" pitchFamily="18" charset="0"/>
                        </a:rPr>
                        <a:t> </a:t>
                      </a:r>
                      <a:r>
                        <a:rPr lang="en-ZA" sz="1000" b="1" dirty="0" err="1">
                          <a:solidFill>
                            <a:srgbClr val="000000"/>
                          </a:solidFill>
                          <a:effectLst/>
                          <a:latin typeface="+mn-lt"/>
                          <a:ea typeface="Calibri" panose="020F0502020204030204" pitchFamily="34" charset="0"/>
                          <a:cs typeface="Times New Roman" panose="02020603050405020304" pitchFamily="18" charset="0"/>
                        </a:rPr>
                        <a:t>الطفل</a:t>
                      </a:r>
                      <a:r>
                        <a:rPr lang="en-ZA" sz="1000" b="1" dirty="0">
                          <a:solidFill>
                            <a:srgbClr val="000000"/>
                          </a:solidFill>
                          <a:effectLst/>
                          <a:latin typeface="+mn-lt"/>
                          <a:ea typeface="Calibri" panose="020F0502020204030204" pitchFamily="34" charset="0"/>
                          <a:cs typeface="Times New Roman" panose="02020603050405020304" pitchFamily="18" charset="0"/>
                        </a:rPr>
                        <a:t> </a:t>
                      </a:r>
                      <a:r>
                        <a:rPr lang="en-ZA" sz="1000" b="1" dirty="0" err="1">
                          <a:solidFill>
                            <a:srgbClr val="000000"/>
                          </a:solidFill>
                          <a:effectLst/>
                          <a:latin typeface="+mn-lt"/>
                          <a:ea typeface="Calibri" panose="020F0502020204030204" pitchFamily="34" charset="0"/>
                          <a:cs typeface="Times New Roman" panose="02020603050405020304" pitchFamily="18" charset="0"/>
                        </a:rPr>
                        <a:t>الشخصية</a:t>
                      </a:r>
                      <a:r>
                        <a:rPr lang="ar-SA" sz="1000" b="1" dirty="0">
                          <a:solidFill>
                            <a:srgbClr val="000000"/>
                          </a:solidFill>
                          <a:effectLst/>
                          <a:latin typeface="+mn-lt"/>
                          <a:ea typeface="Calibri" panose="020F0502020204030204" pitchFamily="34" charset="0"/>
                          <a:cs typeface="Times New Roman" panose="02020603050405020304" pitchFamily="18" charset="0"/>
                        </a:rPr>
                        <a:t> </a:t>
                      </a:r>
                      <a:r>
                        <a:rPr lang="en-ZA" sz="1000" i="1" dirty="0" err="1">
                          <a:solidFill>
                            <a:srgbClr val="000000"/>
                          </a:solidFill>
                          <a:effectLst/>
                          <a:latin typeface="+mn-lt"/>
                          <a:ea typeface="Calibri" panose="020F0502020204030204" pitchFamily="34" charset="0"/>
                          <a:cs typeface="Times New Roman" panose="02020603050405020304" pitchFamily="18" charset="0"/>
                        </a:rPr>
                        <a:t>اطرح</a:t>
                      </a:r>
                      <a:r>
                        <a:rPr lang="en-ZA" sz="1000" i="1" dirty="0">
                          <a:solidFill>
                            <a:srgbClr val="000000"/>
                          </a:solidFill>
                          <a:effectLst/>
                          <a:latin typeface="+mn-lt"/>
                          <a:ea typeface="Calibri" panose="020F0502020204030204" pitchFamily="34" charset="0"/>
                          <a:cs typeface="Times New Roman" panose="02020603050405020304" pitchFamily="18" charset="0"/>
                        </a:rPr>
                        <a:t> الأسئلة التالية على الشخص البالغ وسجل الإجابات</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568485613"/>
                  </a:ext>
                </a:extLst>
              </a:tr>
              <a:tr h="223011">
                <a:tc gridSpan="2">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000" b="1" kern="1200" dirty="0">
                          <a:solidFill>
                            <a:schemeClr val="tx1"/>
                          </a:solidFill>
                          <a:effectLst/>
                          <a:latin typeface="+mn-lt"/>
                          <a:ea typeface="+mn-ea"/>
                          <a:cs typeface="+mn-cs"/>
                        </a:rPr>
                        <a:t>اسم العائلة</a:t>
                      </a:r>
                      <a:r>
                        <a:rPr lang="ar-SA" sz="1000" b="1" dirty="0">
                          <a:effectLst/>
                          <a:latin typeface="+mn-lt"/>
                          <a:ea typeface="Calibri" panose="020F0502020204030204" pitchFamily="34" charset="0"/>
                          <a:cs typeface="Times New Roman" panose="02020603050405020304" pitchFamily="18" charset="0"/>
                        </a:rPr>
                        <a:t> للطفل</a:t>
                      </a:r>
                      <a:r>
                        <a:rPr lang="ar-SA" sz="1000" b="1" kern="1200" dirty="0">
                          <a:solidFill>
                            <a:schemeClr val="tx1"/>
                          </a:solidFill>
                          <a:effectLst/>
                          <a:latin typeface="+mn-lt"/>
                          <a:ea typeface="+mn-ea"/>
                          <a:cs typeface="+mn-cs"/>
                        </a:rPr>
                        <a:t>:</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gridSpan="2">
                  <a:txBody>
                    <a:bodyPr/>
                    <a:lstStyle/>
                    <a:p>
                      <a:pPr algn="r" rtl="1"/>
                      <a:r>
                        <a:rPr lang="en-ZA" sz="1000" b="1" dirty="0" err="1">
                          <a:effectLst/>
                          <a:latin typeface="+mn-lt"/>
                          <a:ea typeface="Calibri" panose="020F0502020204030204" pitchFamily="34" charset="0"/>
                          <a:cs typeface="Times New Roman" panose="02020603050405020304" pitchFamily="18" charset="0"/>
                        </a:rPr>
                        <a:t>الاسم</a:t>
                      </a:r>
                      <a:r>
                        <a:rPr lang="en-ZA" sz="1000" b="1" dirty="0">
                          <a:effectLst/>
                          <a:latin typeface="+mn-lt"/>
                          <a:ea typeface="Calibri" panose="020F0502020204030204" pitchFamily="34" charset="0"/>
                          <a:cs typeface="Times New Roman" panose="02020603050405020304" pitchFamily="18" charset="0"/>
                        </a:rPr>
                        <a:t> </a:t>
                      </a:r>
                      <a:r>
                        <a:rPr lang="en-ZA" sz="1000" b="1" dirty="0" err="1">
                          <a:effectLst/>
                          <a:latin typeface="+mn-lt"/>
                          <a:ea typeface="Calibri" panose="020F0502020204030204" pitchFamily="34" charset="0"/>
                          <a:cs typeface="Times New Roman" panose="02020603050405020304" pitchFamily="18" charset="0"/>
                        </a:rPr>
                        <a:t>الأوسط</a:t>
                      </a:r>
                      <a:r>
                        <a:rPr lang="ar-SA" sz="1000" b="1" dirty="0">
                          <a:effectLst/>
                          <a:latin typeface="+mn-lt"/>
                          <a:ea typeface="Calibri" panose="020F0502020204030204" pitchFamily="34" charset="0"/>
                          <a:cs typeface="Times New Roman" panose="02020603050405020304" pitchFamily="18" charset="0"/>
                        </a:rPr>
                        <a:t> للطفل</a:t>
                      </a:r>
                      <a:r>
                        <a:rPr lang="en-ZA" sz="1000" b="1" dirty="0">
                          <a:effectLst/>
                          <a:latin typeface="+mn-lt"/>
                          <a:ea typeface="Calibri" panose="020F0502020204030204" pitchFamily="34" charset="0"/>
                          <a:cs typeface="Times New Roman" panose="02020603050405020304" pitchFamily="18" charset="0"/>
                        </a:rPr>
                        <a:t>:</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gridSpan="2">
                  <a:txBody>
                    <a:bodyPr/>
                    <a:lstStyle/>
                    <a:p>
                      <a:pPr algn="r" rtl="1"/>
                      <a:r>
                        <a:rPr lang="en-ZA" sz="1000" b="1" dirty="0" err="1">
                          <a:effectLst/>
                          <a:latin typeface="+mn-lt"/>
                          <a:ea typeface="Calibri" panose="020F0502020204030204" pitchFamily="34" charset="0"/>
                          <a:cs typeface="Times New Roman" panose="02020603050405020304" pitchFamily="18" charset="0"/>
                        </a:rPr>
                        <a:t>الاسم</a:t>
                      </a:r>
                      <a:r>
                        <a:rPr lang="en-ZA" sz="1000" b="1" dirty="0">
                          <a:effectLst/>
                          <a:latin typeface="+mn-lt"/>
                          <a:ea typeface="Calibri" panose="020F0502020204030204" pitchFamily="34" charset="0"/>
                          <a:cs typeface="Times New Roman" panose="02020603050405020304" pitchFamily="18" charset="0"/>
                        </a:rPr>
                        <a:t> </a:t>
                      </a:r>
                      <a:r>
                        <a:rPr lang="en-ZA" sz="1000" b="1" dirty="0" err="1">
                          <a:effectLst/>
                          <a:latin typeface="+mn-lt"/>
                          <a:ea typeface="Calibri" panose="020F0502020204030204" pitchFamily="34" charset="0"/>
                          <a:cs typeface="Times New Roman" panose="02020603050405020304" pitchFamily="18" charset="0"/>
                        </a:rPr>
                        <a:t>الأول</a:t>
                      </a:r>
                      <a:r>
                        <a:rPr lang="ar-SA" sz="1000" b="1" dirty="0">
                          <a:effectLst/>
                          <a:latin typeface="+mn-lt"/>
                          <a:ea typeface="Calibri" panose="020F0502020204030204" pitchFamily="34" charset="0"/>
                          <a:cs typeface="Times New Roman" panose="02020603050405020304" pitchFamily="18" charset="0"/>
                        </a:rPr>
                        <a:t> للطفل:</a:t>
                      </a:r>
                      <a:endParaRPr lang="en-CA" sz="10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r>
                        <a:rPr lang="en-ZA" sz="1000" b="1" dirty="0" err="1">
                          <a:effectLst/>
                          <a:latin typeface="+mn-lt"/>
                          <a:ea typeface="Calibri" panose="020F0502020204030204" pitchFamily="34" charset="0"/>
                          <a:cs typeface="Times New Roman" panose="02020603050405020304" pitchFamily="18" charset="0"/>
                        </a:rPr>
                        <a:t>الاسم</a:t>
                      </a:r>
                      <a:r>
                        <a:rPr lang="en-ZA" sz="1000" b="1" dirty="0">
                          <a:effectLst/>
                          <a:latin typeface="+mn-lt"/>
                          <a:ea typeface="Calibri" panose="020F0502020204030204" pitchFamily="34" charset="0"/>
                          <a:cs typeface="Times New Roman" panose="02020603050405020304" pitchFamily="18" charset="0"/>
                        </a:rPr>
                        <a:t> </a:t>
                      </a:r>
                      <a:r>
                        <a:rPr lang="en-ZA" sz="1000" b="1" dirty="0" err="1">
                          <a:effectLst/>
                          <a:latin typeface="+mn-lt"/>
                          <a:ea typeface="Calibri" panose="020F0502020204030204" pitchFamily="34" charset="0"/>
                          <a:cs typeface="Times New Roman" panose="02020603050405020304" pitchFamily="18" charset="0"/>
                        </a:rPr>
                        <a:t>الأول</a:t>
                      </a:r>
                      <a:r>
                        <a:rPr lang="ar-SA" sz="1000" b="1" dirty="0">
                          <a:effectLst/>
                          <a:latin typeface="+mn-lt"/>
                          <a:ea typeface="Calibri" panose="020F0502020204030204" pitchFamily="34" charset="0"/>
                          <a:cs typeface="Times New Roman" panose="02020603050405020304" pitchFamily="18" charset="0"/>
                        </a:rPr>
                        <a:t> للطفل:</a:t>
                      </a:r>
                      <a:endParaRPr lang="en-CA" sz="10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817815580"/>
                  </a:ext>
                </a:extLst>
              </a:tr>
              <a:tr h="223011">
                <a:tc gridSpan="6">
                  <a:txBody>
                    <a:bodyPr/>
                    <a:lstStyle/>
                    <a:p>
                      <a:pPr algn="r" rtl="1"/>
                      <a:r>
                        <a:rPr lang="ar-SA" sz="1000" b="1" kern="1200" dirty="0">
                          <a:solidFill>
                            <a:schemeClr val="tx1"/>
                          </a:solidFill>
                          <a:effectLst/>
                          <a:latin typeface="+mn-lt"/>
                          <a:ea typeface="+mn-ea"/>
                          <a:cs typeface="Calibri" panose="020F0502020204030204" pitchFamily="34" charset="0"/>
                        </a:rPr>
                        <a:t>أسماء أو </a:t>
                      </a:r>
                      <a:r>
                        <a:rPr lang="ar-SA" sz="1000" b="1" kern="1200" dirty="0" err="1">
                          <a:solidFill>
                            <a:schemeClr val="tx1"/>
                          </a:solidFill>
                          <a:effectLst/>
                          <a:latin typeface="+mn-lt"/>
                          <a:ea typeface="+mn-ea"/>
                          <a:cs typeface="Calibri" panose="020F0502020204030204" pitchFamily="34" charset="0"/>
                        </a:rPr>
                        <a:t>تهجئات</a:t>
                      </a:r>
                      <a:r>
                        <a:rPr lang="ar-SA" sz="1000" b="1" kern="1200" dirty="0">
                          <a:solidFill>
                            <a:schemeClr val="tx1"/>
                          </a:solidFill>
                          <a:effectLst/>
                          <a:latin typeface="+mn-lt"/>
                          <a:ea typeface="+mn-ea"/>
                          <a:cs typeface="Calibri" panose="020F0502020204030204" pitchFamily="34" charset="0"/>
                        </a:rPr>
                        <a:t> أخرى </a:t>
                      </a:r>
                      <a:r>
                        <a:rPr lang="en-ZA" sz="1000" b="1" dirty="0" err="1">
                          <a:effectLst/>
                          <a:latin typeface="+mn-lt"/>
                          <a:ea typeface="Calibri" panose="020F0502020204030204" pitchFamily="34" charset="0"/>
                          <a:cs typeface="Times New Roman" panose="02020603050405020304" pitchFamily="18" charset="0"/>
                        </a:rPr>
                        <a:t>معروفة</a:t>
                      </a:r>
                      <a:r>
                        <a:rPr lang="ar-SA" sz="1000" b="1" dirty="0">
                          <a:effectLst/>
                          <a:latin typeface="+mn-lt"/>
                          <a:ea typeface="Calibri" panose="020F0502020204030204" pitchFamily="34" charset="0"/>
                          <a:cs typeface="Times New Roman" panose="02020603050405020304" pitchFamily="18" charset="0"/>
                        </a:rPr>
                        <a:t> للطفل</a:t>
                      </a:r>
                      <a:r>
                        <a:rPr lang="en-ZA" sz="900" b="1" dirty="0">
                          <a:effectLst/>
                          <a:latin typeface="+mn-lt"/>
                          <a:ea typeface="Calibri" panose="020F0502020204030204" pitchFamily="34" charset="0"/>
                          <a:cs typeface="Times New Roman" panose="02020603050405020304" pitchFamily="18" charset="0"/>
                        </a:rPr>
                        <a:t>:</a:t>
                      </a:r>
                      <a:r>
                        <a:rPr lang="en-ZA" sz="900" i="1" dirty="0">
                          <a:effectLst/>
                          <a:latin typeface="+mn-lt"/>
                          <a:ea typeface="Calibri" panose="020F0502020204030204" pitchFamily="34" charset="0"/>
                          <a:cs typeface="Times New Roman" panose="02020603050405020304" pitchFamily="18" charset="0"/>
                        </a:rPr>
                        <a:t>على </a:t>
                      </a:r>
                      <a:r>
                        <a:rPr lang="en-ZA" sz="900" i="1" dirty="0" err="1">
                          <a:effectLst/>
                          <a:latin typeface="+mn-lt"/>
                          <a:ea typeface="Calibri" panose="020F0502020204030204" pitchFamily="34" charset="0"/>
                          <a:cs typeface="Times New Roman" panose="02020603050405020304" pitchFamily="18" charset="0"/>
                        </a:rPr>
                        <a:t>سبيل</a:t>
                      </a:r>
                      <a:r>
                        <a:rPr lang="en-ZA" sz="900" i="1" dirty="0">
                          <a:effectLst/>
                          <a:latin typeface="+mn-lt"/>
                          <a:ea typeface="Calibri" panose="020F0502020204030204" pitchFamily="34" charset="0"/>
                          <a:cs typeface="Times New Roman" panose="02020603050405020304" pitchFamily="18" charset="0"/>
                        </a:rPr>
                        <a:t> </a:t>
                      </a:r>
                      <a:r>
                        <a:rPr lang="en-ZA" sz="900" i="1" dirty="0" err="1">
                          <a:effectLst/>
                          <a:latin typeface="+mn-lt"/>
                          <a:ea typeface="Calibri" panose="020F0502020204030204" pitchFamily="34" charset="0"/>
                          <a:cs typeface="Times New Roman" panose="02020603050405020304" pitchFamily="18" charset="0"/>
                        </a:rPr>
                        <a:t>المثال</a:t>
                      </a:r>
                      <a:r>
                        <a:rPr lang="ar-SA" sz="900" i="1" dirty="0">
                          <a:effectLst/>
                          <a:latin typeface="+mn-lt"/>
                          <a:ea typeface="Calibri" panose="020F0502020204030204" pitchFamily="34" charset="0"/>
                          <a:cs typeface="Times New Roman" panose="02020603050405020304" pitchFamily="18" charset="0"/>
                        </a:rPr>
                        <a:t>، </a:t>
                      </a:r>
                      <a:r>
                        <a:rPr lang="en-ZA" sz="900" i="1" dirty="0" err="1">
                          <a:effectLst/>
                          <a:latin typeface="+mn-lt"/>
                          <a:ea typeface="Calibri" panose="020F0502020204030204" pitchFamily="34" charset="0"/>
                          <a:cs typeface="Times New Roman" panose="02020603050405020304" pitchFamily="18" charset="0"/>
                        </a:rPr>
                        <a:t>الاسم</a:t>
                      </a:r>
                      <a:r>
                        <a:rPr lang="en-ZA" sz="900" i="1" dirty="0">
                          <a:effectLst/>
                          <a:latin typeface="+mn-lt"/>
                          <a:ea typeface="Calibri" panose="020F0502020204030204" pitchFamily="34" charset="0"/>
                          <a:cs typeface="Times New Roman" panose="02020603050405020304" pitchFamily="18" charset="0"/>
                        </a:rPr>
                        <a:t> المستعار واسم العائلة الثاني.</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endParaRPr lang="en-FR"/>
                    </a:p>
                  </a:txBody>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extLst>
                  <a:ext uri="{0D108BD9-81ED-4DB2-BD59-A6C34878D82A}">
                    <a16:rowId xmlns:a16="http://schemas.microsoft.com/office/drawing/2014/main" val="3168410070"/>
                  </a:ext>
                </a:extLst>
              </a:tr>
              <a:tr h="223011">
                <a:tc>
                  <a:txBody>
                    <a:bodyPr/>
                    <a:lstStyle/>
                    <a:p>
                      <a:pPr algn="ctr" rtl="1"/>
                      <a:r>
                        <a:rPr lang="ar-SA" sz="1000" b="1" kern="1200" dirty="0">
                          <a:solidFill>
                            <a:schemeClr val="tx1"/>
                          </a:solidFill>
                          <a:effectLst/>
                          <a:latin typeface="+mn-lt"/>
                          <a:ea typeface="+mn-ea"/>
                          <a:cs typeface="+mn-cs"/>
                        </a:rPr>
                        <a:t>الجنس:</a:t>
                      </a:r>
                    </a:p>
                    <a:p>
                      <a:pPr marL="0" marR="0" lvl="0" indent="0" algn="r" defTabSz="685800" rtl="1" eaLnBrk="1" fontAlgn="auto" latinLnBrk="0" hangingPunct="1">
                        <a:lnSpc>
                          <a:spcPct val="100000"/>
                        </a:lnSpc>
                        <a:spcBef>
                          <a:spcPts val="0"/>
                        </a:spcBef>
                        <a:spcAft>
                          <a:spcPts val="0"/>
                        </a:spcAft>
                        <a:buClrTx/>
                        <a:buSzTx/>
                        <a:buFontTx/>
                        <a:buNone/>
                        <a:tabLst/>
                        <a:defRPr/>
                      </a:pPr>
                      <a:r>
                        <a:rPr lang="ar-SA" sz="1000" dirty="0">
                          <a:effectLst/>
                          <a:latin typeface="+mn-lt"/>
                          <a:ea typeface="Calibri" panose="020F0502020204030204" pitchFamily="34" charset="0"/>
                          <a:cs typeface="Times New Roman" panose="02020603050405020304" pitchFamily="18" charset="0"/>
                        </a:rPr>
                        <a:t>   </a:t>
                      </a:r>
                      <a:r>
                        <a:rPr lang="en-ZA" sz="1000" dirty="0">
                          <a:effectLst/>
                          <a:latin typeface="+mn-lt"/>
                          <a:ea typeface="Calibri" panose="020F0502020204030204" pitchFamily="34" charset="0"/>
                          <a:cs typeface="Times New Roman" panose="02020603050405020304" pitchFamily="18" charset="0"/>
                        </a:rPr>
                        <a:t>[   ] </a:t>
                      </a:r>
                      <a:r>
                        <a:rPr lang="ar-SA" sz="1000" dirty="0">
                          <a:effectLst/>
                          <a:latin typeface="+mn-lt"/>
                          <a:ea typeface="Calibri" panose="020F0502020204030204" pitchFamily="34" charset="0"/>
                          <a:cs typeface="Times New Roman" panose="02020603050405020304" pitchFamily="18" charset="0"/>
                        </a:rPr>
                        <a:t> ذكر</a:t>
                      </a:r>
                      <a:endParaRPr lang="en-US" sz="1000" dirty="0">
                        <a:effectLst/>
                        <a:latin typeface="+mn-lt"/>
                        <a:ea typeface="Calibri" panose="020F0502020204030204" pitchFamily="34" charset="0"/>
                        <a:cs typeface="Times New Roman" panose="02020603050405020304" pitchFamily="18" charset="0"/>
                      </a:endParaRPr>
                    </a:p>
                    <a:p>
                      <a:pPr marL="0" marR="0" lvl="0" indent="0" algn="r" defTabSz="685800" rtl="1" eaLnBrk="1" fontAlgn="auto" latinLnBrk="0" hangingPunct="1">
                        <a:lnSpc>
                          <a:spcPct val="100000"/>
                        </a:lnSpc>
                        <a:spcBef>
                          <a:spcPts val="0"/>
                        </a:spcBef>
                        <a:spcAft>
                          <a:spcPts val="0"/>
                        </a:spcAft>
                        <a:buClrTx/>
                        <a:buSzTx/>
                        <a:buFontTx/>
                        <a:buNone/>
                        <a:tabLst/>
                        <a:defRPr/>
                      </a:pPr>
                      <a:r>
                        <a:rPr lang="ar-SA" sz="1000" dirty="0">
                          <a:effectLst/>
                          <a:latin typeface="+mn-lt"/>
                          <a:ea typeface="Calibri" panose="020F0502020204030204" pitchFamily="34" charset="0"/>
                          <a:cs typeface="Times New Roman" panose="02020603050405020304" pitchFamily="18" charset="0"/>
                        </a:rPr>
                        <a:t> </a:t>
                      </a:r>
                      <a:r>
                        <a:rPr lang="en-US" sz="1000" dirty="0">
                          <a:effectLst/>
                          <a:latin typeface="+mn-lt"/>
                          <a:ea typeface="Calibri" panose="020F0502020204030204" pitchFamily="34" charset="0"/>
                          <a:cs typeface="Times New Roman" panose="02020603050405020304" pitchFamily="18" charset="0"/>
                        </a:rPr>
                        <a:t>  </a:t>
                      </a:r>
                      <a:r>
                        <a:rPr lang="en-ZA" sz="1000" dirty="0">
                          <a:effectLst/>
                          <a:latin typeface="+mn-lt"/>
                          <a:ea typeface="Calibri" panose="020F0502020204030204" pitchFamily="34" charset="0"/>
                          <a:cs typeface="Times New Roman" panose="02020603050405020304" pitchFamily="18" charset="0"/>
                        </a:rPr>
                        <a:t>[   ]   </a:t>
                      </a:r>
                      <a:r>
                        <a:rPr lang="ar-SA" sz="1000" dirty="0">
                          <a:effectLst/>
                          <a:latin typeface="+mn-lt"/>
                          <a:ea typeface="Calibri" panose="020F0502020204030204" pitchFamily="34" charset="0"/>
                          <a:cs typeface="Times New Roman" panose="02020603050405020304" pitchFamily="18" charset="0"/>
                        </a:rPr>
                        <a:t>أنثى</a:t>
                      </a:r>
                      <a:endParaRPr lang="en-FR" sz="1000" kern="1200" dirty="0">
                        <a:solidFill>
                          <a:schemeClr val="tx1"/>
                        </a:solidFill>
                        <a:effectLst/>
                        <a:latin typeface="+mn-lt"/>
                        <a:ea typeface="+mn-ea"/>
                        <a:cs typeface="+mn-cs"/>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4">
                  <a:txBody>
                    <a:bodyPr/>
                    <a:lstStyle/>
                    <a:p>
                      <a:pPr algn="r" rtl="1"/>
                      <a:r>
                        <a:rPr lang="ar-SA" sz="1000" b="1" kern="1200" dirty="0">
                          <a:solidFill>
                            <a:schemeClr val="tx1"/>
                          </a:solidFill>
                          <a:effectLst/>
                          <a:latin typeface="+mn-lt"/>
                          <a:ea typeface="+mn-ea"/>
                          <a:cs typeface="+mn-cs"/>
                        </a:rPr>
                        <a:t>هل تم تخمين تاريخ الميلاد ؟:</a:t>
                      </a:r>
                      <a:endParaRPr lang="en-FR" sz="1000" kern="1200" dirty="0">
                        <a:solidFill>
                          <a:schemeClr val="tx1"/>
                        </a:solidFill>
                        <a:effectLst/>
                        <a:latin typeface="+mn-lt"/>
                        <a:ea typeface="+mn-ea"/>
                        <a:cs typeface="+mn-cs"/>
                      </a:endParaRPr>
                    </a:p>
                    <a:p>
                      <a:pPr algn="r" rtl="1"/>
                      <a:r>
                        <a:rPr lang="ar-SA" sz="1000" kern="1200" dirty="0">
                          <a:solidFill>
                            <a:schemeClr val="tx1"/>
                          </a:solidFill>
                          <a:effectLst/>
                          <a:latin typeface="+mn-lt"/>
                          <a:ea typeface="+mn-ea"/>
                          <a:cs typeface="+mn-cs"/>
                        </a:rPr>
                        <a:t>إذا تم تخمينه ، تاريخ الميلاد يتم تقديره= ١ كانون الأول</a:t>
                      </a:r>
                      <a:endParaRPr lang="en-FR" sz="1000" kern="1200" dirty="0">
                        <a:solidFill>
                          <a:schemeClr val="tx1"/>
                        </a:solidFill>
                        <a:effectLst/>
                        <a:latin typeface="+mn-lt"/>
                        <a:ea typeface="+mn-ea"/>
                        <a:cs typeface="+mn-cs"/>
                      </a:endParaRPr>
                    </a:p>
                    <a:p>
                      <a:pPr algn="r"/>
                      <a:r>
                        <a:rPr lang="ar-SA" sz="1000" kern="1200" dirty="0">
                          <a:solidFill>
                            <a:schemeClr val="tx1"/>
                          </a:solidFill>
                          <a:effectLst/>
                          <a:latin typeface="+mn-lt"/>
                          <a:ea typeface="+mn-ea"/>
                          <a:cs typeface="+mn-cs"/>
                        </a:rPr>
                        <a:t>[] لا                [] نعم</a:t>
                      </a:r>
                      <a:r>
                        <a:rPr lang="en-FR" sz="1000" dirty="0">
                          <a:effectLst/>
                          <a:latin typeface="+mn-lt"/>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9483"/>
                    </a:solidFill>
                  </a:tcPr>
                </a:tc>
                <a:tc hMerge="1">
                  <a:txBody>
                    <a:bodyPr/>
                    <a:lstStyle/>
                    <a:p>
                      <a:pPr algn="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ctr" rtl="1"/>
                      <a:r>
                        <a:rPr lang="ar-SA" sz="1000" b="1" kern="1200" dirty="0">
                          <a:solidFill>
                            <a:schemeClr val="tx1"/>
                          </a:solidFill>
                          <a:effectLst/>
                          <a:latin typeface="+mn-lt"/>
                          <a:ea typeface="+mn-ea"/>
                          <a:cs typeface="+mn-cs"/>
                        </a:rPr>
                        <a:t>تاريخ الميلاد:</a:t>
                      </a:r>
                      <a:endParaRPr lang="en-FR" sz="1000" kern="1200" dirty="0">
                        <a:solidFill>
                          <a:schemeClr val="tx1"/>
                        </a:solidFill>
                        <a:effectLst/>
                        <a:latin typeface="+mn-lt"/>
                        <a:ea typeface="+mn-ea"/>
                        <a:cs typeface="+mn-cs"/>
                      </a:endParaRPr>
                    </a:p>
                    <a:p>
                      <a:pPr algn="ctr" rtl="1"/>
                      <a:r>
                        <a:rPr lang="ar-SA" sz="1000" kern="1200" dirty="0">
                          <a:solidFill>
                            <a:schemeClr val="tx1"/>
                          </a:solidFill>
                          <a:effectLst/>
                          <a:latin typeface="+mn-lt"/>
                          <a:ea typeface="+mn-ea"/>
                          <a:cs typeface="+mn-cs"/>
                        </a:rPr>
                        <a:t>يوم / شهر / سنة</a:t>
                      </a:r>
                      <a:endParaRPr lang="en-FR" sz="1000" kern="1200" dirty="0">
                        <a:solidFill>
                          <a:schemeClr val="tx1"/>
                        </a:solidFill>
                        <a:effectLst/>
                        <a:latin typeface="+mn-lt"/>
                        <a:ea typeface="+mn-ea"/>
                        <a:cs typeface="+mn-cs"/>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582354545"/>
                  </a:ext>
                </a:extLst>
              </a:tr>
            </a:tbl>
          </a:graphicData>
        </a:graphic>
      </p:graphicFrame>
      <p:sp>
        <p:nvSpPr>
          <p:cNvPr id="10" name="Hexagon 9">
            <a:extLst>
              <a:ext uri="{FF2B5EF4-FFF2-40B4-BE49-F238E27FC236}">
                <a16:creationId xmlns:a16="http://schemas.microsoft.com/office/drawing/2014/main" id="{FF3B8028-3A75-EB98-3021-0E0D51FD78E5}"/>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5DD2B8E7-CF4E-6907-1967-D178910CCF18}"/>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B826B5D-5978-25DB-D733-3D85DC99B21D}"/>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2707E6C0-D01B-DF6D-53B4-E55DCBABE82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96630B85-62ED-A6DC-AA20-54279FE9DE74}"/>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C8057EE-B82E-DEBE-20B7-8A25A4A6656D}"/>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4972B57B-70E9-AB2C-F6F8-61A3C253E24C}"/>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B753890D-1542-6279-D037-5CC7E748DF2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05C323E1-7523-D346-4DFD-CF3C3202C7FB}"/>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320B0E0-5314-2985-87E7-B05804619831}"/>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063445D0-E513-300C-587C-6D42BA5BA523}"/>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49D962E-09AE-FFC6-5703-39DCE6A6710F}"/>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5D96EBA3-559A-A76D-E791-2C6200C6C00A}"/>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0DC4AF5F-8824-F242-85BC-58C8763FB5E3}"/>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9235D2CC-C1AE-17EB-00C7-6B5E99756FA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19A17825-DD80-FFC5-7528-6781E4E4C4B3}"/>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7590181D-C70A-E4EE-867D-5330AD5E5F57}"/>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E7580F9D-B873-4ADD-C10A-8E44498C8A90}"/>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82188772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2732880544"/>
              </p:ext>
            </p:extLst>
          </p:nvPr>
        </p:nvGraphicFramePr>
        <p:xfrm>
          <a:off x="982985" y="680663"/>
          <a:ext cx="5254038" cy="6541389"/>
        </p:xfrm>
        <a:graphic>
          <a:graphicData uri="http://schemas.openxmlformats.org/drawingml/2006/table">
            <a:tbl>
              <a:tblPr firstRow="1" firstCol="1" bandRow="1"/>
              <a:tblGrid>
                <a:gridCol w="1751346">
                  <a:extLst>
                    <a:ext uri="{9D8B030D-6E8A-4147-A177-3AD203B41FA5}">
                      <a16:colId xmlns:a16="http://schemas.microsoft.com/office/drawing/2014/main" val="3371818504"/>
                    </a:ext>
                  </a:extLst>
                </a:gridCol>
                <a:gridCol w="875673">
                  <a:extLst>
                    <a:ext uri="{9D8B030D-6E8A-4147-A177-3AD203B41FA5}">
                      <a16:colId xmlns:a16="http://schemas.microsoft.com/office/drawing/2014/main" val="2177823252"/>
                    </a:ext>
                  </a:extLst>
                </a:gridCol>
                <a:gridCol w="249615">
                  <a:extLst>
                    <a:ext uri="{9D8B030D-6E8A-4147-A177-3AD203B41FA5}">
                      <a16:colId xmlns:a16="http://schemas.microsoft.com/office/drawing/2014/main" val="2059532858"/>
                    </a:ext>
                  </a:extLst>
                </a:gridCol>
                <a:gridCol w="626058">
                  <a:extLst>
                    <a:ext uri="{9D8B030D-6E8A-4147-A177-3AD203B41FA5}">
                      <a16:colId xmlns:a16="http://schemas.microsoft.com/office/drawing/2014/main" val="233076845"/>
                    </a:ext>
                  </a:extLst>
                </a:gridCol>
                <a:gridCol w="875673">
                  <a:extLst>
                    <a:ext uri="{9D8B030D-6E8A-4147-A177-3AD203B41FA5}">
                      <a16:colId xmlns:a16="http://schemas.microsoft.com/office/drawing/2014/main" val="3562844548"/>
                    </a:ext>
                  </a:extLst>
                </a:gridCol>
                <a:gridCol w="875673">
                  <a:extLst>
                    <a:ext uri="{9D8B030D-6E8A-4147-A177-3AD203B41FA5}">
                      <a16:colId xmlns:a16="http://schemas.microsoft.com/office/drawing/2014/main" val="3360831881"/>
                    </a:ext>
                  </a:extLst>
                </a:gridCol>
              </a:tblGrid>
              <a:tr h="223011">
                <a:tc>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هل تتعرف على الطفل من أي من الصور (إن وجدت)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لا يعرف</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5">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ما هي اسماء افراد الاسرة الآخرين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latin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tcPr>
                </a:tc>
                <a:tc hMerge="1">
                  <a:txBody>
                    <a:bodyPr/>
                    <a:lstStyle/>
                    <a:p>
                      <a:pPr algn="r" rtl="1"/>
                      <a:endParaRPr lang="en-CA"/>
                    </a:p>
                  </a:txBody>
                  <a:tcPr/>
                </a:tc>
                <a:tc hMerge="1">
                  <a:txBody>
                    <a:bodyPr/>
                    <a:lstStyle/>
                    <a:p>
                      <a:endParaRPr lang="en-FR"/>
                    </a:p>
                  </a:txBody>
                  <a:tcPr/>
                </a:tc>
                <a:tc hMerge="1">
                  <a:txBody>
                    <a:bodyPr/>
                    <a:lstStyle/>
                    <a:p>
                      <a:pPr algn="r" rtl="1"/>
                      <a:endParaRPr lang="en-CA"/>
                    </a:p>
                  </a:txBody>
                  <a:tcPr/>
                </a:tc>
                <a:tc hMerge="1">
                  <a:txBody>
                    <a:bodyPr/>
                    <a:lstStyle/>
                    <a:p>
                      <a:pPr algn="r" rtl="1"/>
                      <a:endParaRPr lang="en-CA"/>
                    </a:p>
                  </a:txBody>
                  <a:tcPr/>
                </a:tc>
                <a:extLst>
                  <a:ext uri="{0D108BD9-81ED-4DB2-BD59-A6C34878D82A}">
                    <a16:rowId xmlns:a16="http://schemas.microsoft.com/office/drawing/2014/main" val="3501084703"/>
                  </a:ext>
                </a:extLst>
              </a:tr>
              <a:tr h="223011">
                <a:tc gridSpan="6">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عنوان الميلاد / مكان الطفل:</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ar-SA" sz="900" b="1" dirty="0">
                          <a:effectLst/>
                          <a:latin typeface="+mn-lt"/>
                          <a:ea typeface="Calibri" panose="020F0502020204030204" pitchFamily="34" charset="0"/>
                          <a:cs typeface="Calibri" panose="020F0502020204030204" pitchFamily="34" charset="0"/>
                        </a:rPr>
                        <a:t> </a:t>
                      </a:r>
                      <a:r>
                        <a:rPr lang="ar-SA" sz="900" i="1" kern="1200" dirty="0">
                          <a:solidFill>
                            <a:schemeClr val="tx1"/>
                          </a:solidFill>
                          <a:effectLst/>
                          <a:latin typeface="+mn-lt"/>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900" b="1" dirty="0">
                          <a:effectLst/>
                          <a:latin typeface="Calibri" panose="020F0502020204030204" pitchFamily="34" charset="0"/>
                          <a:ea typeface="Calibri" panose="020F0502020204030204" pitchFamily="34" charset="0"/>
                          <a:cs typeface="Calibri" panose="020F0502020204030204" pitchFamily="34" charset="0"/>
                        </a:rPr>
                        <a:t> </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75347689"/>
                  </a:ext>
                </a:extLst>
              </a:tr>
              <a:tr h="223011">
                <a:tc gridSpan="6">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اين عاش الطفل قبل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الانفصال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mn-lt"/>
                          <a:ea typeface="Calibri" panose="020F0502020204030204" pitchFamily="34" charset="0"/>
                          <a:cs typeface="Calibri" panose="020F0502020204030204" pitchFamily="34" charset="0"/>
                        </a:rPr>
                        <a:t>: </a:t>
                      </a:r>
                      <a:r>
                        <a:rPr lang="ar-SA" sz="1000" i="1" kern="1200" dirty="0">
                          <a:solidFill>
                            <a:schemeClr val="tx1"/>
                          </a:solidFill>
                          <a:effectLst/>
                          <a:latin typeface="+mn-lt"/>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r>
                        <a:rPr lang="en-ZA" sz="900" b="1" dirty="0">
                          <a:effectLst/>
                          <a:latin typeface="Calibri" panose="020F0502020204030204" pitchFamily="34" charset="0"/>
                          <a:ea typeface="Calibri" panose="020F0502020204030204" pitchFamily="34" charset="0"/>
                          <a:cs typeface="Calibri" panose="020F0502020204030204" pitchFamily="34" charset="0"/>
                        </a:rPr>
                        <a:t> </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11131692"/>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إذا كان الأمر كذلك ، فما هي أسماء الأطفال المفقودين الآخرين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 </a:t>
                      </a:r>
                      <a:endParaRPr lang="en-CA" dirty="0">
                        <a:latin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هناك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أطفال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آخرون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مفقودون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يعرف</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CA" sz="1000" dirty="0">
                          <a:effectLst/>
                          <a:latin typeface="Calibri" panose="020F0502020204030204" pitchFamily="34" charset="0"/>
                          <a:ea typeface="Calibri" panose="020F0502020204030204" pitchFamily="34" charset="0"/>
                          <a:cs typeface="Calibri" panose="020F0502020204030204" pitchFamily="34" charset="0"/>
                        </a:rPr>
                        <a:t> </a:t>
                      </a:r>
                      <a:endParaRPr lang="en-CA" dirty="0">
                        <a:latin typeface="Calibri" panose="020F0502020204030204" pitchFamily="34" charset="0"/>
                        <a:cs typeface="Calibri" panose="020F0502020204030204" pitchFamily="34" charset="0"/>
                      </a:endParaRPr>
                    </a:p>
                  </a:txBody>
                  <a:tcPr marL="45720" marR="45720" anchor="ct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هناك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أطفال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آخرون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مفقودون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يعرف</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CA" sz="1000" dirty="0">
                          <a:effectLst/>
                          <a:latin typeface="Calibri" panose="020F0502020204030204" pitchFamily="34" charset="0"/>
                          <a:ea typeface="Calibri" panose="020F0502020204030204" pitchFamily="34" charset="0"/>
                          <a:cs typeface="Calibri" panose="020F050202020403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lnSpc>
                          <a:spcPct val="107000"/>
                        </a:lnSpc>
                        <a:spcAft>
                          <a:spcPts val="800"/>
                        </a:spcAft>
                      </a:pPr>
                      <a:r>
                        <a:rPr lang="en-CA" sz="1000" dirty="0">
                          <a:effectLst/>
                          <a:latin typeface="Calibri" panose="020F0502020204030204" pitchFamily="34" charset="0"/>
                          <a:ea typeface="Calibri" panose="020F0502020204030204" pitchFamily="34" charset="0"/>
                          <a:cs typeface="Calibri" panose="020F0502020204030204" pitchFamily="34" charset="0"/>
                        </a:rPr>
                        <a:t> </a:t>
                      </a:r>
                    </a:p>
                  </a:txBody>
                  <a:tcPr marL="45720" marR="4572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87231837"/>
                  </a:ext>
                </a:extLst>
              </a:tr>
              <a:tr h="223011">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ا</a:t>
                      </a:r>
                      <a:r>
                        <a:rPr lang="ar-SA" sz="1000" b="1" dirty="0">
                          <a:effectLst/>
                          <a:latin typeface="Calibri" panose="020F0502020204030204" pitchFamily="34" charset="0"/>
                          <a:ea typeface="Calibri" panose="020F0502020204030204" pitchFamily="34" charset="0"/>
                          <a:cs typeface="Calibri" panose="020F0502020204030204" pitchFamily="34" charset="0"/>
                        </a:rPr>
                        <a:t>سم العائلة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لأم</a:t>
                      </a:r>
                      <a:r>
                        <a:rPr lang="en-ZA" sz="1000" b="1" dirty="0">
                          <a:effectLst/>
                          <a:latin typeface="Calibri" panose="020F0502020204030204" pitchFamily="34" charset="0"/>
                          <a:ea typeface="Calibri" panose="020F0502020204030204" pitchFamily="34" charset="0"/>
                          <a:cs typeface="Calibri" panose="020F0502020204030204" pitchFamily="34" charset="0"/>
                        </a:rPr>
                        <a:t>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الاسم الأوسط لأم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الاسم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a:t>
                      </a:r>
                      <a:r>
                        <a:rPr lang="ar-SA" sz="1000" b="1" dirty="0">
                          <a:effectLst/>
                          <a:latin typeface="Calibri" panose="020F0502020204030204" pitchFamily="34" charset="0"/>
                          <a:ea typeface="Calibri" panose="020F0502020204030204" pitchFamily="34" charset="0"/>
                          <a:cs typeface="Calibri" panose="020F0502020204030204" pitchFamily="34" charset="0"/>
                        </a:rPr>
                        <a:t>ول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لأم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الاسم الأخير لأم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29637954"/>
                  </a:ext>
                </a:extLst>
              </a:tr>
              <a:tr h="223011">
                <a:tc gridSpan="6">
                  <a:txBody>
                    <a:bodyPr/>
                    <a:lstStyle/>
                    <a:p>
                      <a:pPr algn="r" rtl="1"/>
                      <a:r>
                        <a:rPr lang="ar-SA" sz="1000" b="1" kern="1200" dirty="0">
                          <a:solidFill>
                            <a:schemeClr val="tx1"/>
                          </a:solidFill>
                          <a:effectLst/>
                          <a:latin typeface="+mn-lt"/>
                          <a:ea typeface="+mn-ea"/>
                          <a:cs typeface="Calibri" panose="020F0502020204030204" pitchFamily="34" charset="0"/>
                        </a:rPr>
                        <a:t>أسماء أو </a:t>
                      </a:r>
                      <a:r>
                        <a:rPr lang="ar-SA" sz="1000" b="1" kern="1200" dirty="0" err="1">
                          <a:solidFill>
                            <a:schemeClr val="tx1"/>
                          </a:solidFill>
                          <a:effectLst/>
                          <a:latin typeface="+mn-lt"/>
                          <a:ea typeface="+mn-ea"/>
                          <a:cs typeface="Calibri" panose="020F0502020204030204" pitchFamily="34" charset="0"/>
                        </a:rPr>
                        <a:t>تهجئات</a:t>
                      </a:r>
                      <a:r>
                        <a:rPr lang="ar-SA" sz="1000" b="1" kern="1200" dirty="0">
                          <a:solidFill>
                            <a:schemeClr val="tx1"/>
                          </a:solidFill>
                          <a:effectLst/>
                          <a:latin typeface="+mn-lt"/>
                          <a:ea typeface="+mn-ea"/>
                          <a:cs typeface="Calibri" panose="020F0502020204030204" pitchFamily="34" charset="0"/>
                        </a:rPr>
                        <a:t> أخرى </a:t>
                      </a:r>
                      <a:r>
                        <a:rPr lang="en-ZA" sz="1000" b="1" dirty="0" err="1">
                          <a:effectLst/>
                          <a:latin typeface="+mn-lt"/>
                          <a:ea typeface="Calibri" panose="020F0502020204030204" pitchFamily="34" charset="0"/>
                          <a:cs typeface="Times New Roman" panose="02020603050405020304" pitchFamily="18" charset="0"/>
                        </a:rPr>
                        <a:t>معروفة</a:t>
                      </a:r>
                      <a:r>
                        <a:rPr lang="ar-SA" sz="1000" b="1" dirty="0">
                          <a:effectLst/>
                          <a:latin typeface="+mn-lt"/>
                          <a:ea typeface="Calibri" panose="020F0502020204030204" pitchFamily="34" charset="0"/>
                          <a:cs typeface="Times New Roman" panose="02020603050405020304" pitchFamily="18"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للأم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900" b="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a:effectLst/>
                          <a:latin typeface="Calibri" panose="020F0502020204030204" pitchFamily="34" charset="0"/>
                          <a:ea typeface="Calibri" panose="020F0502020204030204" pitchFamily="34" charset="0"/>
                          <a:cs typeface="Calibri" panose="020F0502020204030204" pitchFamily="34" charset="0"/>
                        </a:rPr>
                        <a:t>على </a:t>
                      </a:r>
                      <a:r>
                        <a:rPr lang="en-ZA" sz="900" i="1" dirty="0" err="1">
                          <a:effectLst/>
                          <a:latin typeface="Calibri" panose="020F0502020204030204" pitchFamily="34" charset="0"/>
                          <a:ea typeface="Calibri" panose="020F0502020204030204" pitchFamily="34" charset="0"/>
                          <a:cs typeface="Calibri" panose="020F0502020204030204" pitchFamily="34" charset="0"/>
                        </a:rPr>
                        <a:t>سبيل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المثال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ar-SA" sz="900" i="1" dirty="0">
                          <a:effectLst/>
                          <a:latin typeface="Calibri" panose="020F0502020204030204" pitchFamily="34" charset="0"/>
                          <a:ea typeface="Calibri" panose="020F0502020204030204" pitchFamily="34" charset="0"/>
                          <a:cs typeface="Calibri" panose="020F0502020204030204" pitchFamily="34" charset="0"/>
                        </a:rPr>
                        <a:t>،</a:t>
                      </a:r>
                      <a:r>
                        <a:rPr lang="en-ZA" sz="900" i="1" dirty="0" err="1">
                          <a:effectLst/>
                          <a:latin typeface="Calibri" panose="020F0502020204030204" pitchFamily="34" charset="0"/>
                          <a:ea typeface="Calibri" panose="020F0502020204030204" pitchFamily="34" charset="0"/>
                          <a:cs typeface="Calibri" panose="020F0502020204030204" pitchFamily="34" charset="0"/>
                        </a:rPr>
                        <a:t>كيف</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ar-SA" sz="900" i="1" dirty="0" err="1">
                          <a:effectLst/>
                          <a:latin typeface="Calibri" panose="020F0502020204030204" pitchFamily="34" charset="0"/>
                          <a:ea typeface="Calibri" panose="020F0502020204030204" pitchFamily="34" charset="0"/>
                          <a:cs typeface="Calibri" panose="020F0502020204030204" pitchFamily="34" charset="0"/>
                        </a:rPr>
                        <a:t>يناي</a:t>
                      </a:r>
                      <a:r>
                        <a:rPr lang="ar-S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الأم</a:t>
                      </a:r>
                      <a:r>
                        <a:rPr lang="ar-S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ar-SA" sz="900" i="1" dirty="0">
                          <a:effectLst/>
                          <a:latin typeface="Calibri" panose="020F0502020204030204" pitchFamily="34" charset="0"/>
                          <a:ea typeface="Calibri" panose="020F0502020204030204" pitchFamily="34" charset="0"/>
                          <a:cs typeface="Calibri" panose="020F0502020204030204" pitchFamily="34" charset="0"/>
                        </a:rPr>
                        <a:t>اللقب،</a:t>
                      </a:r>
                      <a:r>
                        <a:rPr lang="en-ZA" sz="900" i="1" dirty="0">
                          <a:effectLst/>
                          <a:latin typeface="Calibri" panose="020F0502020204030204" pitchFamily="34" charset="0"/>
                          <a:ea typeface="Calibri" panose="020F0502020204030204" pitchFamily="34" charset="0"/>
                          <a:cs typeface="Calibri" panose="020F0502020204030204" pitchFamily="34" charset="0"/>
                        </a:rPr>
                        <a:t> اسم العائلة الثاني.</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i="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1855951"/>
                  </a:ext>
                </a:extLst>
              </a:tr>
              <a:tr h="223011">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حالة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الوفاة</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متى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وكيف</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900" i="1" dirty="0" err="1">
                          <a:effectLst/>
                          <a:latin typeface="Calibri" panose="020F0502020204030204" pitchFamily="34" charset="0"/>
                          <a:ea typeface="Calibri" panose="020F0502020204030204" pitchFamily="34" charset="0"/>
                          <a:cs typeface="Calibri" panose="020F0502020204030204" pitchFamily="34" charset="0"/>
                        </a:rPr>
                        <a:t>يوم</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شهر</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سنة</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قيد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الحياة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مجهول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lnSpc>
                          <a:spcPct val="107000"/>
                        </a:lnSpc>
                        <a:spcAft>
                          <a:spcPts val="800"/>
                        </a:spcAft>
                      </a:pPr>
                      <a:r>
                        <a:rPr lang="en-CA" sz="1000" dirty="0">
                          <a:effectLst/>
                          <a:latin typeface="Calibri" panose="020F0502020204030204" pitchFamily="34" charset="0"/>
                          <a:ea typeface="Calibri" panose="020F0502020204030204" pitchFamily="34" charset="0"/>
                          <a:cs typeface="Calibri" panose="020F0502020204030204" pitchFamily="34" charset="0"/>
                        </a:rPr>
                        <a:t> </a:t>
                      </a:r>
                    </a:p>
                  </a:txBody>
                  <a:tcPr marL="45720" marR="45720" anchor="ctr">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442466428"/>
                  </a:ext>
                </a:extLst>
              </a:tr>
              <a:tr h="223011">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الانتماء العرقي للأم: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r" rtl="1"/>
                      <a:r>
                        <a:rPr lang="ar-SA" sz="1000" b="1" dirty="0">
                          <a:effectLst/>
                          <a:latin typeface="Calibri" panose="020F0502020204030204" pitchFamily="34" charset="0"/>
                          <a:ea typeface="Calibri" panose="020F0502020204030204" pitchFamily="34" charset="0"/>
                          <a:cs typeface="Calibri" panose="020F0502020204030204" pitchFamily="34" charset="0"/>
                        </a:rPr>
                        <a:t>مهنة الأم</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9627144"/>
                  </a:ext>
                </a:extLst>
              </a:tr>
              <a:tr h="223011">
                <a:tc gridSpan="6">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العنوان الحالي / المكان الذي تعيش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فيه</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الأم</a:t>
                      </a:r>
                      <a:r>
                        <a:rPr lang="ar-SA" sz="1000" b="1" dirty="0">
                          <a:effectLst/>
                          <a:latin typeface="+mn-lt"/>
                          <a:ea typeface="Calibri" panose="020F0502020204030204" pitchFamily="34" charset="0"/>
                          <a:cs typeface="Calibri" panose="020F0502020204030204" pitchFamily="34" charset="0"/>
                        </a:rPr>
                        <a:t>: </a:t>
                      </a:r>
                      <a:r>
                        <a:rPr lang="ar-SA" sz="1000" i="1" kern="1200" dirty="0">
                          <a:solidFill>
                            <a:schemeClr val="tx1"/>
                          </a:solidFill>
                          <a:effectLst/>
                          <a:latin typeface="+mn-lt"/>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r>
                        <a:rPr lang="en-ZA" sz="9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0392448"/>
                  </a:ext>
                </a:extLst>
              </a:tr>
              <a:tr h="223011">
                <a:tc gridSpan="6">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هاتف الأم / بيانات الاتصال الأخرى:</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51577791"/>
                  </a:ext>
                </a:extLst>
              </a:tr>
              <a:tr h="223011">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اسم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 العائلة</a:t>
                      </a:r>
                      <a:r>
                        <a:rPr lang="en-ZA" sz="1000" b="1" dirty="0">
                          <a:effectLst/>
                          <a:latin typeface="Calibri" panose="020F0502020204030204" pitchFamily="34" charset="0"/>
                          <a:ea typeface="Calibri" panose="020F0502020204030204" pitchFamily="34" charset="0"/>
                          <a:cs typeface="Calibri" panose="020F0502020204030204" pitchFamily="34" charset="0"/>
                        </a:rPr>
                        <a:t>  لأب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الاسم الأوسط لأب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الاسم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الأول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لأب</a:t>
                      </a:r>
                      <a:r>
                        <a:rPr lang="en-ZA" sz="1000" b="1" dirty="0">
                          <a:effectLst/>
                          <a:latin typeface="Calibri" panose="020F0502020204030204" pitchFamily="34" charset="0"/>
                          <a:ea typeface="Calibri" panose="020F0502020204030204" pitchFamily="34" charset="0"/>
                          <a:cs typeface="Calibri" panose="020F0502020204030204" pitchFamily="34" charset="0"/>
                        </a:rPr>
                        <a:t>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38498101"/>
                  </a:ext>
                </a:extLst>
              </a:tr>
              <a:tr h="223011">
                <a:tc gridSpan="6">
                  <a:txBody>
                    <a:bodyPr/>
                    <a:lstStyle/>
                    <a:p>
                      <a:pPr algn="r" rtl="1"/>
                      <a:r>
                        <a:rPr lang="ar-SA" sz="1000" b="1" kern="1200" dirty="0">
                          <a:solidFill>
                            <a:schemeClr val="tx1"/>
                          </a:solidFill>
                          <a:effectLst/>
                          <a:latin typeface="+mn-lt"/>
                          <a:ea typeface="+mn-ea"/>
                          <a:cs typeface="Calibri" panose="020F0502020204030204" pitchFamily="34" charset="0"/>
                        </a:rPr>
                        <a:t>أسماء أو </a:t>
                      </a:r>
                      <a:r>
                        <a:rPr lang="ar-SA" sz="1000" b="1" kern="1200" dirty="0" err="1">
                          <a:solidFill>
                            <a:schemeClr val="tx1"/>
                          </a:solidFill>
                          <a:effectLst/>
                          <a:latin typeface="+mn-lt"/>
                          <a:ea typeface="+mn-ea"/>
                          <a:cs typeface="Calibri" panose="020F0502020204030204" pitchFamily="34" charset="0"/>
                        </a:rPr>
                        <a:t>تهجئات</a:t>
                      </a:r>
                      <a:r>
                        <a:rPr lang="ar-SA" sz="1000" b="1" kern="1200" dirty="0">
                          <a:solidFill>
                            <a:schemeClr val="tx1"/>
                          </a:solidFill>
                          <a:effectLst/>
                          <a:latin typeface="+mn-lt"/>
                          <a:ea typeface="+mn-ea"/>
                          <a:cs typeface="Calibri" panose="020F0502020204030204" pitchFamily="34" charset="0"/>
                        </a:rPr>
                        <a:t> أخرى </a:t>
                      </a:r>
                      <a:r>
                        <a:rPr lang="en-ZA" sz="1000" b="1" dirty="0" err="1">
                          <a:effectLst/>
                          <a:latin typeface="+mn-lt"/>
                          <a:ea typeface="Calibri" panose="020F0502020204030204" pitchFamily="34" charset="0"/>
                          <a:cs typeface="Times New Roman" panose="02020603050405020304" pitchFamily="18" charset="0"/>
                        </a:rPr>
                        <a:t>معروفة</a:t>
                      </a:r>
                      <a:r>
                        <a:rPr lang="ar-SA" sz="1000" b="1" dirty="0">
                          <a:effectLst/>
                          <a:latin typeface="+mn-lt"/>
                          <a:ea typeface="Calibri" panose="020F0502020204030204" pitchFamily="34" charset="0"/>
                          <a:cs typeface="Times New Roman" panose="02020603050405020304" pitchFamily="18" charset="0"/>
                        </a:rPr>
                        <a:t>  للأب </a:t>
                      </a:r>
                      <a:r>
                        <a:rPr lang="en-ZA" sz="1000" b="1" dirty="0">
                          <a:effectLst/>
                          <a:latin typeface="Calibri" panose="020F0502020204030204" pitchFamily="34" charset="0"/>
                          <a:ea typeface="Calibri" panose="020F0502020204030204" pitchFamily="34" charset="0"/>
                          <a:cs typeface="Calibri" panose="020F0502020204030204" pitchFamily="34" charset="0"/>
                        </a:rPr>
                        <a:t>:</a:t>
                      </a:r>
                      <a:r>
                        <a:rPr lang="en-ZA" sz="900" i="1" dirty="0">
                          <a:effectLst/>
                          <a:latin typeface="Calibri" panose="020F0502020204030204" pitchFamily="34" charset="0"/>
                          <a:ea typeface="Calibri" panose="020F0502020204030204" pitchFamily="34" charset="0"/>
                          <a:cs typeface="Calibri" panose="020F0502020204030204" pitchFamily="34" charset="0"/>
                        </a:rPr>
                        <a:t>على </a:t>
                      </a:r>
                      <a:r>
                        <a:rPr lang="en-ZA" sz="900" i="1" dirty="0" err="1">
                          <a:effectLst/>
                          <a:latin typeface="Calibri" panose="020F0502020204030204" pitchFamily="34" charset="0"/>
                          <a:ea typeface="Calibri" panose="020F0502020204030204" pitchFamily="34" charset="0"/>
                          <a:cs typeface="Calibri" panose="020F0502020204030204" pitchFamily="34" charset="0"/>
                        </a:rPr>
                        <a:t>سبيل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المثال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ar-S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كيف</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ar-SA" sz="900" i="1" dirty="0">
                          <a:effectLst/>
                          <a:latin typeface="Calibri" panose="020F0502020204030204" pitchFamily="34" charset="0"/>
                          <a:ea typeface="Calibri" panose="020F0502020204030204" pitchFamily="34" charset="0"/>
                          <a:cs typeface="Calibri" panose="020F0502020204030204" pitchFamily="34" charset="0"/>
                        </a:rPr>
                        <a:t>ينادي </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الأب</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ar-SA" sz="900" i="1" dirty="0">
                          <a:effectLst/>
                          <a:latin typeface="Calibri" panose="020F0502020204030204" pitchFamily="34" charset="0"/>
                          <a:ea typeface="Calibri" panose="020F0502020204030204" pitchFamily="34" charset="0"/>
                          <a:cs typeface="Calibri" panose="020F0502020204030204" pitchFamily="34" charset="0"/>
                        </a:rPr>
                        <a:t>،</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واللقب</a:t>
                      </a:r>
                      <a:r>
                        <a:rPr lang="ar-S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واسم</a:t>
                      </a:r>
                      <a:r>
                        <a:rPr lang="en-ZA" sz="900" i="1" dirty="0">
                          <a:effectLst/>
                          <a:latin typeface="Calibri" panose="020F0502020204030204" pitchFamily="34" charset="0"/>
                          <a:ea typeface="Calibri" panose="020F0502020204030204" pitchFamily="34" charset="0"/>
                          <a:cs typeface="Calibri" panose="020F0502020204030204" pitchFamily="34" charset="0"/>
                        </a:rPr>
                        <a:t> العائلة الثاني.</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900" i="1" dirty="0">
                          <a:effectLst/>
                          <a:latin typeface="Calibri" panose="020F0502020204030204" pitchFamily="34" charset="0"/>
                          <a:ea typeface="Calibri" panose="020F0502020204030204" pitchFamily="34" charset="0"/>
                          <a:cs typeface="Calibri" panose="020F0502020204030204" pitchFamily="34" charset="0"/>
                        </a:rPr>
                        <a:t> </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8996959"/>
                  </a:ext>
                </a:extLst>
              </a:tr>
            </a:tbl>
          </a:graphicData>
        </a:graphic>
      </p:graphicFrame>
      <p:sp>
        <p:nvSpPr>
          <p:cNvPr id="2" name="Hexagon 1">
            <a:extLst>
              <a:ext uri="{FF2B5EF4-FFF2-40B4-BE49-F238E27FC236}">
                <a16:creationId xmlns:a16="http://schemas.microsoft.com/office/drawing/2014/main" id="{E042274E-5F7A-CC37-0B98-D593A12543F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6A9E3332-9D18-F7DE-3669-249ACCB7CA5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AA3B1A3F-BCEC-E4E8-DEE5-8E2202DA00B1}"/>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8EA5D6E9-A331-DDC1-032C-955D4F4C51A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846EC6C7-6A0B-4ADD-7324-9897F1D30CE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39E70DDA-DF8A-2F02-DFB0-6BB9591EF496}"/>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EAA3657C-6E0E-33A3-DB45-E8929CA4E63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7D66B05C-3B56-2A13-79A3-88353205BAA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06B25897-A48C-BF2B-B0C1-2E239F97C5C3}"/>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BDDDB6EE-69E2-598E-07B7-C38365BB0D4D}"/>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AA960C62-3C84-E8F2-E128-CE48EC0729A3}"/>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C02E475A-9903-7E0A-69D9-1BC6F787631C}"/>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7481AA01-5B70-B571-60A7-0D0EC22D5F33}"/>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D22C71EF-F45F-2DAF-F752-51EFF4131A5C}"/>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7C6C41D-25F5-2A63-EAE9-44BBE65E356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FAEC20F4-CDB4-3508-BC76-62297D5314F4}"/>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437EF8D-7E06-0D47-8AB8-6A05315894B7}"/>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7C75C2F7-223D-EC28-1A15-03F888413163}"/>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8406957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341559751"/>
              </p:ext>
            </p:extLst>
          </p:nvPr>
        </p:nvGraphicFramePr>
        <p:xfrm>
          <a:off x="982984" y="680663"/>
          <a:ext cx="5254038" cy="6952869"/>
        </p:xfrm>
        <a:graphic>
          <a:graphicData uri="http://schemas.openxmlformats.org/drawingml/2006/table">
            <a:tbl>
              <a:tblPr firstRow="1" firstCol="1" bandRow="1"/>
              <a:tblGrid>
                <a:gridCol w="3259407">
                  <a:extLst>
                    <a:ext uri="{9D8B030D-6E8A-4147-A177-3AD203B41FA5}">
                      <a16:colId xmlns:a16="http://schemas.microsoft.com/office/drawing/2014/main" val="3371818504"/>
                    </a:ext>
                  </a:extLst>
                </a:gridCol>
                <a:gridCol w="243285">
                  <a:extLst>
                    <a:ext uri="{9D8B030D-6E8A-4147-A177-3AD203B41FA5}">
                      <a16:colId xmlns:a16="http://schemas.microsoft.com/office/drawing/2014/main" val="2253140539"/>
                    </a:ext>
                  </a:extLst>
                </a:gridCol>
                <a:gridCol w="1751346">
                  <a:extLst>
                    <a:ext uri="{9D8B030D-6E8A-4147-A177-3AD203B41FA5}">
                      <a16:colId xmlns:a16="http://schemas.microsoft.com/office/drawing/2014/main" val="4155550326"/>
                    </a:ext>
                  </a:extLst>
                </a:gridCol>
              </a:tblGrid>
              <a:tr h="223011">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حالة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الوفاة</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متى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وكيف</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900" i="1" dirty="0" err="1">
                          <a:effectLst/>
                          <a:latin typeface="Calibri" panose="020F0502020204030204" pitchFamily="34" charset="0"/>
                          <a:ea typeface="Calibri" panose="020F0502020204030204" pitchFamily="34" charset="0"/>
                          <a:cs typeface="Calibri" panose="020F0502020204030204" pitchFamily="34" charset="0"/>
                        </a:rPr>
                        <a:t>يوم</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شهر</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سنة</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الأب</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قيد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الحياة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مجهول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501084703"/>
                  </a:ext>
                </a:extLst>
              </a:tr>
              <a:tr h="223011">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الانتماء العرقي للأب:</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مهنة الأب:</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535667890"/>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العنوان الحالي / المكان الذي يعيش فيه الأب:</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kern="1200" dirty="0">
                          <a:solidFill>
                            <a:schemeClr val="tx1"/>
                          </a:solidFill>
                          <a:effectLst/>
                          <a:latin typeface="Calibri" panose="020F0502020204030204" pitchFamily="34" charset="0"/>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r>
                        <a:rPr lang="en-ZA" sz="8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63497404"/>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هاتف الأب / بيانات الاتصال الأخرى:</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325150"/>
                  </a:ext>
                </a:extLst>
              </a:tr>
              <a:tr h="223011">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لديك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حياة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والتي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شأنها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تساعد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التعرف</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800" i="1" dirty="0" err="1">
                          <a:effectLst/>
                          <a:latin typeface="Calibri" panose="020F0502020204030204" pitchFamily="34" charset="0"/>
                          <a:ea typeface="Calibri" panose="020F0502020204030204" pitchFamily="34" charset="0"/>
                          <a:cs typeface="Calibri" panose="020F0502020204030204" pitchFamily="34" charset="0"/>
                        </a:rPr>
                        <a:t>على</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سبيل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المثال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ar-S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الكلمات</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والجمل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المهمة</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التي</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يتحدث</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بها</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ar-SA" sz="800" i="1" dirty="0">
                          <a:effectLst/>
                          <a:latin typeface="Calibri" panose="020F0502020204030204" pitchFamily="34" charset="0"/>
                          <a:ea typeface="Calibri" panose="020F0502020204030204" pitchFamily="34" charset="0"/>
                          <a:cs typeface="Calibri" panose="020F0502020204030204" pitchFamily="34" charset="0"/>
                        </a:rPr>
                        <a:t>،</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والأغاني</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والقصص</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المفضلة</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ar-SA" sz="800" i="1" dirty="0">
                          <a:effectLst/>
                          <a:latin typeface="Calibri" panose="020F0502020204030204" pitchFamily="34" charset="0"/>
                          <a:ea typeface="Calibri" panose="020F0502020204030204" pitchFamily="34" charset="0"/>
                          <a:cs typeface="Calibri" panose="020F0502020204030204" pitchFamily="34" charset="0"/>
                        </a:rPr>
                        <a:t>،</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والرسومات</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التي</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غالبًا</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ما</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يصنعها</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ar-SA" sz="800" i="1" dirty="0">
                          <a:effectLst/>
                          <a:latin typeface="Calibri" panose="020F0502020204030204" pitchFamily="34" charset="0"/>
                          <a:ea typeface="Calibri" panose="020F0502020204030204" pitchFamily="34" charset="0"/>
                          <a:cs typeface="Calibri" panose="020F0502020204030204" pitchFamily="34" charset="0"/>
                        </a:rPr>
                        <a:t>،</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والاهتمامات</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الرئيسية</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والأشياء</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التي</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يحب</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القيام</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بها</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والألعاب</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التي</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يحب</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لعبها</a:t>
                      </a:r>
                      <a:r>
                        <a:rPr lang="en-ZA" sz="800" i="1" dirty="0">
                          <a:effectLst/>
                          <a:latin typeface="Calibri" panose="020F0502020204030204" pitchFamily="34" charset="0"/>
                          <a:ea typeface="Calibri" panose="020F0502020204030204" pitchFamily="34" charset="0"/>
                          <a:cs typeface="Calibri" panose="020F0502020204030204" pitchFamily="34" charset="0"/>
                        </a:rPr>
                        <a:t>.</a:t>
                      </a:r>
                      <a:endParaRPr lang="en-CA" sz="8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i="1" dirty="0">
                          <a:effectLst/>
                          <a:latin typeface="Calibri" panose="020F0502020204030204" pitchFamily="34" charset="0"/>
                          <a:ea typeface="Calibri" panose="020F0502020204030204" pitchFamily="34" charset="0"/>
                          <a:cs typeface="Calibri" panose="020F0502020204030204" pitchFamily="34" charset="0"/>
                        </a:rPr>
                        <a:t>.</a:t>
                      </a:r>
                      <a:r>
                        <a:rPr lang="en-ZA" sz="1000" b="1" dirty="0" err="1">
                          <a:effectLst/>
                          <a:latin typeface="Calibri" panose="020F0502020204030204" pitchFamily="34" charset="0"/>
                          <a:ea typeface="Calibri" panose="020F0502020204030204" pitchFamily="34" charset="0"/>
                          <a:cs typeface="Calibri" panose="020F0502020204030204" pitchFamily="34" charset="0"/>
                        </a:rPr>
                        <a:t>ما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الدليل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الذي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لديك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علاقتك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بالطفل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هوية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شهادة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الميلاد</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الصور</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أخرى</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من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فضلك</a:t>
                      </a:r>
                      <a:r>
                        <a:rPr lang="ar-SA" sz="1000"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حدد</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20863846"/>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ما هي الأحداث المهمة والفريدة التي تعتقد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ar-SA" sz="1000" b="1" dirty="0">
                          <a:effectLst/>
                          <a:latin typeface="Calibri" panose="020F0502020204030204" pitchFamily="34" charset="0"/>
                          <a:ea typeface="Calibri" panose="020F0502020204030204" pitchFamily="34" charset="0"/>
                          <a:cs typeface="Calibri" panose="020F0502020204030204" pitchFamily="34" charset="0"/>
                        </a:rPr>
                        <a:t>/</a:t>
                      </a:r>
                      <a:r>
                        <a:rPr lang="ar-SA" sz="1000" b="1" dirty="0" err="1">
                          <a:effectLst/>
                          <a:latin typeface="Calibri" panose="020F0502020204030204" pitchFamily="34" charset="0"/>
                          <a:ea typeface="Calibri" panose="020F0502020204030204" pitchFamily="34" charset="0"/>
                          <a:cs typeface="Calibri" panose="020F0502020204030204" pitchFamily="34" charset="0"/>
                        </a:rPr>
                        <a:t>ة</a:t>
                      </a:r>
                      <a:r>
                        <a:rPr lang="en-ZA" sz="1000" b="1" dirty="0">
                          <a:effectLst/>
                          <a:latin typeface="Calibri" panose="020F0502020204030204" pitchFamily="34" charset="0"/>
                          <a:ea typeface="Calibri" panose="020F0502020204030204" pitchFamily="34" charset="0"/>
                          <a:cs typeface="Calibri" panose="020F0502020204030204" pitchFamily="34" charset="0"/>
                        </a:rPr>
                        <a:t> قد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يتذكرها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 تتذكرها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من</a:t>
                      </a:r>
                      <a:r>
                        <a:rPr lang="en-ZA" sz="1000" b="1" dirty="0">
                          <a:effectLst/>
                          <a:latin typeface="Calibri" panose="020F0502020204030204" pitchFamily="34" charset="0"/>
                          <a:ea typeface="Calibri" panose="020F0502020204030204" pitchFamily="34" charset="0"/>
                          <a:cs typeface="Calibri" panose="020F0502020204030204" pitchFamily="34" charset="0"/>
                        </a:rPr>
                        <a:t> حياته / </a:t>
                      </a:r>
                      <a:r>
                        <a:rPr lang="en-ZA" sz="1000" b="1" dirty="0" err="1">
                          <a:effectLst/>
                          <a:latin typeface="Calibri" panose="020F0502020204030204" pitchFamily="34" charset="0"/>
                          <a:ea typeface="Calibri" panose="020F0502020204030204" pitchFamily="34" charset="0"/>
                          <a:cs typeface="Calibri" panose="020F0502020204030204" pitchFamily="34" charset="0"/>
                        </a:rPr>
                        <a:t>حياته</a:t>
                      </a:r>
                      <a:r>
                        <a:rPr lang="ar-SA" sz="1000" b="1" dirty="0" err="1">
                          <a:effectLst/>
                          <a:latin typeface="Calibri" panose="020F0502020204030204" pitchFamily="34" charset="0"/>
                          <a:ea typeface="Calibri" panose="020F0502020204030204" pitchFamily="34" charset="0"/>
                          <a:cs typeface="Calibri" panose="020F0502020204030204" pitchFamily="34" charset="0"/>
                        </a:rPr>
                        <a:t>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50357205"/>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الخصائص الفيزيائية المميزة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للطفل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r>
                        <a:rPr lang="ar-SA" sz="1000" b="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على</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سبيل</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المثال</a:t>
                      </a:r>
                      <a:r>
                        <a:rPr lang="ar-SA" sz="800" i="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الوحمات</a:t>
                      </a:r>
                      <a:r>
                        <a:rPr lang="en-ZA" sz="800" i="1" dirty="0">
                          <a:effectLst/>
                          <a:latin typeface="Calibri" panose="020F0502020204030204" pitchFamily="34" charset="0"/>
                          <a:ea typeface="Calibri" panose="020F0502020204030204" pitchFamily="34" charset="0"/>
                          <a:cs typeface="Calibri" panose="020F0502020204030204" pitchFamily="34" charset="0"/>
                        </a:rPr>
                        <a:t> والندوب ولون الشعر ولون العيون والأسنان وما إلى ذلك.</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94343901"/>
                  </a:ext>
                </a:extLst>
              </a:tr>
              <a:tr h="223011">
                <a:tc gridSpan="3">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٣.</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ظروف</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a:t>
                      </a: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لانفصال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73378965"/>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يرجى وصف الملابس التي تم ارتداؤها و / أو الأشياء (مثل المستندات والأساور وربطات الشعر) والأشخاص الذين كانوا يرافقون الطفل عند الانفصال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35995623"/>
                  </a:ext>
                </a:extLst>
              </a:tr>
            </a:tbl>
          </a:graphicData>
        </a:graphic>
      </p:graphicFrame>
      <p:sp>
        <p:nvSpPr>
          <p:cNvPr id="3" name="Hexagon 2">
            <a:extLst>
              <a:ext uri="{FF2B5EF4-FFF2-40B4-BE49-F238E27FC236}">
                <a16:creationId xmlns:a16="http://schemas.microsoft.com/office/drawing/2014/main" id="{E6167872-3117-94E5-D52F-4FCFC7A95C87}"/>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E0538686-B3F7-B13F-D3A2-B463910E49F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32D31986-3551-6081-0925-CF544376BB05}"/>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66841230-413B-F5B7-F8E5-542A64181B32}"/>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BFF8BDAE-00D7-987A-33BF-FD18BE540A4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B970FD03-94C8-6E85-2E1F-F4EA857D4E2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3763F32E-6A2E-9EA8-16F7-243C52A10D1A}"/>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CC7E076A-DB52-F970-1C3E-5680E650E04D}"/>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73DADA2-F446-9C25-F90D-910CC52AF11A}"/>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875BC1AC-434A-8289-0B3B-4A03C08D2AFA}"/>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45778FC-5C7D-0B02-CB8C-DBA16B91EDAD}"/>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D609E854-F5AA-D86C-6CDE-FD7D00F9D1BB}"/>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97C028F-FD26-1EC6-28DA-488F61D96CF1}"/>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00B7D092-0061-CA4B-08FC-4DFE6A2A7CC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A38C7F2A-C34D-14E1-FD52-B823513EA43C}"/>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BA1DB10A-0550-CB06-0719-068B18770E6D}"/>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F0A5897-C855-5523-30AA-78C621DFFC6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2846D200-A5B6-D64C-F504-9EA7A53094C0}"/>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0609576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916802430"/>
              </p:ext>
            </p:extLst>
          </p:nvPr>
        </p:nvGraphicFramePr>
        <p:xfrm>
          <a:off x="982983" y="713169"/>
          <a:ext cx="5267346" cy="7679182"/>
        </p:xfrm>
        <a:graphic>
          <a:graphicData uri="http://schemas.openxmlformats.org/drawingml/2006/table">
            <a:tbl>
              <a:tblPr firstRow="1" firstCol="1" bandRow="1"/>
              <a:tblGrid>
                <a:gridCol w="1755782">
                  <a:extLst>
                    <a:ext uri="{9D8B030D-6E8A-4147-A177-3AD203B41FA5}">
                      <a16:colId xmlns:a16="http://schemas.microsoft.com/office/drawing/2014/main" val="3371818504"/>
                    </a:ext>
                  </a:extLst>
                </a:gridCol>
                <a:gridCol w="877891">
                  <a:extLst>
                    <a:ext uri="{9D8B030D-6E8A-4147-A177-3AD203B41FA5}">
                      <a16:colId xmlns:a16="http://schemas.microsoft.com/office/drawing/2014/main" val="1826321114"/>
                    </a:ext>
                  </a:extLst>
                </a:gridCol>
                <a:gridCol w="877891">
                  <a:extLst>
                    <a:ext uri="{9D8B030D-6E8A-4147-A177-3AD203B41FA5}">
                      <a16:colId xmlns:a16="http://schemas.microsoft.com/office/drawing/2014/main" val="2758574176"/>
                    </a:ext>
                  </a:extLst>
                </a:gridCol>
                <a:gridCol w="877891">
                  <a:extLst>
                    <a:ext uri="{9D8B030D-6E8A-4147-A177-3AD203B41FA5}">
                      <a16:colId xmlns:a16="http://schemas.microsoft.com/office/drawing/2014/main" val="421157390"/>
                    </a:ext>
                  </a:extLst>
                </a:gridCol>
                <a:gridCol w="877891">
                  <a:extLst>
                    <a:ext uri="{9D8B030D-6E8A-4147-A177-3AD203B41FA5}">
                      <a16:colId xmlns:a16="http://schemas.microsoft.com/office/drawing/2014/main" val="2606847410"/>
                    </a:ext>
                  </a:extLst>
                </a:gridCol>
              </a:tblGrid>
              <a:tr h="223011">
                <a:tc gridSpan="5">
                  <a:txBody>
                    <a:bodyPr/>
                    <a:lstStyle/>
                    <a:p>
                      <a:pPr algn="r" rtl="1"/>
                      <a:r>
                        <a:rPr lang="en-ZA" sz="1000" b="1" dirty="0" err="1">
                          <a:effectLst/>
                          <a:latin typeface="Calibri" panose="020F0502020204030204" pitchFamily="34" charset="0"/>
                          <a:ea typeface="Calibri" panose="020F0502020204030204" pitchFamily="34" charset="0"/>
                          <a:cs typeface="Times New Roman" panose="02020603050405020304" pitchFamily="18" charset="0"/>
                        </a:rPr>
                        <a:t>تاريخ</a:t>
                      </a:r>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r>
                        <a:rPr lang="en-ZA" sz="1000" b="1" dirty="0" err="1">
                          <a:effectLst/>
                          <a:latin typeface="Calibri" panose="020F0502020204030204" pitchFamily="34" charset="0"/>
                          <a:ea typeface="Calibri" panose="020F0502020204030204" pitchFamily="34" charset="0"/>
                          <a:cs typeface="Times New Roman" panose="02020603050405020304" pitchFamily="18" charset="0"/>
                        </a:rPr>
                        <a:t>الانفصال</a:t>
                      </a:r>
                      <a:r>
                        <a:rPr lang="en-ZA" sz="1000" b="1" dirty="0">
                          <a:effectLst/>
                          <a:latin typeface="Calibri" panose="020F0502020204030204" pitchFamily="34" charset="0"/>
                          <a:ea typeface="Calibri" panose="020F0502020204030204" pitchFamily="34" charset="0"/>
                          <a:cs typeface="Times New Roman" panose="02020603050405020304" pitchFamily="18" charset="0"/>
                        </a:rPr>
                        <a:t>:</a:t>
                      </a:r>
                      <a:r>
                        <a:rPr lang="ar-SA" sz="1000" b="1" dirty="0">
                          <a:effectLst/>
                          <a:latin typeface="Calibri" panose="020F0502020204030204" pitchFamily="34" charset="0"/>
                          <a:ea typeface="Calibri" panose="020F0502020204030204" pitchFamily="34" charset="0"/>
                          <a:cs typeface="Times New Roman" panose="02020603050405020304" pitchFamily="18" charset="0"/>
                        </a:rPr>
                        <a:t>  </a:t>
                      </a:r>
                      <a:r>
                        <a:rPr lang="en-ZA" sz="800" i="1" dirty="0" err="1">
                          <a:effectLst/>
                          <a:latin typeface="Calibri" panose="020F0502020204030204" pitchFamily="34" charset="0"/>
                          <a:ea typeface="Calibri" panose="020F0502020204030204" pitchFamily="34" charset="0"/>
                          <a:cs typeface="Times New Roman" panose="02020603050405020304" pitchFamily="18" charset="0"/>
                        </a:rPr>
                        <a:t>يوم</a:t>
                      </a:r>
                      <a:r>
                        <a:rPr lang="en-ZA" sz="800" i="1" dirty="0">
                          <a:effectLst/>
                          <a:latin typeface="Calibri" panose="020F0502020204030204" pitchFamily="34" charset="0"/>
                          <a:ea typeface="Calibri" panose="020F0502020204030204" pitchFamily="34" charset="0"/>
                          <a:cs typeface="Times New Roman" panose="02020603050405020304" pitchFamily="18" charset="0"/>
                        </a:rPr>
                        <a:t> / شهر / سنة</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1084703"/>
                  </a:ext>
                </a:extLst>
              </a:tr>
              <a:tr h="223011">
                <a:tc gridSpan="2">
                  <a:txBody>
                    <a:bodyPr/>
                    <a:lstStyle/>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الهجرة</a:t>
                      </a:r>
                      <a:r>
                        <a:rPr lang="ar-S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انتقال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السكان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المنظم</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مثل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الإخلاء</a:t>
                      </a:r>
                      <a:r>
                        <a:rPr lang="en-ZA" sz="1000"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a:t>
                      </a:r>
                      <a:r>
                        <a:rPr lang="ar-SA" sz="1000" dirty="0">
                          <a:effectLst/>
                          <a:latin typeface="Calibri" panose="020F0502020204030204" pitchFamily="34" charset="0"/>
                          <a:ea typeface="Calibri" panose="020F0502020204030204" pitchFamily="34" charset="0"/>
                          <a:cs typeface="Calibri" panose="020F0502020204030204" pitchFamily="34" charset="0"/>
                        </a:rPr>
                        <a:t>وثوق</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برعاية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الفرد</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المؤسسة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العودة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إلى</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الوطن</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ال</a:t>
                      </a:r>
                      <a:r>
                        <a:rPr lang="en-ZA" sz="1000" dirty="0" err="1">
                          <a:effectLst/>
                          <a:latin typeface="Calibri" panose="020F0502020204030204" pitchFamily="34" charset="0"/>
                          <a:ea typeface="Calibri" panose="020F0502020204030204" pitchFamily="34" charset="0"/>
                          <a:cs typeface="Calibri" panose="020F0502020204030204" pitchFamily="34" charset="0"/>
                        </a:rPr>
                        <a:t>فقر</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التجنيد</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في</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القوات</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المسلحة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أو</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الجماعات</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المسلحة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ال</a:t>
                      </a:r>
                      <a:r>
                        <a:rPr lang="en-ZA" sz="1000" dirty="0" err="1">
                          <a:effectLst/>
                          <a:latin typeface="Calibri" panose="020F0502020204030204" pitchFamily="34" charset="0"/>
                          <a:ea typeface="Calibri" panose="020F0502020204030204" pitchFamily="34" charset="0"/>
                          <a:cs typeface="Calibri" panose="020F0502020204030204" pitchFamily="34" charset="0"/>
                        </a:rPr>
                        <a:t>خطف</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الاتجار</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الاعتقال</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الاحتجاز</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أمور أخرى </a:t>
                      </a:r>
                      <a:r>
                        <a:rPr lang="en-ZA" sz="1000" dirty="0">
                          <a:effectLst/>
                          <a:latin typeface="Calibri" panose="020F0502020204030204" pitchFamily="34" charset="0"/>
                          <a:ea typeface="Calibri" panose="020F0502020204030204" pitchFamily="34" charset="0"/>
                          <a:cs typeface="Calibri" panose="020F0502020204030204" pitchFamily="34" charset="0"/>
                        </a:rPr>
                        <a:t>،</a:t>
                      </a:r>
                      <a:r>
                        <a:rPr lang="en-ZA" sz="1000" dirty="0" err="1">
                          <a:effectLst/>
                          <a:latin typeface="Calibri" panose="020F0502020204030204" pitchFamily="34" charset="0"/>
                          <a:ea typeface="Calibri" panose="020F0502020204030204" pitchFamily="34" charset="0"/>
                          <a:cs typeface="Calibri" panose="020F0502020204030204" pitchFamily="34" charset="0"/>
                        </a:rPr>
                        <a:t>لو</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سمحت</a:t>
                      </a:r>
                      <a:r>
                        <a:rPr lang="ar-SA" sz="1000"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حدد</a:t>
                      </a:r>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السبب</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الرئيسي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للانفصال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900" i="1" dirty="0" err="1">
                          <a:effectLst/>
                          <a:latin typeface="Calibri" panose="020F0502020204030204" pitchFamily="34" charset="0"/>
                          <a:ea typeface="Calibri" panose="020F0502020204030204" pitchFamily="34" charset="0"/>
                          <a:cs typeface="Calibri" panose="020F0502020204030204" pitchFamily="34" charset="0"/>
                        </a:rPr>
                        <a:t>ضع</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علامة</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على</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كل</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ما</a:t>
                      </a:r>
                      <a:r>
                        <a:rPr lang="en-ZA" sz="900" i="1" dirty="0">
                          <a:effectLst/>
                          <a:latin typeface="Calibri" panose="020F0502020204030204" pitchFamily="34" charset="0"/>
                          <a:ea typeface="Calibri" panose="020F0502020204030204" pitchFamily="34" charset="0"/>
                          <a:cs typeface="Calibri" panose="020F0502020204030204" pitchFamily="34" charset="0"/>
                        </a:rPr>
                        <a:t> </a:t>
                      </a:r>
                      <a:r>
                        <a:rPr lang="en-ZA" sz="900" i="1" dirty="0" err="1">
                          <a:effectLst/>
                          <a:latin typeface="Calibri" panose="020F0502020204030204" pitchFamily="34" charset="0"/>
                          <a:ea typeface="Calibri" panose="020F0502020204030204" pitchFamily="34" charset="0"/>
                          <a:cs typeface="Calibri" panose="020F0502020204030204" pitchFamily="34" charset="0"/>
                        </a:rPr>
                        <a:t>ينطبق</a:t>
                      </a:r>
                      <a:endParaRPr lang="en-CA" sz="9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تم هجر الطفل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العنف</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الأسري</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العنف</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الإهمال</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الاستغلال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وفاة</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مرض</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أحد</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أفراد</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الأسرة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الانفصال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بسبب</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الفرار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العنف</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الحرب</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الانفصال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بسبب</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الفرار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كارثة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طبيعية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الانفصال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بسبب</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الفرار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الاضطهاد</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a:t>
                      </a:r>
                      <a:r>
                        <a:rPr lang="ar-SA" sz="1000" dirty="0">
                          <a:effectLst/>
                          <a:latin typeface="Calibri" panose="020F0502020204030204" pitchFamily="34" charset="0"/>
                          <a:ea typeface="Calibri" panose="020F0502020204030204" pitchFamily="34" charset="0"/>
                          <a:cs typeface="Calibri" panose="020F0502020204030204" pitchFamily="34" charset="0"/>
                        </a:rPr>
                        <a:t>ل</a:t>
                      </a:r>
                      <a:r>
                        <a:rPr lang="en-ZA" sz="1000" dirty="0" err="1">
                          <a:effectLst/>
                          <a:latin typeface="Calibri" panose="020F0502020204030204" pitchFamily="34" charset="0"/>
                          <a:ea typeface="Calibri" panose="020F0502020204030204" pitchFamily="34" charset="0"/>
                          <a:cs typeface="Calibri" panose="020F0502020204030204" pitchFamily="34" charset="0"/>
                        </a:rPr>
                        <a:t>بحث</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عن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عمل</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a:t>
                      </a:r>
                      <a:r>
                        <a:rPr lang="ar-SA" sz="1000" dirty="0">
                          <a:effectLst/>
                          <a:latin typeface="Calibri" panose="020F0502020204030204" pitchFamily="34" charset="0"/>
                          <a:ea typeface="Calibri" panose="020F0502020204030204" pitchFamily="34" charset="0"/>
                          <a:cs typeface="Calibri" panose="020F0502020204030204" pitchFamily="34" charset="0"/>
                        </a:rPr>
                        <a:t>ل</a:t>
                      </a:r>
                      <a:r>
                        <a:rPr lang="en-ZA" sz="1000" dirty="0" err="1">
                          <a:effectLst/>
                          <a:latin typeface="Calibri" panose="020F0502020204030204" pitchFamily="34" charset="0"/>
                          <a:ea typeface="Calibri" panose="020F0502020204030204" pitchFamily="34" charset="0"/>
                          <a:cs typeface="Calibri" panose="020F0502020204030204" pitchFamily="34" charset="0"/>
                        </a:rPr>
                        <a:t>بحث</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عن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فرص</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تعليمية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a:t>
                      </a:r>
                      <a:r>
                        <a:rPr lang="ar-SA" sz="1000" dirty="0">
                          <a:effectLst/>
                          <a:latin typeface="Calibri" panose="020F0502020204030204" pitchFamily="34" charset="0"/>
                          <a:ea typeface="Calibri" panose="020F0502020204030204" pitchFamily="34" charset="0"/>
                          <a:cs typeface="Calibri" panose="020F0502020204030204" pitchFamily="34" charset="0"/>
                        </a:rPr>
                        <a:t>ل</a:t>
                      </a:r>
                      <a:r>
                        <a:rPr lang="en-ZA" sz="1000" dirty="0" err="1">
                          <a:effectLst/>
                          <a:latin typeface="Calibri" panose="020F0502020204030204" pitchFamily="34" charset="0"/>
                          <a:ea typeface="Calibri" panose="020F0502020204030204" pitchFamily="34" charset="0"/>
                          <a:cs typeface="Calibri" panose="020F0502020204030204" pitchFamily="34" charset="0"/>
                        </a:rPr>
                        <a:t>بحث</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عن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الخدمات</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الدعم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7477108"/>
                  </a:ext>
                </a:extLst>
              </a:tr>
              <a:tr h="223011">
                <a:tc gridSpan="5">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مكان الانفصال:</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kern="1200" dirty="0">
                          <a:solidFill>
                            <a:schemeClr val="tx1"/>
                          </a:solidFill>
                          <a:effectLst/>
                          <a:latin typeface="Calibri" panose="020F0502020204030204" pitchFamily="34" charset="0"/>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r>
                        <a:rPr lang="en-ZA" sz="800" b="1" dirty="0">
                          <a:effectLst/>
                          <a:latin typeface="Calibri" panose="020F0502020204030204" pitchFamily="34" charset="0"/>
                          <a:ea typeface="Calibri" panose="020F0502020204030204" pitchFamily="34" charset="0"/>
                          <a:cs typeface="Calibri" panose="020F0502020204030204" pitchFamily="34" charset="0"/>
                        </a:rPr>
                        <a:t> </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6358497"/>
                  </a:ext>
                </a:extLst>
              </a:tr>
              <a:tr h="223011">
                <a:tc gridSpan="5">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وصف ظروف الانفصال: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3037165"/>
                  </a:ext>
                </a:extLst>
              </a:tr>
              <a:tr h="223011">
                <a:tc gridSpan="5">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القبول والموافقة على رعاية الطفل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21155463"/>
                  </a:ext>
                </a:extLst>
              </a:tr>
              <a:tr h="223011">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إذا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يكن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كذلك</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هناك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فرد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آخر</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أفراد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الأسرة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يمكنه</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رعاية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غير معروف</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هل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أنت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قادر</a:t>
                      </a:r>
                      <a:r>
                        <a:rPr lang="ar-SA" sz="1000" b="1" dirty="0">
                          <a:effectLst/>
                          <a:latin typeface="Calibri" panose="020F0502020204030204" pitchFamily="34" charset="0"/>
                          <a:ea typeface="Calibri" panose="020F0502020204030204" pitchFamily="34" charset="0"/>
                          <a:cs typeface="Calibri" panose="020F0502020204030204" pitchFamily="34" charset="0"/>
                        </a:rPr>
                        <a:t>/</a:t>
                      </a:r>
                      <a:r>
                        <a:rPr lang="ar-SA" sz="1000" b="1" dirty="0" err="1">
                          <a:effectLst/>
                          <a:latin typeface="Calibri" panose="020F0502020204030204" pitchFamily="34" charset="0"/>
                          <a:ea typeface="Calibri" panose="020F0502020204030204" pitchFamily="34" charset="0"/>
                          <a:cs typeface="Calibri" panose="020F0502020204030204" pitchFamily="34" charset="0"/>
                        </a:rPr>
                        <a:t>ة</a:t>
                      </a:r>
                      <a:r>
                        <a:rPr lang="ar-S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الاعتناء به / </a:t>
                      </a:r>
                      <a:r>
                        <a:rPr lang="en-ZA" sz="1000" b="1" dirty="0" err="1">
                          <a:effectLst/>
                          <a:latin typeface="Calibri" panose="020F0502020204030204" pitchFamily="34" charset="0"/>
                          <a:ea typeface="Calibri" panose="020F0502020204030204" pitchFamily="34" charset="0"/>
                          <a:cs typeface="Calibri" panose="020F0502020204030204" pitchFamily="34" charset="0"/>
                        </a:rPr>
                        <a:t>به</a:t>
                      </a:r>
                      <a:r>
                        <a:rPr lang="ar-SA" sz="1000" b="1" dirty="0" err="1">
                          <a:effectLst/>
                          <a:latin typeface="Calibri" panose="020F0502020204030204" pitchFamily="34" charset="0"/>
                          <a:ea typeface="Calibri" panose="020F0502020204030204" pitchFamily="34" charset="0"/>
                          <a:cs typeface="Calibri" panose="020F0502020204030204" pitchFamily="34" charset="0"/>
                        </a:rPr>
                        <a:t>ا</a:t>
                      </a:r>
                      <a:r>
                        <a:rPr lang="en-ZA" sz="1000" b="1" dirty="0">
                          <a:effectLst/>
                          <a:latin typeface="Calibri" panose="020F0502020204030204" pitchFamily="34" charset="0"/>
                          <a:ea typeface="Calibri" panose="020F0502020204030204" pitchFamily="34" charset="0"/>
                          <a:cs typeface="Calibri" panose="020F0502020204030204" pitchFamily="34" charset="0"/>
                        </a:rPr>
                        <a:t> / بهم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غير معروف</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dirty="0">
                        <a:latin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تريد</a:t>
                      </a:r>
                      <a:r>
                        <a:rPr lang="ar-SA" sz="1000" b="1" dirty="0">
                          <a:effectLst/>
                          <a:latin typeface="Calibri" panose="020F0502020204030204" pitchFamily="34" charset="0"/>
                          <a:ea typeface="Calibri" panose="020F0502020204030204" pitchFamily="34" charset="0"/>
                          <a:cs typeface="Calibri" panose="020F0502020204030204" pitchFamily="34" charset="0"/>
                        </a:rPr>
                        <a:t>/</a:t>
                      </a:r>
                      <a:r>
                        <a:rPr lang="en-ZA" sz="1000" b="1" dirty="0" err="1">
                          <a:effectLst/>
                          <a:latin typeface="Calibri" panose="020F0502020204030204" pitchFamily="34" charset="0"/>
                          <a:ea typeface="Calibri" panose="020F0502020204030204" pitchFamily="34" charset="0"/>
                          <a:cs typeface="Calibri" panose="020F0502020204030204" pitchFamily="34" charset="0"/>
                        </a:rPr>
                        <a:t>ين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يأتي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ويعيش</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ar-SA" sz="1000" dirty="0">
                          <a:effectLst/>
                          <a:latin typeface="Calibri" panose="020F0502020204030204" pitchFamily="34" charset="0"/>
                          <a:ea typeface="Calibri" panose="020F0502020204030204" pitchFamily="34" charset="0"/>
                          <a:cs typeface="Calibri" panose="020F0502020204030204" pitchFamily="34" charset="0"/>
                        </a:rPr>
                        <a:t>غير معروف</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718593"/>
                  </a:ext>
                </a:extLst>
              </a:tr>
              <a:tr h="223011">
                <a:tc gridSpan="5">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إذا كان الأمر كذلك ، الاسم الكامل للشخص والعنوان الحالي / الموقع وتفاصيل الاتصال:</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4789185"/>
                  </a:ext>
                </a:extLst>
              </a:tr>
              <a:tr h="223011">
                <a:tc gridSpan="5">
                  <a:txBody>
                    <a:bodyPr/>
                    <a:lstStyle/>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أنا ___________________________ (اسم الشخص الذي يعطي الموافقة) ، أوافق على اصطحاب هذا الطفل إلى منزلي للعيش كجزء من عائلتي.</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8362509"/>
                  </a:ext>
                </a:extLst>
              </a:tr>
              <a:tr h="223011">
                <a:tc>
                  <a:txBody>
                    <a:bodyPr/>
                    <a:lstStyle/>
                    <a:p>
                      <a:pPr algn="r" rtl="1"/>
                      <a:r>
                        <a:rPr lang="ar-SA" sz="1100" b="1" dirty="0">
                          <a:effectLst/>
                          <a:latin typeface="Calibri" panose="020F0502020204030204" pitchFamily="34" charset="0"/>
                          <a:ea typeface="Calibri" panose="020F0502020204030204" pitchFamily="34" charset="0"/>
                          <a:cs typeface="Times New Roman" panose="02020603050405020304" pitchFamily="18" charset="0"/>
                        </a:rPr>
                        <a:t>ال</a:t>
                      </a:r>
                      <a:r>
                        <a:rPr lang="en-ZA" sz="1100" b="1" dirty="0" err="1">
                          <a:effectLst/>
                          <a:latin typeface="Calibri" panose="020F0502020204030204" pitchFamily="34" charset="0"/>
                          <a:ea typeface="Calibri" panose="020F0502020204030204" pitchFamily="34" charset="0"/>
                          <a:cs typeface="Times New Roman" panose="02020603050405020304" pitchFamily="18" charset="0"/>
                        </a:rPr>
                        <a:t>تاريخ</a:t>
                      </a:r>
                      <a:r>
                        <a:rPr lang="en-ZA" sz="1100" b="1" dirty="0">
                          <a:effectLst/>
                          <a:latin typeface="Calibri" panose="020F0502020204030204" pitchFamily="34" charset="0"/>
                          <a:ea typeface="Calibri" panose="020F0502020204030204" pitchFamily="34" charset="0"/>
                          <a:cs typeface="Times New Roman" panose="02020603050405020304" pitchFamily="18" charset="0"/>
                        </a:rPr>
                        <a:t>:</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i="1" dirty="0" err="1">
                          <a:effectLst/>
                          <a:latin typeface="Calibri" panose="020F0502020204030204" pitchFamily="34" charset="0"/>
                          <a:ea typeface="Calibri" panose="020F0502020204030204" pitchFamily="34" charset="0"/>
                          <a:cs typeface="Times New Roman" panose="02020603050405020304" pitchFamily="18" charset="0"/>
                        </a:rPr>
                        <a:t>يوم</a:t>
                      </a:r>
                      <a:r>
                        <a:rPr lang="en-ZA" sz="1000" i="1" dirty="0">
                          <a:effectLst/>
                          <a:latin typeface="Calibri" panose="020F0502020204030204" pitchFamily="34" charset="0"/>
                          <a:ea typeface="Calibri" panose="020F0502020204030204" pitchFamily="34" charset="0"/>
                          <a:cs typeface="Times New Roman" panose="02020603050405020304" pitchFamily="18" charset="0"/>
                        </a:rPr>
                        <a:t> / </a:t>
                      </a:r>
                      <a:r>
                        <a:rPr lang="en-ZA" sz="1000" i="1" dirty="0" err="1">
                          <a:effectLst/>
                          <a:latin typeface="Calibri" panose="020F0502020204030204" pitchFamily="34" charset="0"/>
                          <a:ea typeface="Calibri" panose="020F0502020204030204" pitchFamily="34" charset="0"/>
                          <a:cs typeface="Times New Roman" panose="02020603050405020304" pitchFamily="18" charset="0"/>
                        </a:rPr>
                        <a:t>شهر</a:t>
                      </a:r>
                      <a:r>
                        <a:rPr lang="en-ZA" sz="1000" i="1" dirty="0">
                          <a:effectLst/>
                          <a:latin typeface="Calibri" panose="020F0502020204030204" pitchFamily="34" charset="0"/>
                          <a:ea typeface="Calibri" panose="020F0502020204030204" pitchFamily="34" charset="0"/>
                          <a:cs typeface="Times New Roman" panose="02020603050405020304" pitchFamily="18" charset="0"/>
                        </a:rPr>
                        <a:t> / </a:t>
                      </a:r>
                      <a:r>
                        <a:rPr lang="en-ZA" sz="1000" i="1" dirty="0" err="1">
                          <a:effectLst/>
                          <a:latin typeface="Calibri" panose="020F0502020204030204" pitchFamily="34" charset="0"/>
                          <a:ea typeface="Calibri" panose="020F0502020204030204" pitchFamily="34" charset="0"/>
                          <a:cs typeface="Times New Roman" panose="02020603050405020304" pitchFamily="18" charset="0"/>
                        </a:rPr>
                        <a:t>سنة</a:t>
                      </a:r>
                      <a:endParaRPr lang="en-CA" sz="16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3">
                  <a:txBody>
                    <a:bodyPr/>
                    <a:lstStyle/>
                    <a:p>
                      <a:pPr algn="r" rtl="1"/>
                      <a:r>
                        <a:rPr lang="ar-SA" sz="1000" b="1" dirty="0">
                          <a:effectLst/>
                          <a:latin typeface="Calibri" panose="020F0502020204030204" pitchFamily="34" charset="0"/>
                          <a:ea typeface="Calibri" panose="020F0502020204030204" pitchFamily="34" charset="0"/>
                          <a:cs typeface="Calibri" panose="020F0502020204030204" pitchFamily="34" charset="0"/>
                        </a:rPr>
                        <a:t>ال</a:t>
                      </a:r>
                      <a:r>
                        <a:rPr lang="en-ZA" sz="1000" b="1" dirty="0" err="1">
                          <a:effectLst/>
                          <a:latin typeface="Calibri" panose="020F0502020204030204" pitchFamily="34" charset="0"/>
                          <a:ea typeface="Calibri" panose="020F0502020204030204" pitchFamily="34" charset="0"/>
                          <a:cs typeface="Calibri" panose="020F0502020204030204" pitchFamily="34" charset="0"/>
                        </a:rPr>
                        <a:t>مكان</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ar-SA" sz="1000" b="1" dirty="0">
                          <a:effectLst/>
                          <a:latin typeface="Calibri" panose="020F0502020204030204" pitchFamily="34" charset="0"/>
                          <a:ea typeface="Calibri" panose="020F0502020204030204" pitchFamily="34" charset="0"/>
                          <a:cs typeface="Times New Roman" panose="02020603050405020304" pitchFamily="18" charset="0"/>
                        </a:rPr>
                        <a:t>توقيع الشخص البالغ:</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635047613"/>
                  </a:ext>
                </a:extLst>
              </a:tr>
            </a:tbl>
          </a:graphicData>
        </a:graphic>
      </p:graphicFrame>
      <p:sp>
        <p:nvSpPr>
          <p:cNvPr id="6" name="Hexagon 5">
            <a:extLst>
              <a:ext uri="{FF2B5EF4-FFF2-40B4-BE49-F238E27FC236}">
                <a16:creationId xmlns:a16="http://schemas.microsoft.com/office/drawing/2014/main" id="{2C99498D-CFB0-6756-61E1-A6665531F05B}"/>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64291A12-EF49-0857-B84D-CAC479486414}"/>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54EEE594-66E8-B41D-528D-7AC6709D0FFB}"/>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9F931B89-75E2-839E-C075-BACBF7DBAABE}"/>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A3B7B82-CB27-AEF1-7A4F-CF633CCC26D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71B2F46B-E1EF-895D-5753-09DE858BD057}"/>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6EEE880B-1A6D-61BC-3A02-33DAB6D0F37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7732CD15-1C0E-BDAD-F425-88188560124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86551D5-5BB2-C290-4B64-290DCC8DB6D2}"/>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EF125CE8-DCC4-F8AD-FA82-6C0403693A54}"/>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E241D323-2370-EDC2-675F-1FC4285B2CC6}"/>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64D7D6F-3D0D-74CF-EF0B-BD7E7CE1B687}"/>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3402C7FF-8D05-4C46-2C6E-F47D07CEA8D5}"/>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5270A94-940C-CF26-264F-C2E2EA981708}"/>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834F2A52-0301-9878-86FC-57B0E8AC298E}"/>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3140BAED-8B64-3027-B33D-21FC6E5E1BE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992A68EC-4A6E-5722-056A-3A95D299D136}"/>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D8C5EC27-8063-B82A-AD41-9626616E6B1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79009102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3588610091"/>
              </p:ext>
            </p:extLst>
          </p:nvPr>
        </p:nvGraphicFramePr>
        <p:xfrm>
          <a:off x="982983" y="713169"/>
          <a:ext cx="5267346" cy="1734693"/>
        </p:xfrm>
        <a:graphic>
          <a:graphicData uri="http://schemas.openxmlformats.org/drawingml/2006/table">
            <a:tbl>
              <a:tblPr firstRow="1" firstCol="1" bandRow="1"/>
              <a:tblGrid>
                <a:gridCol w="3599650">
                  <a:extLst>
                    <a:ext uri="{9D8B030D-6E8A-4147-A177-3AD203B41FA5}">
                      <a16:colId xmlns:a16="http://schemas.microsoft.com/office/drawing/2014/main" val="3371818504"/>
                    </a:ext>
                  </a:extLst>
                </a:gridCol>
                <a:gridCol w="1667696">
                  <a:extLst>
                    <a:ext uri="{9D8B030D-6E8A-4147-A177-3AD203B41FA5}">
                      <a16:colId xmlns:a16="http://schemas.microsoft.com/office/drawing/2014/main" val="1140721571"/>
                    </a:ext>
                  </a:extLst>
                </a:gridCol>
              </a:tblGrid>
              <a:tr h="223011">
                <a:tc gridSpan="2">
                  <a:txBody>
                    <a:bodyPr/>
                    <a:lstStyle/>
                    <a:p>
                      <a:pPr algn="ctr" rtl="1"/>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٤.د</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6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نظرة</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عامة على نموذج </a:t>
                      </a:r>
                      <a:r>
                        <a:rPr lang="en-ZA" sz="16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التحقق</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من الطفل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1084703"/>
                  </a:ext>
                </a:extLst>
              </a:tr>
              <a:tr h="223011">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الخطوة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تنفيذ خطة الحالة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خطوة</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إدارة</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585352931"/>
                  </a:ext>
                </a:extLst>
              </a:tr>
              <a:tr h="223011">
                <a:tc>
                  <a:txBody>
                    <a:bodyPr/>
                    <a:lstStyle/>
                    <a:p>
                      <a:pPr algn="r" rtl="1">
                        <a:lnSpc>
                          <a:spcPct val="107000"/>
                        </a:lnSpc>
                        <a:spcAft>
                          <a:spcPts val="800"/>
                        </a:spcAft>
                      </a:pPr>
                      <a:r>
                        <a:rPr lang="ar-SA" sz="1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الإضافي </a:t>
                      </a:r>
                      <a:endParaRPr lang="en-CA" sz="1200" b="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الأساسي/ الإضافي</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161815788"/>
                  </a:ext>
                </a:extLst>
              </a:tr>
              <a:tr h="223011">
                <a:tc>
                  <a:txBody>
                    <a:bodyPr/>
                    <a:lstStyle/>
                    <a:p>
                      <a:pPr algn="r" rtl="1">
                        <a:lnSpc>
                          <a:spcPct val="107000"/>
                        </a:lnSpc>
                        <a:spcAft>
                          <a:spcPts val="800"/>
                        </a:spcAft>
                      </a:pP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يجب إكمال هذا النموذج بعد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نجاح</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التعقب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وقبل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لم شمل الطفل بالعائلة.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متى يتم إكماله</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1082143194"/>
                  </a:ext>
                </a:extLst>
              </a:tr>
              <a:tr h="223011">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مسؤول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الذي تم تعيينه لهذه الحالة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من يجب أن يقوم بإكمالها</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3864692061"/>
                  </a:ext>
                </a:extLst>
              </a:tr>
              <a:tr h="0">
                <a:tc>
                  <a:txBody>
                    <a:bodyPr/>
                    <a:lstStyle/>
                    <a:p>
                      <a:pPr algn="r" rtl="1">
                        <a:lnSpc>
                          <a:spcPct val="107000"/>
                        </a:lnSpc>
                        <a:spcAft>
                          <a:spcPts val="800"/>
                        </a:spcAft>
                      </a:pP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لتسجيل المعلومات حول عملية إثبات صحة العلاقات بين الطفل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والأسرة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الرغبة بلم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شمل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الهدف من النموذج</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extLst>
                  <a:ext uri="{0D108BD9-81ED-4DB2-BD59-A6C34878D82A}">
                    <a16:rowId xmlns:a16="http://schemas.microsoft.com/office/drawing/2014/main" val="293117013"/>
                  </a:ext>
                </a:extLst>
              </a:tr>
            </a:tbl>
          </a:graphicData>
        </a:graphic>
      </p:graphicFrame>
      <p:graphicFrame>
        <p:nvGraphicFramePr>
          <p:cNvPr id="2" name="Table 1">
            <a:extLst>
              <a:ext uri="{FF2B5EF4-FFF2-40B4-BE49-F238E27FC236}">
                <a16:creationId xmlns:a16="http://schemas.microsoft.com/office/drawing/2014/main" id="{C827B821-8AE8-E013-39C7-EC8C55A5D428}"/>
              </a:ext>
            </a:extLst>
          </p:cNvPr>
          <p:cNvGraphicFramePr>
            <a:graphicFrameLocks noGrp="1"/>
          </p:cNvGraphicFramePr>
          <p:nvPr>
            <p:extLst>
              <p:ext uri="{D42A27DB-BD31-4B8C-83A1-F6EECF244321}">
                <p14:modId xmlns:p14="http://schemas.microsoft.com/office/powerpoint/2010/main" val="711360506"/>
              </p:ext>
            </p:extLst>
          </p:nvPr>
        </p:nvGraphicFramePr>
        <p:xfrm>
          <a:off x="982983" y="2993496"/>
          <a:ext cx="5267346" cy="4475480"/>
        </p:xfrm>
        <a:graphic>
          <a:graphicData uri="http://schemas.openxmlformats.org/drawingml/2006/table">
            <a:tbl>
              <a:tblPr firstRow="1" firstCol="1" bandRow="1"/>
              <a:tblGrid>
                <a:gridCol w="2589557">
                  <a:extLst>
                    <a:ext uri="{9D8B030D-6E8A-4147-A177-3AD203B41FA5}">
                      <a16:colId xmlns:a16="http://schemas.microsoft.com/office/drawing/2014/main" val="3371818504"/>
                    </a:ext>
                  </a:extLst>
                </a:gridCol>
                <a:gridCol w="922007">
                  <a:extLst>
                    <a:ext uri="{9D8B030D-6E8A-4147-A177-3AD203B41FA5}">
                      <a16:colId xmlns:a16="http://schemas.microsoft.com/office/drawing/2014/main" val="4253192529"/>
                    </a:ext>
                  </a:extLst>
                </a:gridCol>
                <a:gridCol w="1755782">
                  <a:extLst>
                    <a:ext uri="{9D8B030D-6E8A-4147-A177-3AD203B41FA5}">
                      <a16:colId xmlns:a16="http://schemas.microsoft.com/office/drawing/2014/main" val="566436869"/>
                    </a:ext>
                  </a:extLst>
                </a:gridCol>
              </a:tblGrid>
              <a:tr h="223011">
                <a:tc gridSpan="3">
                  <a:txBody>
                    <a:bodyPr/>
                    <a:lstStyle/>
                    <a:p>
                      <a:pPr algn="ctr" rtl="1"/>
                      <a:r>
                        <a:rPr lang="en-ZA" sz="16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نموذج</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التحقق</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من الطفل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1084703"/>
                  </a:ext>
                </a:extLst>
              </a:tr>
              <a:tr h="223011">
                <a:tc gridSpan="2">
                  <a:txBody>
                    <a:bodyPr/>
                    <a:lstStyle/>
                    <a:p>
                      <a:pPr algn="r" rtl="1">
                        <a:lnSpc>
                          <a:spcPct val="107000"/>
                        </a:lnSpc>
                        <a:spcAft>
                          <a:spcPts val="800"/>
                        </a:spcAft>
                      </a:pPr>
                      <a:r>
                        <a:rPr lang="ar-SA" sz="1000" b="1" kern="1200" dirty="0">
                          <a:solidFill>
                            <a:schemeClr val="tx1"/>
                          </a:solidFill>
                          <a:effectLst/>
                          <a:latin typeface="Calibri" panose="020F0502020204030204" pitchFamily="34" charset="0"/>
                          <a:ea typeface="+mn-ea"/>
                          <a:cs typeface="Calibri" panose="020F0502020204030204" pitchFamily="34" charset="0"/>
                        </a:rPr>
                        <a:t>تاريخ إكمال النموذج:                 </a:t>
                      </a:r>
                      <a:r>
                        <a:rPr lang="ar-SA" sz="1000" kern="1200" dirty="0">
                          <a:solidFill>
                            <a:schemeClr val="tx1"/>
                          </a:solidFill>
                          <a:effectLst/>
                          <a:latin typeface="Calibri" panose="020F0502020204030204" pitchFamily="34" charset="0"/>
                          <a:ea typeface="+mn-ea"/>
                          <a:cs typeface="Calibri" panose="020F0502020204030204" pitchFamily="34" charset="0"/>
                        </a:rPr>
                        <a:t> </a:t>
                      </a:r>
                      <a:r>
                        <a:rPr lang="en-ZA" sz="1000" b="1" dirty="0">
                          <a:effectLst/>
                          <a:latin typeface="Calibri" panose="020F0502020204030204" pitchFamily="34" charset="0"/>
                          <a:ea typeface="Calibri" panose="020F0502020204030204" pitchFamily="34" charset="0"/>
                          <a:cs typeface="Calibri" panose="020F0502020204030204" pitchFamily="34" charset="0"/>
                        </a:rPr>
                        <a:t>:</a:t>
                      </a:r>
                      <a:r>
                        <a:rPr lang="en-ZA" sz="900" i="1" dirty="0" err="1">
                          <a:effectLst/>
                          <a:latin typeface="Calibri" panose="020F0502020204030204" pitchFamily="34" charset="0"/>
                          <a:ea typeface="Calibri" panose="020F0502020204030204" pitchFamily="34" charset="0"/>
                          <a:cs typeface="Calibri" panose="020F0502020204030204" pitchFamily="34" charset="0"/>
                        </a:rPr>
                        <a:t>يوم</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شهر</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سنة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lnSpc>
                          <a:spcPct val="107000"/>
                        </a:lnSpc>
                        <a:spcAft>
                          <a:spcPts val="800"/>
                        </a:spcAft>
                      </a:pPr>
                      <a:r>
                        <a:rPr lang="ar-SA" sz="1000" b="1" kern="1200" dirty="0">
                          <a:solidFill>
                            <a:schemeClr val="tx1"/>
                          </a:solidFill>
                          <a:effectLst/>
                          <a:latin typeface="Calibri" panose="020F0502020204030204" pitchFamily="34" charset="0"/>
                          <a:ea typeface="+mn-ea"/>
                          <a:cs typeface="Calibri" panose="020F0502020204030204" pitchFamily="34" charset="0"/>
                        </a:rPr>
                        <a:t>رقم التعريف للحالة:</a:t>
                      </a:r>
                      <a:r>
                        <a:rPr lang="en-FR" sz="1000" dirty="0">
                          <a:effectLst/>
                          <a:latin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2164850445"/>
                  </a:ext>
                </a:extLst>
              </a:tr>
              <a:tr h="223011">
                <a:tc gridSpan="3">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١.</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التحقق</a:t>
                      </a: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في</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نموذج التحقق من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البالغين</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ضع</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علامة على التفاصيل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التي</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تت</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وافق </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مع المعلومات التي تم جمعها في "تسجيل حالة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الطفل</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نموذج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التقييم</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الأولي" و "معلومات التسجيل الإضافية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والتقييم</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الأولي</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للأطفال المنفصلين و غير المصحوبين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وضع</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علامة</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xعلى</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التفاصيل التي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لا</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تتوافق</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لاحظ أنك قد تحتاج إلى التحدث إلى الطفل / مقدم الرعاية الحالي للتحقق من المعلومات.</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28925291"/>
                  </a:ext>
                </a:extLst>
              </a:tr>
              <a:tr h="223011">
                <a:tc>
                  <a:txBody>
                    <a:bodyPr/>
                    <a:lstStyle/>
                    <a:p>
                      <a:pPr algn="r" rtl="1"/>
                      <a:r>
                        <a:rPr lang="ar-SA" sz="1000" b="1" dirty="0">
                          <a:effectLst/>
                          <a:latin typeface="Calibri" panose="020F0502020204030204" pitchFamily="34" charset="0"/>
                          <a:ea typeface="Calibri" panose="020F0502020204030204" pitchFamily="34" charset="0"/>
                          <a:cs typeface="Calibri" panose="020F0502020204030204" pitchFamily="34" charset="0"/>
                        </a:rPr>
                        <a:t>قائمة ووصف أي اختلافات: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تت</a:t>
                      </a:r>
                      <a:r>
                        <a:rPr lang="ar-SA" sz="1000" b="1" dirty="0">
                          <a:effectLst/>
                          <a:latin typeface="Calibri" panose="020F0502020204030204" pitchFamily="34" charset="0"/>
                          <a:ea typeface="Calibri" panose="020F0502020204030204" pitchFamily="34" charset="0"/>
                          <a:cs typeface="Calibri" panose="020F0502020204030204" pitchFamily="34" charset="0"/>
                        </a:rPr>
                        <a:t>وافق</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الواردة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نموذج</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التحقق</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البالغين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الموجودة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ملف</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حالة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جزئيًا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6599140"/>
                  </a:ext>
                </a:extLst>
              </a:tr>
              <a:tr h="223011">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تعليقات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يعرف</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عملية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التحقق</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بناءً</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المقدمة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6611012"/>
                  </a:ext>
                </a:extLst>
              </a:tr>
              <a:tr h="223011">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تعليقات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إذا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قدم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عملية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التحقق</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صور</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يتعرف</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أشخاص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الصور</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21069787"/>
                  </a:ext>
                </a:extLst>
              </a:tr>
            </a:tbl>
          </a:graphicData>
        </a:graphic>
      </p:graphicFrame>
      <p:sp>
        <p:nvSpPr>
          <p:cNvPr id="3" name="Hexagon 2">
            <a:extLst>
              <a:ext uri="{FF2B5EF4-FFF2-40B4-BE49-F238E27FC236}">
                <a16:creationId xmlns:a16="http://schemas.microsoft.com/office/drawing/2014/main" id="{41F5C482-B351-C365-3B35-99A41C674A5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C088E52B-9526-60ED-A7FE-A38BA03C53E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69CFC305-05CA-8C6F-50B2-EA158F35F992}"/>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D1BD19BB-1486-F682-CD8C-565B3A7C27F3}"/>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AB6B9992-BE6B-EC9B-12F3-1B5D0BEC803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2CDFE112-1233-FE33-A3A4-1252A096D612}"/>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8F325E95-F375-0486-E8FC-042EF2A63101}"/>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12154D98-0F3D-945A-CF7E-BC7D74E26EDE}"/>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F46A17E3-A3CA-314F-68BC-5EAD2194700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C0CD1447-5352-45F4-007E-215E8C2D5E8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242AC945-08D8-8B15-9D3E-8CF40D02D791}"/>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909E61A5-3C2D-F52A-6335-5FD7D62AE259}"/>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20514495-871C-4B9B-FAA8-4CC3E9F28752}"/>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960244F2-D294-5154-AECA-36E0599C4A69}"/>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C022E09-A4C3-F771-404A-047C126A067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14345BB2-412E-2641-B3F5-E16BCE0B794B}"/>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F495799-F0E5-C5E7-EA6C-CB679886CB92}"/>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2F8820A6-AA81-1893-38C5-46FC1588CB8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64635219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2223585179"/>
              </p:ext>
            </p:extLst>
          </p:nvPr>
        </p:nvGraphicFramePr>
        <p:xfrm>
          <a:off x="967563" y="713169"/>
          <a:ext cx="5282763" cy="8820658"/>
        </p:xfrm>
        <a:graphic>
          <a:graphicData uri="http://schemas.openxmlformats.org/drawingml/2006/table">
            <a:tbl>
              <a:tblPr firstRow="1" firstCol="1" bandRow="1"/>
              <a:tblGrid>
                <a:gridCol w="2275367">
                  <a:extLst>
                    <a:ext uri="{9D8B030D-6E8A-4147-A177-3AD203B41FA5}">
                      <a16:colId xmlns:a16="http://schemas.microsoft.com/office/drawing/2014/main" val="3371818504"/>
                    </a:ext>
                  </a:extLst>
                </a:gridCol>
                <a:gridCol w="669851">
                  <a:extLst>
                    <a:ext uri="{9D8B030D-6E8A-4147-A177-3AD203B41FA5}">
                      <a16:colId xmlns:a16="http://schemas.microsoft.com/office/drawing/2014/main" val="3984871690"/>
                    </a:ext>
                  </a:extLst>
                </a:gridCol>
                <a:gridCol w="607704">
                  <a:extLst>
                    <a:ext uri="{9D8B030D-6E8A-4147-A177-3AD203B41FA5}">
                      <a16:colId xmlns:a16="http://schemas.microsoft.com/office/drawing/2014/main" val="3058839759"/>
                    </a:ext>
                  </a:extLst>
                </a:gridCol>
                <a:gridCol w="1729841">
                  <a:extLst>
                    <a:ext uri="{9D8B030D-6E8A-4147-A177-3AD203B41FA5}">
                      <a16:colId xmlns:a16="http://schemas.microsoft.com/office/drawing/2014/main" val="250623632"/>
                    </a:ext>
                  </a:extLst>
                </a:gridCol>
              </a:tblGrid>
              <a:tr h="223011">
                <a:tc gridSpan="4">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٢.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رغبات</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الطفل</a:t>
                      </a: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من</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المهم أن يكون الطفل على علم تام بالعائلة والمجتمع الذي سيعود إليه. يرجى إبلاغ الطفل بأي معلومات مهمة من شأنها أن تساعده على اتخاذ قرار مستنير بشأن لم الشمل والاستعداد الكامل. على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سبيل</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المثال</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أي</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تغييرات مهمة في الأسرة أو المجتمع منذ انفصال الطفل: أفراد الأسرة الذين ماتوا أو ولدوا ؛ الوضع الاجتماعي والاقتصادي للأسرة ؛ الأصدقاء الذين سيراهم الطفل ويتذكرهم ؛ ما هي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الفرص</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التعليمية</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بالإضافة</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إلى الملاحظات حول الظروف /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الوضع</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المعيشي</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لأفراد الأسرة أو أي مخاوف قد تكون لديك بشأن انضمام الطفل إلى هذه العائلة بناءً على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ملاحظاتك</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بما</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في ذلك حول مدى حب / قبول الأسرة تجاه الطفل</a:t>
                      </a:r>
                      <a:r>
                        <a:rPr lang="en-ZA" sz="800" i="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endParaRPr lang="en-FR"/>
                    </a:p>
                  </a:txBody>
                  <a:tcPr>
                    <a:lnL w="12700" cap="flat" cmpd="sng" algn="ctr">
                      <a:solidFill>
                        <a:schemeClr val="accent2">
                          <a:lumMod val="75000"/>
                        </a:schemeClr>
                      </a:solidFill>
                      <a:prstDash val="solid"/>
                      <a:round/>
                      <a:headEnd type="none" w="med" len="med"/>
                      <a:tailEnd type="none" w="med" len="med"/>
                    </a:ln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1084703"/>
                  </a:ext>
                </a:extLst>
              </a:tr>
              <a:tr h="223011">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200" b="1" dirty="0" err="1">
                          <a:effectLst/>
                          <a:latin typeface="Calibri" panose="020F0502020204030204" pitchFamily="34" charset="0"/>
                          <a:ea typeface="Calibri" panose="020F0502020204030204" pitchFamily="34" charset="0"/>
                          <a:cs typeface="Calibri" panose="020F0502020204030204" pitchFamily="34" charset="0"/>
                        </a:rPr>
                        <a:t>تعليقات</a:t>
                      </a:r>
                      <a:r>
                        <a:rPr lang="en-ZA" sz="1200" b="1" dirty="0">
                          <a:effectLst/>
                          <a:latin typeface="Calibri" panose="020F0502020204030204" pitchFamily="34" charset="0"/>
                          <a:ea typeface="Calibri" panose="020F0502020204030204" pitchFamily="34" charset="0"/>
                          <a:cs typeface="Calibri" panose="020F0502020204030204" pitchFamily="34" charset="0"/>
                        </a:rPr>
                        <a:t> </a:t>
                      </a:r>
                      <a:r>
                        <a:rPr lang="en-ZA" sz="12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200" b="1" dirty="0">
                          <a:effectLst/>
                          <a:latin typeface="Calibri" panose="020F0502020204030204" pitchFamily="34" charset="0"/>
                          <a:ea typeface="Calibri" panose="020F0502020204030204" pitchFamily="34" charset="0"/>
                          <a:cs typeface="Calibri" panose="020F0502020204030204" pitchFamily="34" charset="0"/>
                        </a:rPr>
                        <a:t>:</a:t>
                      </a:r>
                      <a:endParaRPr lang="en-CA" sz="18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3">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هناك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إضافية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يرغب</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معرفتها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الأسرة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FR" dirty="0"/>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62187968"/>
                  </a:ext>
                </a:extLst>
              </a:tr>
              <a:tr h="223011">
                <a:tc>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تعليقات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المقدمة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3">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إذا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كان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الأمر</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كذلك</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تقديم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هذه</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إلى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ربما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بعد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استفسار</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أخصائي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الحالة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FR" dirty="0"/>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13761908"/>
                  </a:ext>
                </a:extLst>
              </a:tr>
              <a:tr h="223011">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ZA" sz="1000" b="1" dirty="0" err="1">
                          <a:effectLst/>
                          <a:latin typeface="Calibri" panose="020F0502020204030204" pitchFamily="34" charset="0"/>
                          <a:ea typeface="Calibri" panose="020F0502020204030204" pitchFamily="34" charset="0"/>
                          <a:cs typeface="Calibri" panose="020F0502020204030204" pitchFamily="34" charset="0"/>
                        </a:rPr>
                        <a:t>يرجى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تقديم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تفاصيل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قدم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موافقة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لأخصائي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الحالة</a:t>
                      </a:r>
                      <a:r>
                        <a:rPr lang="ar-S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لمشاركة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هذه</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الأسرة</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هناك</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مهمة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يرغب</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مشاركتها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العائلة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قبل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الشمل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156095681"/>
                  </a:ext>
                </a:extLst>
              </a:tr>
              <a:tr h="223011">
                <a:tc>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en-ZA" sz="8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تعليقات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3">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تهل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يريد</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شمله</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الشخص</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الطفل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متأكد</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FR" dirty="0"/>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4472973"/>
                  </a:ext>
                </a:extLst>
              </a:tr>
              <a:tr h="223011">
                <a:tc gridSpan="4">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٣.</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التوصية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solidFill>
                  </a:tcPr>
                </a:tc>
                <a:tc hMerge="1">
                  <a:txBody>
                    <a:bodyPr/>
                    <a:lstStyle/>
                    <a:p>
                      <a:endParaRPr lang="en-FR"/>
                    </a:p>
                  </a:txBody>
                  <a:tcPr>
                    <a:lnL w="12700" cap="flat" cmpd="sng" algn="ctr">
                      <a:solidFill>
                        <a:schemeClr val="accent2">
                          <a:lumMod val="75000"/>
                        </a:schemeClr>
                      </a:solidFill>
                      <a:prstDash val="solid"/>
                      <a:round/>
                      <a:headEnd type="none" w="med" len="med"/>
                      <a:tailEnd type="none" w="med" len="med"/>
                    </a:lnL>
                    <a:lnT w="12700" cap="flat" cmpd="sng" algn="ctr">
                      <a:solidFill>
                        <a:schemeClr val="accent2">
                          <a:lumMod val="75000"/>
                        </a:schemeClr>
                      </a:solidFill>
                      <a:prstDash val="solid"/>
                      <a:round/>
                      <a:headEnd type="none" w="med" len="med"/>
                      <a:tailEnd type="none" w="med" len="med"/>
                    </a:lnT>
                  </a:tcPr>
                </a:tc>
                <a:tc hMerge="1">
                  <a:txBody>
                    <a:bodyPr/>
                    <a:lstStyle/>
                    <a:p>
                      <a:endParaRPr lang="en-FR"/>
                    </a:p>
                  </a:txBody>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84537527"/>
                  </a:ext>
                </a:extLst>
              </a:tr>
              <a:tr h="0">
                <a:tc gridSpan="2">
                  <a:txBody>
                    <a:bodyPr/>
                    <a:lstStyle/>
                    <a:p>
                      <a:pPr algn="r" rtl="1"/>
                      <a:r>
                        <a:rPr lang="ar-SA" sz="1000" b="1" dirty="0">
                          <a:effectLst/>
                          <a:latin typeface="Calibri" panose="020F0502020204030204" pitchFamily="34" charset="0"/>
                          <a:ea typeface="Calibri" panose="020F0502020204030204" pitchFamily="34" charset="0"/>
                          <a:cs typeface="Calibri" panose="020F0502020204030204" pitchFamily="34" charset="0"/>
                        </a:rPr>
                        <a:t>سبب التوصية: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endParaRPr lang="en-FR"/>
                    </a:p>
                  </a:txBody>
                  <a:tcPr>
                    <a:lnL w="12700" cap="flat" cmpd="sng" algn="ctr">
                      <a:solidFill>
                        <a:schemeClr val="accent2">
                          <a:lumMod val="75000"/>
                        </a:schemeClr>
                      </a:solidFill>
                      <a:prstDash val="solid"/>
                      <a:round/>
                      <a:headEnd type="none" w="med" len="med"/>
                      <a:tailEnd type="none" w="med" len="med"/>
                    </a:ln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بناءً</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على</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المعلومات</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الواردة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في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القسمين</a:t>
                      </a:r>
                      <a:r>
                        <a:rPr lang="ar-SA" sz="1000" b="1" dirty="0">
                          <a:effectLst/>
                          <a:latin typeface="Calibri" panose="020F0502020204030204" pitchFamily="34" charset="0"/>
                          <a:ea typeface="Calibri" panose="020F0502020204030204" pitchFamily="34" charset="0"/>
                          <a:cs typeface="Calibri" panose="020F0502020204030204" pitchFamily="34" charset="0"/>
                        </a:rPr>
                        <a:t>١</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و</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٢</a:t>
                      </a:r>
                      <a:r>
                        <a:rPr lang="en-ZA" sz="1000" b="1" dirty="0">
                          <a:effectLst/>
                          <a:latin typeface="Calibri" panose="020F0502020204030204" pitchFamily="34" charset="0"/>
                          <a:ea typeface="Calibri" panose="020F0502020204030204" pitchFamily="34" charset="0"/>
                          <a:cs typeface="Calibri" panose="020F0502020204030204" pitchFamily="34" charset="0"/>
                        </a:rPr>
                        <a:t> ، </a:t>
                      </a:r>
                      <a:r>
                        <a:rPr lang="en-ZA" sz="1000" b="1" dirty="0" err="1">
                          <a:effectLst/>
                          <a:latin typeface="Calibri" panose="020F0502020204030204" pitchFamily="34" charset="0"/>
                          <a:ea typeface="Calibri" panose="020F0502020204030204" pitchFamily="34" charset="0"/>
                          <a:cs typeface="Calibri" panose="020F0502020204030204" pitchFamily="34" charset="0"/>
                        </a:rPr>
                        <a:t>ما</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هي</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التوصية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لم</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الشمل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الفوري</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لم</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الشمل</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بعد</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تقديم</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الدعم</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للبالغين</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الأسرة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و</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معالجة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المخاوف</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الرعاية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البديلة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طويلة</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الأمد</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مزيد</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من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التعقب</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أخرى</a:t>
                      </a:r>
                      <a:r>
                        <a:rPr lang="en-ZA" sz="1000" dirty="0">
                          <a:effectLst/>
                          <a:latin typeface="Calibri" panose="020F0502020204030204" pitchFamily="34" charset="0"/>
                          <a:ea typeface="Calibri" panose="020F0502020204030204" pitchFamily="34" charset="0"/>
                          <a:cs typeface="Calibri" panose="020F0502020204030204" pitchFamily="34" charset="0"/>
                        </a:rPr>
                        <a:t> ، </a:t>
                      </a:r>
                      <a:r>
                        <a:rPr lang="en-ZA" sz="1000" dirty="0" err="1">
                          <a:effectLst/>
                          <a:latin typeface="Calibri" panose="020F0502020204030204" pitchFamily="34" charset="0"/>
                          <a:ea typeface="Calibri" panose="020F0502020204030204" pitchFamily="34" charset="0"/>
                          <a:cs typeface="Calibri" panose="020F0502020204030204" pitchFamily="34" charset="0"/>
                        </a:rPr>
                        <a:t>من</a:t>
                      </a:r>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en-ZA" sz="1000" dirty="0" err="1">
                          <a:effectLst/>
                          <a:latin typeface="Calibri" panose="020F0502020204030204" pitchFamily="34" charset="0"/>
                          <a:ea typeface="Calibri" panose="020F0502020204030204" pitchFamily="34" charset="0"/>
                          <a:cs typeface="Calibri" panose="020F0502020204030204" pitchFamily="34" charset="0"/>
                        </a:rPr>
                        <a:t>فضلك</a:t>
                      </a:r>
                      <a:r>
                        <a:rPr lang="ar-SA" sz="1000"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قدم </a:t>
                      </a:r>
                      <a:r>
                        <a:rPr lang="en-ZA" sz="1000" b="1" dirty="0" err="1">
                          <a:effectLst/>
                          <a:latin typeface="Calibri" panose="020F0502020204030204" pitchFamily="34" charset="0"/>
                          <a:ea typeface="Calibri" panose="020F0502020204030204" pitchFamily="34" charset="0"/>
                          <a:cs typeface="Calibri" panose="020F0502020204030204" pitchFamily="34" charset="0"/>
                        </a:rPr>
                        <a:t>تفاصيل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FR" dirty="0"/>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5825631"/>
                  </a:ext>
                </a:extLst>
              </a:tr>
            </a:tbl>
          </a:graphicData>
        </a:graphic>
      </p:graphicFrame>
      <p:sp>
        <p:nvSpPr>
          <p:cNvPr id="4" name="Hexagon 3">
            <a:extLst>
              <a:ext uri="{FF2B5EF4-FFF2-40B4-BE49-F238E27FC236}">
                <a16:creationId xmlns:a16="http://schemas.microsoft.com/office/drawing/2014/main" id="{A31CF7FF-CAEB-DF4C-BA27-7400D899AA0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88257A9B-A0BD-CEF3-D4E5-F6A74D4BFEC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69A92234-D0EA-75E7-F039-AAC298F109FF}"/>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CC615058-F0C3-FBDD-2884-3B06A2A638C4}"/>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B4BEAC66-04DB-147D-49D2-D1CD4B6E4E6C}"/>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5FB0B430-F7A0-002A-D788-AD94BFA2F49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4B194883-8812-74BB-71B8-15B9FC70FE1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D98ED924-DB70-FAB9-2689-7C3492944106}"/>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2213BE90-A2B6-2168-5F69-5ECCA80525E3}"/>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E1AC2A54-99DD-E528-8C3C-1DB78C3878C0}"/>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6881285E-1853-1992-4F90-7452CB3A5E29}"/>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8BE95951-8D74-6D52-8EDD-2C47172206B4}"/>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12BBE352-E84F-917E-5400-0676F8C80539}"/>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08169DF3-31DD-D025-04E8-8FB9D5336CB5}"/>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5806FE3-020E-193E-299A-6526E9EAB90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F5611D4F-7328-336A-E236-DCB5EA7AB7C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0E5CDD15-8DE9-330C-8425-6FA9DBBB0C03}"/>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B5940A08-1827-1A0E-07A3-D7FB647DEF1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97005160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B5595EB-95B7-BE84-6B01-DA1D3ECD685C}"/>
              </a:ext>
            </a:extLst>
          </p:cNvPr>
          <p:cNvSpPr txBox="1"/>
          <p:nvPr/>
        </p:nvSpPr>
        <p:spPr>
          <a:xfrm>
            <a:off x="982985" y="704306"/>
            <a:ext cx="5267343" cy="938719"/>
          </a:xfrm>
          <a:prstGeom prst="rect">
            <a:avLst/>
          </a:prstGeom>
          <a:noFill/>
          <a:ln>
            <a:noFill/>
          </a:ln>
        </p:spPr>
        <p:txBody>
          <a:bodyPr wrap="square" rtlCol="0">
            <a:spAutoFit/>
          </a:bodyPr>
          <a:lstStyle/>
          <a:p>
            <a:pPr algn="r" rtl="1"/>
            <a:r>
              <a:rPr lang="en-US" sz="1100" b="1" dirty="0">
                <a:latin typeface="Calibri" panose="020F0502020204030204" pitchFamily="34" charset="0"/>
                <a:cs typeface="Calibri" panose="020F0502020204030204" pitchFamily="34" charset="0"/>
              </a:rPr>
              <a:t>بناءً على سيناريو الحالة المحدث والمعلومات المطلوبة في نموذج </a:t>
            </a:r>
            <a:r>
              <a:rPr lang="en-US" sz="1100" b="1" dirty="0" err="1">
                <a:latin typeface="Calibri" panose="020F0502020204030204" pitchFamily="34" charset="0"/>
                <a:cs typeface="Calibri" panose="020F0502020204030204" pitchFamily="34" charset="0"/>
              </a:rPr>
              <a:t>التحقق</a:t>
            </a:r>
            <a:r>
              <a:rPr lang="en-US" sz="1100" b="1" dirty="0">
                <a:latin typeface="Calibri" panose="020F0502020204030204" pitchFamily="34" charset="0"/>
                <a:cs typeface="Calibri" panose="020F0502020204030204" pitchFamily="34" charset="0"/>
              </a:rPr>
              <a:t> </a:t>
            </a:r>
            <a:r>
              <a:rPr lang="ar-SA" sz="1100" b="1" dirty="0">
                <a:latin typeface="Calibri" panose="020F0502020204030204" pitchFamily="34" charset="0"/>
                <a:cs typeface="Calibri" panose="020F0502020204030204" pitchFamily="34" charset="0"/>
              </a:rPr>
              <a:t>للبالغين </a:t>
            </a:r>
            <a:r>
              <a:rPr lang="en-US" sz="1100" b="1" dirty="0" err="1">
                <a:latin typeface="Calibri" panose="020F0502020204030204" pitchFamily="34" charset="0"/>
                <a:cs typeface="Calibri" panose="020F0502020204030204" pitchFamily="34" charset="0"/>
              </a:rPr>
              <a:t>ونموذج</a:t>
            </a:r>
            <a:r>
              <a:rPr lang="en-US" sz="1100" b="1" dirty="0">
                <a:latin typeface="Calibri" panose="020F0502020204030204" pitchFamily="34" charset="0"/>
                <a:cs typeface="Calibri" panose="020F0502020204030204" pitchFamily="34" charset="0"/>
              </a:rPr>
              <a:t> </a:t>
            </a:r>
            <a:r>
              <a:rPr lang="en-US" sz="1100" b="1" dirty="0" err="1">
                <a:latin typeface="Calibri" panose="020F0502020204030204" pitchFamily="34" charset="0"/>
                <a:cs typeface="Calibri" panose="020F0502020204030204" pitchFamily="34" charset="0"/>
              </a:rPr>
              <a:t>التحقق</a:t>
            </a:r>
            <a:r>
              <a:rPr lang="en-US" sz="1100" b="1" dirty="0">
                <a:latin typeface="Calibri" panose="020F0502020204030204" pitchFamily="34" charset="0"/>
                <a:cs typeface="Calibri" panose="020F0502020204030204" pitchFamily="34" charset="0"/>
              </a:rPr>
              <a:t> </a:t>
            </a:r>
            <a:r>
              <a:rPr lang="ar-SA" sz="1100" b="1" dirty="0">
                <a:latin typeface="Calibri" panose="020F0502020204030204" pitchFamily="34" charset="0"/>
                <a:cs typeface="Calibri" panose="020F0502020204030204" pitchFamily="34" charset="0"/>
              </a:rPr>
              <a:t>للطفل </a:t>
            </a:r>
            <a:r>
              <a:rPr lang="en-US" sz="1100" b="1" dirty="0">
                <a:latin typeface="Calibri" panose="020F0502020204030204" pitchFamily="34" charset="0"/>
                <a:cs typeface="Calibri" panose="020F0502020204030204" pitchFamily="34" charset="0"/>
              </a:rPr>
              <a:t>(انظر الصفحات السابقة) ، يرجى الإجابة على الأسئلة التالية:</a:t>
            </a:r>
          </a:p>
          <a:p>
            <a:pPr algn="r" rtl="1"/>
            <a:endParaRPr lang="en-US" sz="1100" dirty="0"/>
          </a:p>
          <a:p>
            <a:pPr algn="r" rtl="1"/>
            <a:r>
              <a:rPr lang="en-US" sz="1100" dirty="0">
                <a:latin typeface="Calibri" panose="020F0502020204030204" pitchFamily="34" charset="0"/>
                <a:cs typeface="Calibri" panose="020F0502020204030204" pitchFamily="34" charset="0"/>
              </a:rPr>
              <a:t>هل لديك المعلومات التي تحتاجها لإجراء التحقق؟ إذا لم يكن الأمر كذلك ، فما هي المعلومات الإضافية التي تحتاجها و / أو المعلومات التي يجب توضيحها؟</a:t>
            </a:r>
          </a:p>
        </p:txBody>
      </p:sp>
      <p:sp>
        <p:nvSpPr>
          <p:cNvPr id="9" name="TextBox 8">
            <a:extLst>
              <a:ext uri="{FF2B5EF4-FFF2-40B4-BE49-F238E27FC236}">
                <a16:creationId xmlns:a16="http://schemas.microsoft.com/office/drawing/2014/main" id="{6009218D-E656-CCD0-90A9-4D09F5772B5B}"/>
              </a:ext>
            </a:extLst>
          </p:cNvPr>
          <p:cNvSpPr txBox="1"/>
          <p:nvPr/>
        </p:nvSpPr>
        <p:spPr>
          <a:xfrm>
            <a:off x="982986" y="3742884"/>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يمكنك تحديد ما إذا كان لم شمل الأسرة في </a:t>
            </a:r>
            <a:r>
              <a:rPr lang="en-US" sz="1100" dirty="0" err="1">
                <a:latin typeface="Calibri" panose="020F0502020204030204" pitchFamily="34" charset="0"/>
                <a:cs typeface="Calibri" panose="020F0502020204030204" pitchFamily="34" charset="0"/>
              </a:rPr>
              <a:t>مصلحة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هاشم</a:t>
            </a:r>
            <a:r>
              <a:rPr lang="ar-SA" sz="1100" dirty="0">
                <a:latin typeface="Calibri" panose="020F0502020204030204" pitchFamily="34" charset="0"/>
                <a:cs typeface="Calibri" panose="020F0502020204030204" pitchFamily="34" charset="0"/>
              </a:rPr>
              <a:t> الفضلى</a:t>
            </a:r>
            <a:r>
              <a:rPr lang="en-US" sz="1100" dirty="0">
                <a:latin typeface="Calibri" panose="020F0502020204030204" pitchFamily="34" charset="0"/>
                <a:cs typeface="Calibri" panose="020F0502020204030204" pitchFamily="34" charset="0"/>
              </a:rPr>
              <a:t> في هذه المرحلة؟ اشرح اجابتك.</a:t>
            </a:r>
          </a:p>
        </p:txBody>
      </p:sp>
      <p:sp>
        <p:nvSpPr>
          <p:cNvPr id="10" name="Rectangle 9">
            <a:extLst>
              <a:ext uri="{FF2B5EF4-FFF2-40B4-BE49-F238E27FC236}">
                <a16:creationId xmlns:a16="http://schemas.microsoft.com/office/drawing/2014/main" id="{A4472A40-C2F8-F403-672A-C5D4E30F5DD1}"/>
              </a:ext>
            </a:extLst>
          </p:cNvPr>
          <p:cNvSpPr/>
          <p:nvPr/>
        </p:nvSpPr>
        <p:spPr>
          <a:xfrm>
            <a:off x="996287" y="1928896"/>
            <a:ext cx="5254041" cy="1680717"/>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2" name="Rectangle 11">
            <a:extLst>
              <a:ext uri="{FF2B5EF4-FFF2-40B4-BE49-F238E27FC236}">
                <a16:creationId xmlns:a16="http://schemas.microsoft.com/office/drawing/2014/main" id="{EE625F63-160F-D5BD-A670-4F7F25101241}"/>
              </a:ext>
            </a:extLst>
          </p:cNvPr>
          <p:cNvSpPr/>
          <p:nvPr/>
        </p:nvSpPr>
        <p:spPr>
          <a:xfrm>
            <a:off x="996287" y="4307042"/>
            <a:ext cx="5254041" cy="1680717"/>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3" name="Hexagon 12">
            <a:extLst>
              <a:ext uri="{FF2B5EF4-FFF2-40B4-BE49-F238E27FC236}">
                <a16:creationId xmlns:a16="http://schemas.microsoft.com/office/drawing/2014/main" id="{8484D471-1C2E-D554-472E-A38584391060}"/>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2629517D-EB86-816F-CDC6-377C398E97D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1E02C7F3-B2B4-E5B7-B336-C08FE10A735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171F6BFF-9F28-9F34-6C91-F6640479E10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346BF2F-E5D2-7ADD-3CD4-2067E63612C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AD04584-8133-EC89-53C4-11E658A66835}"/>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7C5E015C-9E06-141C-314B-7CEEF013824B}"/>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4B9AACD8-78E6-8DDF-DFDD-204568E52FD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9CF9BB69-5CFC-4759-CA53-E93E29A4C87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28A492C3-57E9-DD23-174A-4DE0BA5E81A4}"/>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EB236121-1E75-5252-FBE4-FE1BD2518EC5}"/>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2E6C99F3-753B-42B6-7D97-DD8DD84226DB}"/>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2F9BCF32-02F9-DD05-AE12-580AFC9FA684}"/>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C188D8EC-7F5B-7A3E-51BD-59E6F89A7207}"/>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736D95CC-2F29-039A-FD97-A5B8E5E4050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D161873D-4004-EC14-F4BF-B607211D2D2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05883C99-053E-34FD-FE7D-24E7584570B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17FCD36C-C0B4-D5B4-3555-06BCCC693EB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TextBox 2">
            <a:extLst>
              <a:ext uri="{FF2B5EF4-FFF2-40B4-BE49-F238E27FC236}">
                <a16:creationId xmlns:a16="http://schemas.microsoft.com/office/drawing/2014/main" id="{33D29A78-97AC-FF87-9EC1-EED790E9D26E}"/>
              </a:ext>
            </a:extLst>
          </p:cNvPr>
          <p:cNvSpPr txBox="1"/>
          <p:nvPr/>
        </p:nvSpPr>
        <p:spPr>
          <a:xfrm>
            <a:off x="982986" y="6121030"/>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الخطوات التالية للمتابعة التي ينبغي اتخاذها؟</a:t>
            </a:r>
          </a:p>
        </p:txBody>
      </p:sp>
      <p:sp>
        <p:nvSpPr>
          <p:cNvPr id="11" name="Rectangle 10">
            <a:extLst>
              <a:ext uri="{FF2B5EF4-FFF2-40B4-BE49-F238E27FC236}">
                <a16:creationId xmlns:a16="http://schemas.microsoft.com/office/drawing/2014/main" id="{DBF03141-6DA5-318B-8936-F9889EAF53D9}"/>
              </a:ext>
            </a:extLst>
          </p:cNvPr>
          <p:cNvSpPr/>
          <p:nvPr/>
        </p:nvSpPr>
        <p:spPr>
          <a:xfrm>
            <a:off x="996287" y="6462736"/>
            <a:ext cx="5254041" cy="1680717"/>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Tree>
    <p:extLst>
      <p:ext uri="{BB962C8B-B14F-4D97-AF65-F5344CB8AC3E}">
        <p14:creationId xmlns:p14="http://schemas.microsoft.com/office/powerpoint/2010/main" val="3474881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1075583" y="67427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إجراءات الاستجابة</a:t>
            </a:r>
          </a:p>
        </p:txBody>
      </p:sp>
      <p:sp>
        <p:nvSpPr>
          <p:cNvPr id="5" name="TextBox 4">
            <a:extLst>
              <a:ext uri="{FF2B5EF4-FFF2-40B4-BE49-F238E27FC236}">
                <a16:creationId xmlns:a16="http://schemas.microsoft.com/office/drawing/2014/main" id="{8B551967-89C5-A41D-1D10-9837154201E4}"/>
              </a:ext>
            </a:extLst>
          </p:cNvPr>
          <p:cNvSpPr txBox="1"/>
          <p:nvPr/>
        </p:nvSpPr>
        <p:spPr>
          <a:xfrm>
            <a:off x="982985" y="1044588"/>
            <a:ext cx="5267344" cy="261610"/>
          </a:xfrm>
          <a:prstGeom prst="rect">
            <a:avLst/>
          </a:prstGeom>
          <a:noFill/>
        </p:spPr>
        <p:txBody>
          <a:bodyPr wrap="square" rtlCol="0">
            <a:spAutoFit/>
          </a:bodyPr>
          <a:lstStyle/>
          <a:p>
            <a:pPr marL="0" marR="0" lvl="0" indent="0" algn="r" rtl="1">
              <a:spcBef>
                <a:spcPts val="0"/>
              </a:spcBef>
              <a:spcAft>
                <a:spcPts val="0"/>
              </a:spcAft>
              <a:buNone/>
            </a:pPr>
            <a:r>
              <a:rPr lang="ar-SA" sz="1100" b="1" dirty="0">
                <a:solidFill>
                  <a:schemeClr val="tx1"/>
                </a:solidFill>
                <a:latin typeface="Calibri" panose="020F0502020204030204" pitchFamily="34" charset="0"/>
                <a:ea typeface="Arial"/>
                <a:cs typeface="Calibri" panose="020F0502020204030204" pitchFamily="34" charset="0"/>
                <a:sym typeface="Arial"/>
              </a:rPr>
              <a:t>قم بم</a:t>
            </a:r>
            <a:r>
              <a:rPr lang="en-US" sz="1100" b="1" dirty="0" err="1">
                <a:solidFill>
                  <a:schemeClr val="tx1"/>
                </a:solidFill>
                <a:latin typeface="Calibri" panose="020F0502020204030204" pitchFamily="34" charset="0"/>
                <a:ea typeface="Arial"/>
                <a:cs typeface="Calibri" panose="020F0502020204030204" pitchFamily="34" charset="0"/>
                <a:sym typeface="Arial"/>
              </a:rPr>
              <a:t>طابق</a:t>
            </a:r>
            <a:r>
              <a:rPr lang="ar-SA" sz="1100" b="1" dirty="0" err="1">
                <a:solidFill>
                  <a:schemeClr val="tx1"/>
                </a:solidFill>
                <a:latin typeface="Calibri" panose="020F0502020204030204" pitchFamily="34" charset="0"/>
                <a:ea typeface="Arial"/>
                <a:cs typeface="Calibri" panose="020F0502020204030204" pitchFamily="34" charset="0"/>
                <a:sym typeface="Arial"/>
              </a:rPr>
              <a:t>ة</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en-US" sz="1100" b="1" dirty="0" err="1">
                <a:solidFill>
                  <a:schemeClr val="tx1"/>
                </a:solidFill>
                <a:latin typeface="Calibri" panose="020F0502020204030204" pitchFamily="34" charset="0"/>
                <a:ea typeface="Arial"/>
                <a:cs typeface="Calibri" panose="020F0502020204030204" pitchFamily="34" charset="0"/>
                <a:sym typeface="Arial"/>
              </a:rPr>
              <a:t>السيناريوهات</a:t>
            </a:r>
            <a:r>
              <a:rPr lang="en-US" sz="1100" b="1" dirty="0">
                <a:solidFill>
                  <a:schemeClr val="tx1"/>
                </a:solidFill>
                <a:latin typeface="Calibri" panose="020F0502020204030204" pitchFamily="34" charset="0"/>
                <a:ea typeface="Arial"/>
                <a:cs typeface="Calibri" panose="020F0502020204030204" pitchFamily="34" charset="0"/>
                <a:sym typeface="Arial"/>
              </a:rPr>
              <a:t> </a:t>
            </a:r>
            <a:r>
              <a:rPr lang="ar-SA" sz="1100" b="1" dirty="0">
                <a:solidFill>
                  <a:schemeClr val="tx1"/>
                </a:solidFill>
                <a:latin typeface="Calibri" panose="020F0502020204030204" pitchFamily="34" charset="0"/>
                <a:ea typeface="Arial"/>
                <a:cs typeface="Calibri" panose="020F0502020204030204" pitchFamily="34" charset="0"/>
                <a:sym typeface="Arial"/>
              </a:rPr>
              <a:t>مع </a:t>
            </a:r>
            <a:r>
              <a:rPr lang="en-US" sz="1100" b="1" dirty="0" err="1">
                <a:solidFill>
                  <a:schemeClr val="tx1"/>
                </a:solidFill>
                <a:latin typeface="Calibri" panose="020F0502020204030204" pitchFamily="34" charset="0"/>
                <a:ea typeface="Arial"/>
                <a:cs typeface="Calibri" panose="020F0502020204030204" pitchFamily="34" charset="0"/>
                <a:sym typeface="Arial"/>
              </a:rPr>
              <a:t>إجراءات</a:t>
            </a:r>
            <a:r>
              <a:rPr lang="en-US" sz="1100" b="1" dirty="0">
                <a:solidFill>
                  <a:schemeClr val="tx1"/>
                </a:solidFill>
                <a:latin typeface="Calibri" panose="020F0502020204030204" pitchFamily="34" charset="0"/>
                <a:ea typeface="Arial"/>
                <a:cs typeface="Calibri" panose="020F0502020204030204" pitchFamily="34" charset="0"/>
                <a:sym typeface="Arial"/>
              </a:rPr>
              <a:t> الاستجابة الفورية المناسبة</a:t>
            </a:r>
          </a:p>
        </p:txBody>
      </p:sp>
      <p:sp>
        <p:nvSpPr>
          <p:cNvPr id="6" name="TextBox 5">
            <a:extLst>
              <a:ext uri="{FF2B5EF4-FFF2-40B4-BE49-F238E27FC236}">
                <a16:creationId xmlns:a16="http://schemas.microsoft.com/office/drawing/2014/main" id="{0EB2E5A6-E46E-A702-E777-9B91FAD24E6E}"/>
              </a:ext>
            </a:extLst>
          </p:cNvPr>
          <p:cNvSpPr txBox="1"/>
          <p:nvPr/>
        </p:nvSpPr>
        <p:spPr>
          <a:xfrm>
            <a:off x="982986" y="1568788"/>
            <a:ext cx="2363465" cy="110799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ar-SA" sz="1100" b="1" dirty="0">
                <a:latin typeface="Calibri" panose="020F0502020204030204" pitchFamily="34" charset="0"/>
                <a:cs typeface="Calibri" panose="020F0502020204030204" pitchFamily="34" charset="0"/>
              </a:rPr>
              <a:t>رامز </a:t>
            </a:r>
            <a:r>
              <a:rPr lang="en-US" sz="1100" dirty="0" err="1">
                <a:latin typeface="Calibri" panose="020F0502020204030204" pitchFamily="34" charset="0"/>
                <a:cs typeface="Calibri" panose="020F0502020204030204" pitchFamily="34" charset="0"/>
              </a:rPr>
              <a:t>يبلغ</a:t>
            </a:r>
            <a:r>
              <a:rPr lang="en-US" sz="1100" dirty="0">
                <a:latin typeface="Calibri" panose="020F0502020204030204" pitchFamily="34" charset="0"/>
                <a:cs typeface="Calibri" panose="020F0502020204030204" pitchFamily="34" charset="0"/>
              </a:rPr>
              <a:t> من </a:t>
            </a:r>
            <a:r>
              <a:rPr lang="en-US" sz="1100" dirty="0" err="1">
                <a:latin typeface="Calibri" panose="020F0502020204030204" pitchFamily="34" charset="0"/>
                <a:cs typeface="Calibri" panose="020F0502020204030204" pitchFamily="34" charset="0"/>
              </a:rPr>
              <a:t>العمر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١٤</a:t>
            </a:r>
            <a:r>
              <a:rPr lang="en-US" sz="1100" dirty="0">
                <a:latin typeface="Calibri" panose="020F0502020204030204" pitchFamily="34" charset="0"/>
                <a:cs typeface="Calibri" panose="020F0502020204030204" pitchFamily="34" charset="0"/>
              </a:rPr>
              <a:t> عامًا. سافر عبر الحدود مع والده وشقيقته الصغرى بين مجموعة من المهاجرين ، ولكن عند المعبر الحدودي انفصل عنهم بطريقة ما. بعد </a:t>
            </a:r>
            <a:r>
              <a:rPr lang="en-US" sz="1100" dirty="0" err="1">
                <a:latin typeface="Calibri" panose="020F0502020204030204" pitchFamily="34" charset="0"/>
                <a:cs typeface="Calibri" panose="020F0502020204030204" pitchFamily="34" charset="0"/>
              </a:rPr>
              <a:t>ذلك</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تم إيصاله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هذا المخيم المؤقت ، ويأمل أن يصل والده وأخته في الأيام المقبلة.</a:t>
            </a:r>
          </a:p>
        </p:txBody>
      </p:sp>
      <p:sp>
        <p:nvSpPr>
          <p:cNvPr id="7" name="TextBox 6">
            <a:extLst>
              <a:ext uri="{FF2B5EF4-FFF2-40B4-BE49-F238E27FC236}">
                <a16:creationId xmlns:a16="http://schemas.microsoft.com/office/drawing/2014/main" id="{236C138E-CDE8-31A7-27C6-5743E540AB68}"/>
              </a:ext>
            </a:extLst>
          </p:cNvPr>
          <p:cNvSpPr txBox="1"/>
          <p:nvPr/>
        </p:nvSpPr>
        <p:spPr>
          <a:xfrm>
            <a:off x="982986" y="3201957"/>
            <a:ext cx="2363464" cy="1277273"/>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en-US" sz="1100" b="1" dirty="0" err="1">
                <a:latin typeface="Calibri" panose="020F0502020204030204" pitchFamily="34" charset="0"/>
                <a:cs typeface="Calibri" panose="020F0502020204030204" pitchFamily="34" charset="0"/>
              </a:rPr>
              <a:t>ياسمين</a:t>
            </a:r>
            <a:r>
              <a:rPr lang="ar-SA" sz="1100" b="1" dirty="0">
                <a:latin typeface="Calibri" panose="020F0502020204030204" pitchFamily="34" charset="0"/>
                <a:cs typeface="Calibri" panose="020F0502020204030204" pitchFamily="34" charset="0"/>
              </a:rPr>
              <a:t> </a:t>
            </a:r>
            <a:r>
              <a:rPr lang="ar-SA" sz="1100" dirty="0" err="1">
                <a:latin typeface="Calibri" panose="020F0502020204030204" pitchFamily="34" charset="0"/>
                <a:cs typeface="Calibri" panose="020F0502020204030204" pitchFamily="34" charset="0"/>
              </a:rPr>
              <a:t>ت</a:t>
            </a:r>
            <a:r>
              <a:rPr lang="en-US" sz="1100" dirty="0" err="1">
                <a:latin typeface="Calibri" panose="020F0502020204030204" pitchFamily="34" charset="0"/>
                <a:cs typeface="Calibri" panose="020F0502020204030204" pitchFamily="34" charset="0"/>
              </a:rPr>
              <a:t>بلغ</a:t>
            </a:r>
            <a:r>
              <a:rPr lang="en-US" sz="1100" dirty="0">
                <a:latin typeface="Calibri" panose="020F0502020204030204" pitchFamily="34" charset="0"/>
                <a:cs typeface="Calibri" panose="020F0502020204030204" pitchFamily="34" charset="0"/>
              </a:rPr>
              <a:t> من </a:t>
            </a:r>
            <a:r>
              <a:rPr lang="en-US" sz="1100" dirty="0" err="1">
                <a:latin typeface="Calibri" panose="020F0502020204030204" pitchFamily="34" charset="0"/>
                <a:cs typeface="Calibri" panose="020F0502020204030204" pitchFamily="34" charset="0"/>
              </a:rPr>
              <a:t>العمر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١٥</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عامًا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a:t>
            </a:r>
            <a:r>
              <a:rPr lang="ar-SA" sz="1100" dirty="0" err="1">
                <a:latin typeface="Calibri" panose="020F0502020204030204" pitchFamily="34" charset="0"/>
                <a:cs typeface="Calibri" panose="020F0502020204030204" pitchFamily="34" charset="0"/>
              </a:rPr>
              <a:t>ت</a:t>
            </a:r>
            <a:r>
              <a:rPr lang="en-US" sz="1100" dirty="0" err="1">
                <a:latin typeface="Calibri" panose="020F0502020204030204" pitchFamily="34" charset="0"/>
                <a:cs typeface="Calibri" panose="020F0502020204030204" pitchFamily="34" charset="0"/>
              </a:rPr>
              <a:t>عاني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صعوبات</a:t>
            </a:r>
            <a:r>
              <a:rPr lang="ar-SA" sz="1100" dirty="0">
                <a:latin typeface="Calibri" panose="020F0502020204030204" pitchFamily="34" charset="0"/>
                <a:cs typeface="Calibri" panose="020F0502020204030204" pitchFamily="34" charset="0"/>
              </a:rPr>
              <a:t> في</a:t>
            </a:r>
            <a:r>
              <a:rPr lang="en-US" sz="1100" dirty="0">
                <a:latin typeface="Calibri" panose="020F0502020204030204" pitchFamily="34" charset="0"/>
                <a:cs typeface="Calibri" panose="020F0502020204030204" pitchFamily="34" charset="0"/>
              </a:rPr>
              <a:t> التعلم. تمت إحالتها من قبل المنظمة الطبية العاملة في مخيم اللاجئين. إنها حامل بوزن كبير وكشفت للممرضة أنها لا تستطيع العودة إلى أسرتها لأن والديها يخططان لنقلها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قائد</a:t>
            </a:r>
            <a:r>
              <a:rPr lang="en-US" sz="1100" dirty="0">
                <a:latin typeface="Calibri" panose="020F0502020204030204" pitchFamily="34" charset="0"/>
                <a:cs typeface="Calibri" panose="020F0502020204030204" pitchFamily="34" charset="0"/>
              </a:rPr>
              <a:t> الديني للعقاب لأنها حامل وغير متزوجة. إنها تخشى أن تجدها عائلتها.</a:t>
            </a:r>
          </a:p>
        </p:txBody>
      </p:sp>
      <p:sp>
        <p:nvSpPr>
          <p:cNvPr id="8" name="TextBox 7">
            <a:extLst>
              <a:ext uri="{FF2B5EF4-FFF2-40B4-BE49-F238E27FC236}">
                <a16:creationId xmlns:a16="http://schemas.microsoft.com/office/drawing/2014/main" id="{90C9166E-2588-658F-D316-09918CA5E493}"/>
              </a:ext>
            </a:extLst>
          </p:cNvPr>
          <p:cNvSpPr txBox="1"/>
          <p:nvPr/>
        </p:nvSpPr>
        <p:spPr>
          <a:xfrm>
            <a:off x="982986" y="5342957"/>
            <a:ext cx="2363464" cy="93871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en-US" sz="1100" b="1" dirty="0" err="1">
                <a:latin typeface="Calibri" panose="020F0502020204030204" pitchFamily="34" charset="0"/>
                <a:cs typeface="Calibri" panose="020F0502020204030204" pitchFamily="34" charset="0"/>
              </a:rPr>
              <a:t>أميرة</a:t>
            </a:r>
            <a:r>
              <a:rPr lang="ar-SA" sz="1100" b="1"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تبلغ</a:t>
            </a:r>
            <a:r>
              <a:rPr lang="en-US" sz="1100" dirty="0">
                <a:latin typeface="Calibri" panose="020F0502020204030204" pitchFamily="34" charset="0"/>
                <a:cs typeface="Calibri" panose="020F0502020204030204" pitchFamily="34" charset="0"/>
              </a:rPr>
              <a:t> من </a:t>
            </a:r>
            <a:r>
              <a:rPr lang="en-US" sz="1100" dirty="0" err="1">
                <a:latin typeface="Calibri" panose="020F0502020204030204" pitchFamily="34" charset="0"/>
                <a:cs typeface="Calibri" panose="020F0502020204030204" pitchFamily="34" charset="0"/>
              </a:rPr>
              <a:t>العمر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١٢</a:t>
            </a:r>
            <a:r>
              <a:rPr lang="en-US" sz="1100" dirty="0">
                <a:latin typeface="Calibri" panose="020F0502020204030204" pitchFamily="34" charset="0"/>
                <a:cs typeface="Calibri" panose="020F0502020204030204" pitchFamily="34" charset="0"/>
              </a:rPr>
              <a:t> عامًا وقد أحضرها رجل كبير السن إلى مركز الاستقبال. </a:t>
            </a:r>
            <a:r>
              <a:rPr lang="en-US" sz="1100" dirty="0" err="1">
                <a:latin typeface="Calibri" panose="020F0502020204030204" pitchFamily="34" charset="0"/>
                <a:cs typeface="Calibri" panose="020F0502020204030204" pitchFamily="34" charset="0"/>
              </a:rPr>
              <a:t>وجد</a:t>
            </a:r>
            <a:r>
              <a:rPr lang="en-US" sz="1100" dirty="0">
                <a:latin typeface="Calibri" panose="020F0502020204030204" pitchFamily="34" charset="0"/>
                <a:cs typeface="Calibri" panose="020F0502020204030204" pitchFamily="34" charset="0"/>
              </a:rPr>
              <a:t> أميرة في الشارع بعد الزلزال وكان لديه انطباع بأنه لم ينج أحد من عائلتها. لم تصب بأذى جسدي ولكن يبدو أنها في حالة صدمة.</a:t>
            </a:r>
          </a:p>
        </p:txBody>
      </p:sp>
      <p:sp>
        <p:nvSpPr>
          <p:cNvPr id="9" name="TextBox 8">
            <a:extLst>
              <a:ext uri="{FF2B5EF4-FFF2-40B4-BE49-F238E27FC236}">
                <a16:creationId xmlns:a16="http://schemas.microsoft.com/office/drawing/2014/main" id="{25237F29-BED2-1DE9-896A-1DF902D40220}"/>
              </a:ext>
            </a:extLst>
          </p:cNvPr>
          <p:cNvSpPr txBox="1"/>
          <p:nvPr/>
        </p:nvSpPr>
        <p:spPr>
          <a:xfrm>
            <a:off x="982986" y="6806850"/>
            <a:ext cx="2363464" cy="1446550"/>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lgn="r" rtl="1"/>
            <a:r>
              <a:rPr lang="en-US" sz="1100" b="1" dirty="0" err="1">
                <a:latin typeface="Calibri" panose="020F0502020204030204" pitchFamily="34" charset="0"/>
                <a:cs typeface="Calibri" panose="020F0502020204030204" pitchFamily="34" charset="0"/>
              </a:rPr>
              <a:t>زوج</a:t>
            </a:r>
            <a:r>
              <a:rPr lang="ar-SA" sz="1100" b="1" dirty="0">
                <a:latin typeface="Calibri" panose="020F0502020204030204" pitchFamily="34" charset="0"/>
                <a:cs typeface="Calibri" panose="020F0502020204030204" pitchFamily="34" charset="0"/>
              </a:rPr>
              <a:t>ين </a:t>
            </a:r>
            <a:r>
              <a:rPr lang="en-US" sz="1100" dirty="0" err="1">
                <a:latin typeface="Calibri" panose="020F0502020204030204" pitchFamily="34" charset="0"/>
                <a:cs typeface="Calibri" panose="020F0502020204030204" pitchFamily="34" charset="0"/>
              </a:rPr>
              <a:t>طلبوا</a:t>
            </a:r>
            <a:r>
              <a:rPr lang="en-US" sz="1100" dirty="0">
                <a:latin typeface="Calibri" panose="020F0502020204030204" pitchFamily="34" charset="0"/>
                <a:cs typeface="Calibri" panose="020F0502020204030204" pitchFamily="34" charset="0"/>
              </a:rPr>
              <a:t> المساعدة لأنهم يعتنون بشقيقين يبلغان من </a:t>
            </a:r>
            <a:r>
              <a:rPr lang="en-US" sz="1100" dirty="0" err="1">
                <a:latin typeface="Calibri" panose="020F0502020204030204" pitchFamily="34" charset="0"/>
                <a:cs typeface="Calibri" panose="020F0502020204030204" pitchFamily="34" charset="0"/>
              </a:rPr>
              <a:t>العمر</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٤</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١١</a:t>
            </a:r>
            <a:r>
              <a:rPr lang="en-US" sz="1100" dirty="0">
                <a:latin typeface="Calibri" panose="020F0502020204030204" pitchFamily="34" charset="0"/>
                <a:cs typeface="Calibri" panose="020F0502020204030204" pitchFamily="34" charset="0"/>
              </a:rPr>
              <a:t> عامًا وهما جزء من الأسرة الممتدة (</a:t>
            </a:r>
            <a:r>
              <a:rPr lang="en-US" sz="1100" dirty="0" err="1">
                <a:latin typeface="Calibri" panose="020F0502020204030204" pitchFamily="34" charset="0"/>
                <a:cs typeface="Calibri" panose="020F0502020204030204" pitchFamily="34" charset="0"/>
              </a:rPr>
              <a:t>المرتب</a:t>
            </a:r>
            <a:r>
              <a:rPr lang="ar-SA" sz="1100" dirty="0" err="1">
                <a:latin typeface="Calibri" panose="020F0502020204030204" pitchFamily="34" charset="0"/>
                <a:cs typeface="Calibri" panose="020F0502020204030204" pitchFamily="34" charset="0"/>
              </a:rPr>
              <a:t>طة</a:t>
            </a:r>
            <a:r>
              <a:rPr lang="en-US" sz="1100" dirty="0">
                <a:latin typeface="Calibri" panose="020F0502020204030204" pitchFamily="34" charset="0"/>
                <a:cs typeface="Calibri" panose="020F0502020204030204" pitchFamily="34" charset="0"/>
              </a:rPr>
              <a:t> من خلال الزواج). وجدوا الأطفال وهم يفرون </a:t>
            </a:r>
            <a:r>
              <a:rPr lang="en-US" sz="1100" dirty="0" err="1">
                <a:latin typeface="Calibri" panose="020F0502020204030204" pitchFamily="34" charset="0"/>
                <a:cs typeface="Calibri" panose="020F0502020204030204" pitchFamily="34" charset="0"/>
              </a:rPr>
              <a:t>من</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بلدتهم </a:t>
            </a:r>
            <a:r>
              <a:rPr lang="en-US" sz="1100" dirty="0">
                <a:latin typeface="Calibri" panose="020F0502020204030204" pitchFamily="34" charset="0"/>
                <a:cs typeface="Calibri" panose="020F0502020204030204" pitchFamily="34" charset="0"/>
              </a:rPr>
              <a:t> بسبب النزاع - انفصل الأطفال عن والديهم. </a:t>
            </a:r>
            <a:r>
              <a:rPr lang="en-US" sz="1100" dirty="0" err="1">
                <a:latin typeface="Calibri" panose="020F0502020204030204" pitchFamily="34" charset="0"/>
                <a:cs typeface="Calibri" panose="020F0502020204030204" pitchFamily="34" charset="0"/>
              </a:rPr>
              <a:t>يريد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الزوج</a:t>
            </a:r>
            <a:r>
              <a:rPr lang="ar-SA" sz="1100" dirty="0" err="1">
                <a:latin typeface="Calibri" panose="020F0502020204030204" pitchFamily="34" charset="0"/>
                <a:cs typeface="Calibri" panose="020F0502020204030204" pitchFamily="34" charset="0"/>
              </a:rPr>
              <a:t>ي</a:t>
            </a:r>
            <a:r>
              <a:rPr lang="en-US" sz="1100" dirty="0" err="1">
                <a:latin typeface="Calibri" panose="020F0502020204030204" pitchFamily="34" charset="0"/>
                <a:cs typeface="Calibri" panose="020F0502020204030204" pitchFamily="34" charset="0"/>
              </a:rPr>
              <a:t>ن</a:t>
            </a:r>
            <a:r>
              <a:rPr lang="en-US" sz="1100" dirty="0">
                <a:latin typeface="Calibri" panose="020F0502020204030204" pitchFamily="34" charset="0"/>
                <a:cs typeface="Calibri" panose="020F0502020204030204" pitchFamily="34" charset="0"/>
              </a:rPr>
              <a:t> الاستمرار في رعاية الأشقاء ولكن مع خمسة من </a:t>
            </a:r>
            <a:r>
              <a:rPr lang="en-US" sz="1100" dirty="0" err="1">
                <a:latin typeface="Calibri" panose="020F0502020204030204" pitchFamily="34" charset="0"/>
                <a:cs typeface="Calibri" panose="020F0502020204030204" pitchFamily="34" charset="0"/>
              </a:rPr>
              <a:t>أطفالهم</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حيث يعانون</a:t>
            </a:r>
            <a:r>
              <a:rPr lang="en-US" sz="1100" dirty="0">
                <a:latin typeface="Calibri" panose="020F0502020204030204" pitchFamily="34" charset="0"/>
                <a:cs typeface="Calibri" panose="020F0502020204030204" pitchFamily="34" charset="0"/>
              </a:rPr>
              <a:t> لإعالتهم جميعًا وليس لديهم ما يكفي من الطعام.</a:t>
            </a:r>
          </a:p>
        </p:txBody>
      </p:sp>
      <p:sp>
        <p:nvSpPr>
          <p:cNvPr id="10" name="TextBox 9">
            <a:extLst>
              <a:ext uri="{FF2B5EF4-FFF2-40B4-BE49-F238E27FC236}">
                <a16:creationId xmlns:a16="http://schemas.microsoft.com/office/drawing/2014/main" id="{0EDBFBAD-017A-8B55-8222-C93BB5A10934}"/>
              </a:ext>
            </a:extLst>
          </p:cNvPr>
          <p:cNvSpPr txBox="1"/>
          <p:nvPr/>
        </p:nvSpPr>
        <p:spPr>
          <a:xfrm>
            <a:off x="3563257" y="1606066"/>
            <a:ext cx="2687071" cy="670145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marL="266700" indent="-225425" algn="r" rtl="1">
              <a:lnSpc>
                <a:spcPct val="107000"/>
              </a:lnSpc>
              <a:spcAft>
                <a:spcPts val="400"/>
              </a:spcAft>
              <a:buFont typeface="Arial" panose="020B0604020202020204" pitchFamily="34" charset="0"/>
              <a:buChar char="•"/>
            </a:pP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الدعم النفسي الأولي الفوري</a:t>
            </a:r>
            <a:endParaRPr lang="en-US" sz="1100" dirty="0">
              <a:solidFill>
                <a:srgbClr val="000000"/>
              </a:solidFill>
              <a:effectLst/>
              <a:latin typeface="Calibri" panose="020F0502020204030204" pitchFamily="34" charset="0"/>
              <a:ea typeface="Helvetica Neue" panose="020B0604020202020204"/>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قبول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المستنير</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من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الطفل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الأكبر</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 سناَ</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والموافقة المستنيرة من مقدمي الرعاية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لإحالة</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إلى التعقب العاجل</a:t>
            </a:r>
          </a:p>
          <a:p>
            <a:pPr marL="266700" indent="-225425" algn="r" rtl="1">
              <a:lnSpc>
                <a:spcPct val="107000"/>
              </a:lnSpc>
              <a:spcAft>
                <a:spcPts val="400"/>
              </a:spcAft>
              <a:buFont typeface="Arial" panose="020B0604020202020204" pitchFamily="34" charset="0"/>
              <a:buChar char="•"/>
            </a:pP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الرعاية الطبية / الإحالة الطبية العاجلة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الرعاية مع عائلة مضيفة من نفس المجتمع أو مركز رعاية انتقالية</a:t>
            </a:r>
          </a:p>
          <a:p>
            <a:pPr marL="266700" indent="-225425" algn="r" rtl="1">
              <a:lnSpc>
                <a:spcPct val="107000"/>
              </a:lnSpc>
              <a:spcAft>
                <a:spcPts val="400"/>
              </a:spcAft>
              <a:buFont typeface="Arial" panose="020B0604020202020204" pitchFamily="34" charset="0"/>
              <a:buChar char="•"/>
            </a:pP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ال</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موافقة</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ال</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مستنيرة</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من الطفل</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الدعم النفسي الأولي الفوري</a:t>
            </a:r>
            <a:endParaRPr lang="en-US" sz="1100" dirty="0">
              <a:solidFill>
                <a:srgbClr val="000000"/>
              </a:solidFill>
              <a:effectLst/>
              <a:latin typeface="Calibri" panose="020F0502020204030204" pitchFamily="34" charset="0"/>
              <a:ea typeface="Helvetica Neue" panose="020B0604020202020204"/>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المساعدات</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الغذائية الطارئة والإحالة لدعم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سبل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العيش</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 </a:t>
            </a:r>
            <a:endParaRPr lang="en-US" sz="1100" dirty="0">
              <a:solidFill>
                <a:srgbClr val="000000"/>
              </a:solidFill>
              <a:effectLst/>
              <a:latin typeface="Calibri" panose="020F0502020204030204" pitchFamily="34" charset="0"/>
              <a:ea typeface="Helvetica Neue" panose="020B0604020202020204"/>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قبول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المستنير</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من</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الطفل والموافقة المستنيرة من أخصائي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الحالة</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 (ما لم يكن هناك عضو موثوق به في المجتمع المحلي) </a:t>
            </a:r>
          </a:p>
          <a:p>
            <a:pPr marL="266700" indent="-225425" algn="r" rtl="1">
              <a:lnSpc>
                <a:spcPct val="107000"/>
              </a:lnSpc>
              <a:spcAft>
                <a:spcPts val="400"/>
              </a:spcAft>
              <a:buFont typeface="Arial" panose="020B0604020202020204" pitchFamily="34" charset="0"/>
              <a:buChar char="•"/>
            </a:pPr>
            <a:r>
              <a:rPr lang="ar-SA" sz="1100" dirty="0">
                <a:solidFill>
                  <a:srgbClr val="000000"/>
                </a:solidFill>
                <a:latin typeface="Calibri" panose="020F0502020204030204" pitchFamily="34" charset="0"/>
                <a:ea typeface="Helvetica Neue" panose="020B0604020202020204"/>
                <a:cs typeface="Calibri" panose="020F0502020204030204" pitchFamily="34" charset="0"/>
              </a:rPr>
              <a:t>ت</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سج</a:t>
            </a:r>
            <a:r>
              <a:rPr lang="ar-SA" sz="1100" dirty="0" err="1">
                <a:solidFill>
                  <a:srgbClr val="000000"/>
                </a:solidFill>
                <a:effectLst/>
                <a:latin typeface="Calibri" panose="020F0502020204030204" pitchFamily="34" charset="0"/>
                <a:ea typeface="Helvetica Neue" panose="020B0604020202020204"/>
                <a:cs typeface="Calibri" panose="020F0502020204030204" pitchFamily="34" charset="0"/>
              </a:rPr>
              <a:t>ي</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ترتيبات الرعاية البديلة الحالية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لإحالة</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التعقب العاجل</a:t>
            </a: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a:t>
            </a:r>
            <a:r>
              <a:rPr lang="ar-SA" sz="1100" dirty="0">
                <a:solidFill>
                  <a:srgbClr val="000000"/>
                </a:solidFill>
                <a:latin typeface="Calibri" panose="020F0502020204030204" pitchFamily="34" charset="0"/>
                <a:ea typeface="Helvetica Neue" panose="020B0604020202020204"/>
                <a:cs typeface="Calibri" panose="020F0502020204030204" pitchFamily="34" charset="0"/>
              </a:rPr>
              <a:t>قبول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المستنير</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من الطفل والموافقة المستنيرة من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أخصائي</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الحالة</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 </a:t>
            </a:r>
            <a:endParaRPr lang="en-US" sz="1100" dirty="0">
              <a:solidFill>
                <a:srgbClr val="000000"/>
              </a:solidFill>
              <a:effectLst/>
              <a:latin typeface="Calibri" panose="020F0502020204030204" pitchFamily="34" charset="0"/>
              <a:ea typeface="Helvetica Neue" panose="020B0604020202020204"/>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ar-SA" sz="1100" dirty="0">
                <a:solidFill>
                  <a:srgbClr val="000000"/>
                </a:solidFill>
                <a:latin typeface="Calibri" panose="020F0502020204030204" pitchFamily="34" charset="0"/>
                <a:ea typeface="Helvetica Neue" panose="020B0604020202020204"/>
                <a:cs typeface="Calibri" panose="020F0502020204030204" pitchFamily="34" charset="0"/>
              </a:rPr>
              <a:t>ال</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دعم</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عاطفي</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 </a:t>
            </a:r>
            <a:r>
              <a:rPr lang="ar-SA" sz="1100" dirty="0">
                <a:solidFill>
                  <a:srgbClr val="000000"/>
                </a:solidFill>
                <a:latin typeface="Calibri" panose="020F0502020204030204" pitchFamily="34" charset="0"/>
                <a:ea typeface="Helvetica Neue" panose="020B0604020202020204"/>
                <a:cs typeface="Calibri" panose="020F0502020204030204" pitchFamily="34" charset="0"/>
              </a:rPr>
              <a:t>النفسي الا</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جتماعي</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ar-SA" sz="1100" dirty="0">
                <a:solidFill>
                  <a:srgbClr val="000000"/>
                </a:solidFill>
                <a:latin typeface="Calibri" panose="020F0502020204030204" pitchFamily="34" charset="0"/>
                <a:ea typeface="Helvetica Neue" panose="020B0604020202020204"/>
                <a:cs typeface="Calibri" panose="020F0502020204030204" pitchFamily="34" charset="0"/>
              </a:rPr>
              <a:t>المركز</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 </a:t>
            </a:r>
            <a:r>
              <a:rPr lang="ar-SA" sz="1100" dirty="0">
                <a:solidFill>
                  <a:srgbClr val="000000"/>
                </a:solidFill>
                <a:latin typeface="Calibri" panose="020F0502020204030204" pitchFamily="34" charset="0"/>
                <a:ea typeface="Helvetica Neue" panose="020B0604020202020204"/>
                <a:cs typeface="Calibri" panose="020F0502020204030204" pitchFamily="34" charset="0"/>
              </a:rPr>
              <a:t>الإحالة إلى</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فريق الصحة النفسية والدعم النفسي الاجتماعي</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a:effectLst/>
                <a:latin typeface="Calibri" panose="020F0502020204030204" pitchFamily="34" charset="0"/>
                <a:ea typeface="Helvetica Neue" panose="020B0604020202020204"/>
                <a:cs typeface="Calibri" panose="020F0502020204030204" pitchFamily="34" charset="0"/>
              </a:rPr>
              <a:t>مقدمو الرعاية الاحتياطية / مقدمو الرعاية المؤقتة</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منزل آمن في مكان آمن وسري أو في حالة عدم توفر منزل آمن ، قم بإجراء تقييم للمخاطر لتحديد حل آخر ، إما الإقامة في رعاية مركزية أو في عائلة (والتي قد تحتاج إلى أن تكون في مكان آخر)</a:t>
            </a:r>
          </a:p>
          <a:p>
            <a:pPr marL="266700" indent="-225425" algn="r" rtl="1">
              <a:lnSpc>
                <a:spcPct val="107000"/>
              </a:lnSpc>
              <a:spcAft>
                <a:spcPts val="400"/>
              </a:spcAft>
              <a:buFont typeface="Arial" panose="020B0604020202020204" pitchFamily="34" charset="0"/>
              <a:buChar char="•"/>
            </a:pP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الدعم النفسي الأولي الفوري</a:t>
            </a:r>
            <a:endParaRPr lang="en-US" sz="1100" dirty="0">
              <a:solidFill>
                <a:srgbClr val="000000"/>
              </a:solidFill>
              <a:effectLst/>
              <a:latin typeface="Calibri" panose="020F0502020204030204" pitchFamily="34" charset="0"/>
              <a:ea typeface="Helvetica Neue" panose="020B0604020202020204"/>
              <a:cs typeface="Calibri" panose="020F0502020204030204" pitchFamily="34" charset="0"/>
            </a:endParaRPr>
          </a:p>
          <a:p>
            <a:pPr marL="266700" indent="-225425" algn="r" rtl="1">
              <a:lnSpc>
                <a:spcPct val="107000"/>
              </a:lnSpc>
              <a:spcAft>
                <a:spcPts val="400"/>
              </a:spcAft>
              <a:buFont typeface="Arial" panose="020B0604020202020204" pitchFamily="34" charset="0"/>
              <a:buChar char="•"/>
            </a:pP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قم</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بتوفير</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ar-SA" sz="1100" dirty="0">
                <a:solidFill>
                  <a:srgbClr val="000000"/>
                </a:solidFill>
                <a:latin typeface="Calibri" panose="020F0502020204030204" pitchFamily="34" charset="0"/>
                <a:ea typeface="Helvetica Neue" panose="020B0604020202020204"/>
                <a:cs typeface="Calibri" panose="020F0502020204030204" pitchFamily="34" charset="0"/>
              </a:rPr>
              <a:t>تواصل</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سهل الوصول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إذا</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لزم الأمر ، باستخدام نماذج سهلة القراءة ، ولغة بسيطة وواضحة واستخدام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العناصر</a:t>
            </a:r>
            <a:r>
              <a:rPr lang="en-US" sz="1100" dirty="0">
                <a:solidFill>
                  <a:srgbClr val="000000"/>
                </a:solidFill>
                <a:effectLst/>
                <a:latin typeface="Calibri" panose="020F0502020204030204" pitchFamily="34" charset="0"/>
                <a:ea typeface="Helvetica Neue" panose="020B0604020202020204"/>
                <a:cs typeface="Calibri" panose="020F0502020204030204" pitchFamily="34" charset="0"/>
              </a:rPr>
              <a:t> </a:t>
            </a:r>
            <a:r>
              <a:rPr lang="en-US" sz="1100" dirty="0" err="1">
                <a:solidFill>
                  <a:srgbClr val="000000"/>
                </a:solidFill>
                <a:effectLst/>
                <a:latin typeface="Calibri" panose="020F0502020204030204" pitchFamily="34" charset="0"/>
                <a:ea typeface="Helvetica Neue" panose="020B0604020202020204"/>
                <a:cs typeface="Calibri" panose="020F0502020204030204" pitchFamily="34" charset="0"/>
              </a:rPr>
              <a:t>المرئية</a:t>
            </a:r>
            <a:r>
              <a:rPr lang="ar-SA" sz="1100" dirty="0">
                <a:solidFill>
                  <a:srgbClr val="000000"/>
                </a:solidFill>
                <a:effectLst/>
                <a:latin typeface="Calibri" panose="020F0502020204030204" pitchFamily="34" charset="0"/>
                <a:ea typeface="Helvetica Neue" panose="020B0604020202020204"/>
                <a:cs typeface="Calibri" panose="020F0502020204030204" pitchFamily="34" charset="0"/>
              </a:rPr>
              <a:t> </a:t>
            </a:r>
            <a:endParaRPr lang="en-US" sz="11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33" name="Hexagon 32">
            <a:extLst>
              <a:ext uri="{FF2B5EF4-FFF2-40B4-BE49-F238E27FC236}">
                <a16:creationId xmlns:a16="http://schemas.microsoft.com/office/drawing/2014/main" id="{D60B61A1-E489-F4BF-9DB8-824013A47421}"/>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4D81632D-E3AB-1B44-744A-2C70E104ECC8}"/>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Hexagon 34">
            <a:extLst>
              <a:ext uri="{FF2B5EF4-FFF2-40B4-BE49-F238E27FC236}">
                <a16:creationId xmlns:a16="http://schemas.microsoft.com/office/drawing/2014/main" id="{3D030EA5-8394-2B3C-0833-B757936B65A2}"/>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Hexagon 35">
            <a:extLst>
              <a:ext uri="{FF2B5EF4-FFF2-40B4-BE49-F238E27FC236}">
                <a16:creationId xmlns:a16="http://schemas.microsoft.com/office/drawing/2014/main" id="{332FE357-0EEF-B510-33AC-3B9941F528C1}"/>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Hexagon 36">
            <a:extLst>
              <a:ext uri="{FF2B5EF4-FFF2-40B4-BE49-F238E27FC236}">
                <a16:creationId xmlns:a16="http://schemas.microsoft.com/office/drawing/2014/main" id="{9C463CB3-6C10-C960-8C60-E287600BE6DA}"/>
              </a:ext>
            </a:extLst>
          </p:cNvPr>
          <p:cNvSpPr/>
          <p:nvPr/>
        </p:nvSpPr>
        <p:spPr>
          <a:xfrm rot="1782986">
            <a:off x="286724" y="2152490"/>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8" name="Hexagon 37">
            <a:extLst>
              <a:ext uri="{FF2B5EF4-FFF2-40B4-BE49-F238E27FC236}">
                <a16:creationId xmlns:a16="http://schemas.microsoft.com/office/drawing/2014/main" id="{1F1CF3DA-DDF0-B254-8294-EBBEF1896A52}"/>
              </a:ext>
            </a:extLst>
          </p:cNvPr>
          <p:cNvSpPr/>
          <p:nvPr/>
        </p:nvSpPr>
        <p:spPr>
          <a:xfrm rot="1782986">
            <a:off x="286724" y="261533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9" name="Hexagon 38">
            <a:extLst>
              <a:ext uri="{FF2B5EF4-FFF2-40B4-BE49-F238E27FC236}">
                <a16:creationId xmlns:a16="http://schemas.microsoft.com/office/drawing/2014/main" id="{F97F1B35-C493-4003-19AA-B5B7499024B9}"/>
              </a:ext>
            </a:extLst>
          </p:cNvPr>
          <p:cNvSpPr/>
          <p:nvPr/>
        </p:nvSpPr>
        <p:spPr>
          <a:xfrm rot="1782986">
            <a:off x="286725" y="3078179"/>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0" name="Hexagon 39">
            <a:extLst>
              <a:ext uri="{FF2B5EF4-FFF2-40B4-BE49-F238E27FC236}">
                <a16:creationId xmlns:a16="http://schemas.microsoft.com/office/drawing/2014/main" id="{EA872681-7FE3-C34D-D861-2D3BC0821F85}"/>
              </a:ext>
            </a:extLst>
          </p:cNvPr>
          <p:cNvSpPr/>
          <p:nvPr/>
        </p:nvSpPr>
        <p:spPr>
          <a:xfrm rot="1782986">
            <a:off x="286726" y="3541021"/>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C04BEE1E-2489-D778-CCFB-6EBA992B2B75}"/>
              </a:ext>
            </a:extLst>
          </p:cNvPr>
          <p:cNvSpPr/>
          <p:nvPr/>
        </p:nvSpPr>
        <p:spPr>
          <a:xfrm rot="1782986">
            <a:off x="286726" y="400386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48E6D70E-BC94-F668-E52C-C7BD8F9E1F0F}"/>
              </a:ext>
            </a:extLst>
          </p:cNvPr>
          <p:cNvSpPr/>
          <p:nvPr/>
        </p:nvSpPr>
        <p:spPr>
          <a:xfrm rot="1782986">
            <a:off x="286724" y="446670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Hexagon 42">
            <a:extLst>
              <a:ext uri="{FF2B5EF4-FFF2-40B4-BE49-F238E27FC236}">
                <a16:creationId xmlns:a16="http://schemas.microsoft.com/office/drawing/2014/main" id="{F3538D45-AF06-38B7-1E8B-0D1C8B4F079B}"/>
              </a:ext>
            </a:extLst>
          </p:cNvPr>
          <p:cNvSpPr/>
          <p:nvPr/>
        </p:nvSpPr>
        <p:spPr>
          <a:xfrm rot="1782986">
            <a:off x="286724" y="492954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Hexagon 43">
            <a:extLst>
              <a:ext uri="{FF2B5EF4-FFF2-40B4-BE49-F238E27FC236}">
                <a16:creationId xmlns:a16="http://schemas.microsoft.com/office/drawing/2014/main" id="{8C742A72-6E6B-1408-64F0-53C5830592E7}"/>
              </a:ext>
            </a:extLst>
          </p:cNvPr>
          <p:cNvSpPr/>
          <p:nvPr/>
        </p:nvSpPr>
        <p:spPr>
          <a:xfrm rot="1782986">
            <a:off x="286724" y="539239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Hexagon 44">
            <a:extLst>
              <a:ext uri="{FF2B5EF4-FFF2-40B4-BE49-F238E27FC236}">
                <a16:creationId xmlns:a16="http://schemas.microsoft.com/office/drawing/2014/main" id="{7050D7F2-51CA-3689-320D-A3ADC64E86B1}"/>
              </a:ext>
            </a:extLst>
          </p:cNvPr>
          <p:cNvSpPr/>
          <p:nvPr/>
        </p:nvSpPr>
        <p:spPr>
          <a:xfrm rot="1782986">
            <a:off x="286724" y="585523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Hexagon 45">
            <a:extLst>
              <a:ext uri="{FF2B5EF4-FFF2-40B4-BE49-F238E27FC236}">
                <a16:creationId xmlns:a16="http://schemas.microsoft.com/office/drawing/2014/main" id="{0BBAAEE7-CC0C-0178-7B8D-E25EBACBA25B}"/>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Hexagon 46">
            <a:extLst>
              <a:ext uri="{FF2B5EF4-FFF2-40B4-BE49-F238E27FC236}">
                <a16:creationId xmlns:a16="http://schemas.microsoft.com/office/drawing/2014/main" id="{F9B669CB-6096-CCB1-DD34-E98158DC18CA}"/>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Hexagon 47">
            <a:extLst>
              <a:ext uri="{FF2B5EF4-FFF2-40B4-BE49-F238E27FC236}">
                <a16:creationId xmlns:a16="http://schemas.microsoft.com/office/drawing/2014/main" id="{CF0DDB38-5BA9-B7C6-24DD-70408A3C896A}"/>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Hexagon 48">
            <a:extLst>
              <a:ext uri="{FF2B5EF4-FFF2-40B4-BE49-F238E27FC236}">
                <a16:creationId xmlns:a16="http://schemas.microsoft.com/office/drawing/2014/main" id="{383BC8DA-23BE-F98B-F5A4-8465BCE6A000}"/>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Hexagon 49">
            <a:extLst>
              <a:ext uri="{FF2B5EF4-FFF2-40B4-BE49-F238E27FC236}">
                <a16:creationId xmlns:a16="http://schemas.microsoft.com/office/drawing/2014/main" id="{4010DF68-3A78-46C6-66CB-46FEA76041F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04246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26353"/>
            <a:ext cx="4637303" cy="816850"/>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التحقق هو خطوة أساسية قبل لم الشمل من أجل التحقق مما إذا كان لم شمل الأسرة في مصلحة الطفل</a:t>
            </a: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يمكن لأخصائيي الحالة أن يلعبوا دورًا مهمًا وداعمًا في عملية التحقق قبل لم شمل الطفل والأسرة</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84966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096878"/>
            <a:ext cx="5254042" cy="5803281"/>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982985" y="2573611"/>
            <a:ext cx="4637302" cy="307777"/>
          </a:xfrm>
          <a:prstGeom prst="rect">
            <a:avLst/>
          </a:prstGeom>
          <a:noFill/>
        </p:spPr>
        <p:txBody>
          <a:bodyPr wrap="square" rtlCol="0">
            <a:spAutoFit/>
          </a:bodyPr>
          <a:lstStyle/>
          <a:p>
            <a:pPr algn="r" rtl="1"/>
            <a:r>
              <a:rPr lang="en-CA" sz="1400" b="1" spc="300" dirty="0" err="1">
                <a:solidFill>
                  <a:schemeClr val="tx1"/>
                </a:solidFill>
                <a:latin typeface="Calibri" panose="020F0502020204030204" pitchFamily="34" charset="0"/>
                <a:cs typeface="Calibri" panose="020F0502020204030204" pitchFamily="34" charset="0"/>
              </a:rPr>
              <a:t>ملاحظات</a:t>
            </a:r>
            <a:r>
              <a:rPr lang="en-CA" sz="1400" b="1" spc="300" dirty="0">
                <a:solidFill>
                  <a:schemeClr val="tx1"/>
                </a:solidFill>
                <a:latin typeface="Calibri" panose="020F0502020204030204" pitchFamily="34" charset="0"/>
                <a:cs typeface="Calibri" panose="020F0502020204030204" pitchFamily="34" charset="0"/>
              </a:rPr>
              <a:t> </a:t>
            </a:r>
            <a:r>
              <a:rPr lang="ar-SA" sz="1400" b="1" spc="300" dirty="0">
                <a:solidFill>
                  <a:schemeClr val="tx1"/>
                </a:solidFill>
                <a:latin typeface="Calibri" panose="020F0502020204030204" pitchFamily="34" charset="0"/>
                <a:cs typeface="Calibri" panose="020F0502020204030204" pitchFamily="34" charset="0"/>
              </a:rPr>
              <a:t>الجلسة</a:t>
            </a:r>
            <a:endParaRPr lang="en-CA" sz="1400" b="1" spc="300" dirty="0">
              <a:solidFill>
                <a:schemeClr val="tx1"/>
              </a:solidFill>
              <a:latin typeface="Calibri" panose="020F0502020204030204" pitchFamily="34" charset="0"/>
              <a:cs typeface="Calibri" panose="020F0502020204030204" pitchFamily="34" charset="0"/>
            </a:endParaRPr>
          </a:p>
        </p:txBody>
      </p:sp>
      <p:sp>
        <p:nvSpPr>
          <p:cNvPr id="3" name="Hexagon 2">
            <a:extLst>
              <a:ext uri="{FF2B5EF4-FFF2-40B4-BE49-F238E27FC236}">
                <a16:creationId xmlns:a16="http://schemas.microsoft.com/office/drawing/2014/main" id="{E8886EDD-7D48-FBB2-AE22-C2400A940C74}"/>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97ADE1D7-2183-2E7B-784C-CF4082D1302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79A8DA74-D844-AB6E-5BAB-F6C83F5E1624}"/>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486CF03F-5285-83F3-6A2F-E387B4783242}"/>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AF873F99-CD4F-EBD7-5D79-67CCD21FDFD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B453195C-1E45-0DCD-5583-EFFF90B43B6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A4336351-B34D-0776-FD38-CEE1321D39CD}"/>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66319476-06CF-7B69-7BF4-096611C081A5}"/>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069D1ACF-421E-E93E-D7B8-07492536C1A0}"/>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71EE060D-2C0E-0B7B-788C-0BF25E74C15F}"/>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D42D94C9-D414-3E80-48E1-A66803BDC26D}"/>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E15EAB6-461B-D3C2-98FE-5C2DD489F3B8}"/>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658A0530-666B-68C1-C1FB-E61E0D312D9E}"/>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85D3E3D0-C330-D492-F8A6-653F9473E2F7}"/>
              </a:ext>
            </a:extLst>
          </p:cNvPr>
          <p:cNvSpPr/>
          <p:nvPr/>
        </p:nvSpPr>
        <p:spPr>
          <a:xfrm rot="1782986">
            <a:off x="286724" y="6318083"/>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722AD8CB-9BF5-4688-7E4F-A7F8236437FD}"/>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BA0F1C48-19EA-8FD7-73E9-BF80A597AFBC}"/>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066EE9D5-5C47-F491-A996-85800969F14C}"/>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C4148FB6-FFD5-6BF1-81F7-E42A8A6258A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277037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٥.٤</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لم شمل الأسرة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396427"/>
            <a:ext cx="4913992"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33984"/>
            <a:ext cx="4529568" cy="261610"/>
          </a:xfrm>
          <a:prstGeom prst="rect">
            <a:avLst/>
          </a:prstGeom>
          <a:noFill/>
        </p:spPr>
        <p:txBody>
          <a:bodyPr wrap="square" rtlCol="0">
            <a:spAutoFit/>
          </a:bodyPr>
          <a:lstStyle/>
          <a:p>
            <a:pPr marL="0" marR="0" lvl="0" indent="0" algn="r" rtl="1">
              <a:spcBef>
                <a:spcPts val="0"/>
              </a:spcBef>
              <a:spcAft>
                <a:spcPts val="0"/>
              </a:spcAft>
              <a:buNone/>
            </a:pPr>
            <a:r>
              <a:rPr lang="en-US" sz="1100" dirty="0" err="1">
                <a:solidFill>
                  <a:schemeClr val="tx1"/>
                </a:solidFill>
                <a:latin typeface="Calibri" panose="020F0502020204030204" pitchFamily="34" charset="0"/>
                <a:ea typeface="Arial"/>
                <a:cs typeface="Calibri" panose="020F0502020204030204" pitchFamily="34" charset="0"/>
                <a:sym typeface="Arial"/>
              </a:rPr>
              <a:t>شرح</a:t>
            </a:r>
            <a:r>
              <a:rPr lang="en-US" sz="1100" dirty="0">
                <a:solidFill>
                  <a:schemeClr val="tx1"/>
                </a:solidFill>
                <a:latin typeface="Calibri" panose="020F0502020204030204" pitchFamily="34" charset="0"/>
                <a:ea typeface="Arial"/>
                <a:cs typeface="Calibri" panose="020F0502020204030204" pitchFamily="34" charset="0"/>
                <a:sym typeface="Arial"/>
              </a:rPr>
              <a:t> كيفية تطبيق المبادئ والمعايير الأساسية للم شمل الأسرة</a:t>
            </a:r>
          </a:p>
        </p:txBody>
      </p:sp>
      <p:grpSp>
        <p:nvGrpSpPr>
          <p:cNvPr id="4" name="Google Shape;194;p14">
            <a:extLst>
              <a:ext uri="{FF2B5EF4-FFF2-40B4-BE49-F238E27FC236}">
                <a16:creationId xmlns:a16="http://schemas.microsoft.com/office/drawing/2014/main" id="{9A295FE5-9E36-201E-84C2-B4A65380B836}"/>
              </a:ext>
            </a:extLst>
          </p:cNvPr>
          <p:cNvGrpSpPr/>
          <p:nvPr/>
        </p:nvGrpSpPr>
        <p:grpSpPr>
          <a:xfrm>
            <a:off x="1153785" y="1988535"/>
            <a:ext cx="332115" cy="351369"/>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1CAEFFCA-700B-A5CE-7952-5583329DF933}"/>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1EEFAF24-89F1-7A5D-3FCE-F104FF47474C}"/>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3" name="Hexagon 12">
            <a:extLst>
              <a:ext uri="{FF2B5EF4-FFF2-40B4-BE49-F238E27FC236}">
                <a16:creationId xmlns:a16="http://schemas.microsoft.com/office/drawing/2014/main" id="{8484D471-1C2E-D554-472E-A38584391060}"/>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2629517D-EB86-816F-CDC6-377C398E97D1}"/>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1E02C7F3-B2B4-E5B7-B336-C08FE10A735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171F6BFF-9F28-9F34-6C91-F6640479E105}"/>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346BF2F-E5D2-7ADD-3CD4-2067E63612C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AD04584-8133-EC89-53C4-11E658A66835}"/>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7C5E015C-9E06-141C-314B-7CEEF013824B}"/>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4B9AACD8-78E6-8DDF-DFDD-204568E52FD1}"/>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9CF9BB69-5CFC-4759-CA53-E93E29A4C877}"/>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28A492C3-57E9-DD23-174A-4DE0BA5E81A4}"/>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EB236121-1E75-5252-FBE4-FE1BD2518EC5}"/>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2E6C99F3-753B-42B6-7D97-DD8DD84226DB}"/>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2F9BCF32-02F9-DD05-AE12-580AFC9FA684}"/>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C188D8EC-7F5B-7A3E-51BD-59E6F89A7207}"/>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736D95CC-2F29-039A-FD97-A5B8E5E40502}"/>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D161873D-4004-EC14-F4BF-B607211D2D2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05883C99-053E-34FD-FE7D-24E7584570B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17FCD36C-C0B4-D5B4-3555-06BCCC693EBD}"/>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TextBox 40">
            <a:extLst>
              <a:ext uri="{FF2B5EF4-FFF2-40B4-BE49-F238E27FC236}">
                <a16:creationId xmlns:a16="http://schemas.microsoft.com/office/drawing/2014/main" id="{67022404-1998-D2AA-93E8-A2597B941264}"/>
              </a:ext>
            </a:extLst>
          </p:cNvPr>
          <p:cNvSpPr txBox="1"/>
          <p:nvPr/>
        </p:nvSpPr>
        <p:spPr>
          <a:xfrm>
            <a:off x="996287" y="2767032"/>
            <a:ext cx="5254042" cy="6017032"/>
          </a:xfrm>
          <a:prstGeom prst="rect">
            <a:avLst/>
          </a:prstGeom>
          <a:noFill/>
        </p:spPr>
        <p:txBody>
          <a:bodyPr wrap="square" rtlCol="0">
            <a:spAutoFit/>
          </a:bodyPr>
          <a:lstStyle/>
          <a:p>
            <a:pPr marL="0" marR="0" lvl="0" indent="0" algn="r" rtl="1">
              <a:spcBef>
                <a:spcPts val="0"/>
              </a:spcBef>
              <a:spcAft>
                <a:spcPts val="0"/>
              </a:spcAft>
              <a:buNone/>
            </a:pPr>
            <a:r>
              <a:rPr lang="ar-SA" sz="1100" b="1" dirty="0">
                <a:latin typeface="Calibri" panose="020F0502020204030204" pitchFamily="34" charset="0"/>
                <a:ea typeface="Arial"/>
                <a:cs typeface="Calibri" panose="020F0502020204030204" pitchFamily="34" charset="0"/>
                <a:sym typeface="Arial"/>
              </a:rPr>
              <a:t>ما الذي يجب أخذه في الاعتبار فيما يتعلق بلم شمل الأسرة والحفاظ على الاتصال الأسري</a:t>
            </a:r>
          </a:p>
          <a:p>
            <a:pPr marL="0" marR="0" lvl="0" indent="0" algn="r" rtl="1">
              <a:spcBef>
                <a:spcPts val="0"/>
              </a:spcBef>
              <a:spcAft>
                <a:spcPts val="0"/>
              </a:spcAft>
              <a:buNone/>
            </a:pPr>
            <a:endParaRPr lang="ar-SA" sz="1100" dirty="0">
              <a:cs typeface="Arial"/>
              <a:sym typeface="Arial"/>
            </a:endParaRPr>
          </a:p>
          <a:p>
            <a:pPr marL="0" marR="0" lvl="0" indent="0" algn="r" rtl="1">
              <a:spcBef>
                <a:spcPts val="0"/>
              </a:spcBef>
              <a:spcAft>
                <a:spcPts val="0"/>
              </a:spcAft>
              <a:buNone/>
            </a:pPr>
            <a:r>
              <a:rPr lang="ar-SA" sz="1100" dirty="0"/>
              <a:t>         </a:t>
            </a:r>
            <a:r>
              <a:rPr lang="ar-SA" sz="1100" dirty="0">
                <a:latin typeface="Calibri" panose="020F0502020204030204" pitchFamily="34" charset="0"/>
                <a:cs typeface="Calibri" panose="020F0502020204030204" pitchFamily="34" charset="0"/>
              </a:rPr>
              <a:t>تحضير </a:t>
            </a:r>
            <a:r>
              <a:rPr lang="en-GB" sz="1100" dirty="0" err="1">
                <a:latin typeface="Calibri" panose="020F0502020204030204" pitchFamily="34" charset="0"/>
                <a:cs typeface="Calibri" panose="020F0502020204030204" pitchFamily="34" charset="0"/>
              </a:rPr>
              <a:t>الطفل</a:t>
            </a:r>
            <a:r>
              <a:rPr lang="en-GB" sz="1100" dirty="0">
                <a:latin typeface="Calibri" panose="020F0502020204030204" pitchFamily="34" charset="0"/>
                <a:cs typeface="Calibri" panose="020F0502020204030204" pitchFamily="34" charset="0"/>
              </a:rPr>
              <a:t> والأسرة (بما في ذلك الأشقاء) خاصة بعد فترة طويلة من الانفصال / الانفصال </a:t>
            </a:r>
            <a:r>
              <a:rPr lang="en-GB" sz="1100" dirty="0" err="1">
                <a:latin typeface="Calibri" panose="020F0502020204030204" pitchFamily="34" charset="0"/>
                <a:cs typeface="Calibri" panose="020F0502020204030204" pitchFamily="34" charset="0"/>
              </a:rPr>
              <a:t>في</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ظروف</a:t>
            </a:r>
            <a:r>
              <a:rPr lang="ar-SA" sz="1100" dirty="0">
                <a:latin typeface="Calibri" panose="020F0502020204030204" pitchFamily="34" charset="0"/>
                <a:cs typeface="Calibri" panose="020F0502020204030204" pitchFamily="34" charset="0"/>
              </a:rPr>
              <a:t> صعبة</a:t>
            </a:r>
            <a:r>
              <a:rPr lang="en-GB" sz="1100" dirty="0">
                <a:latin typeface="Calibri" panose="020F0502020204030204" pitchFamily="34" charset="0"/>
                <a:cs typeface="Calibri" panose="020F0502020204030204" pitchFamily="34" charset="0"/>
              </a:rPr>
              <a:t> </a:t>
            </a:r>
            <a:endParaRPr lang="ar-SA" sz="1100" dirty="0">
              <a:latin typeface="Calibri" panose="020F0502020204030204" pitchFamily="34" charset="0"/>
              <a:cs typeface="Calibri" panose="020F0502020204030204" pitchFamily="34" charset="0"/>
            </a:endParaRPr>
          </a:p>
          <a:p>
            <a:pPr marL="0" marR="0" lvl="0" indent="0" algn="r" rtl="1">
              <a:spcBef>
                <a:spcPts val="0"/>
              </a:spcBef>
              <a:spcAft>
                <a:spcPts val="0"/>
              </a:spcAft>
              <a:buNone/>
            </a:pPr>
            <a:endParaRPr lang="en-GB" sz="1100" dirty="0">
              <a:latin typeface="Calibri" panose="020F0502020204030204" pitchFamily="34" charset="0"/>
              <a:cs typeface="Calibri" panose="020F0502020204030204" pitchFamily="34" charset="0"/>
            </a:endParaRPr>
          </a:p>
          <a:p>
            <a:pPr marL="533400" lvl="0" algn="r" rtl="1"/>
            <a:r>
              <a:rPr lang="en-GB" sz="1100" dirty="0" err="1">
                <a:latin typeface="Calibri" panose="020F0502020204030204" pitchFamily="34" charset="0"/>
                <a:cs typeface="Calibri" panose="020F0502020204030204" pitchFamily="34" charset="0"/>
              </a:rPr>
              <a:t>اشرح</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للطفل</a:t>
            </a:r>
            <a:r>
              <a:rPr lang="ar-SA" sz="1100" dirty="0">
                <a:latin typeface="Calibri" panose="020F0502020204030204" pitchFamily="34" charset="0"/>
                <a:cs typeface="Calibri" panose="020F0502020204030204" pitchFamily="34" charset="0"/>
              </a:rPr>
              <a:t>/</a:t>
            </a:r>
            <a:r>
              <a:rPr lang="ar-SA" sz="1100" dirty="0" err="1">
                <a:latin typeface="Calibri" panose="020F0502020204030204" pitchFamily="34" charset="0"/>
                <a:cs typeface="Calibri" panose="020F0502020204030204" pitchFamily="34" charset="0"/>
              </a:rPr>
              <a:t>ة</a:t>
            </a:r>
            <a:r>
              <a:rPr lang="en-GB" sz="1100" dirty="0">
                <a:latin typeface="Calibri" panose="020F0502020204030204" pitchFamily="34" charset="0"/>
                <a:cs typeface="Calibri" panose="020F0502020204030204" pitchFamily="34" charset="0"/>
              </a:rPr>
              <a:t> ما يمكن </a:t>
            </a:r>
            <a:r>
              <a:rPr lang="en-GB" sz="1100" dirty="0" err="1">
                <a:latin typeface="Calibri" panose="020F0502020204030204" pitchFamily="34" charset="0"/>
                <a:cs typeface="Calibri" panose="020F0502020204030204" pitchFamily="34" charset="0"/>
              </a:rPr>
              <a:t>أن</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يتوقعه</a:t>
            </a:r>
            <a:r>
              <a:rPr lang="ar-SA" sz="1100" dirty="0">
                <a:latin typeface="Calibri" panose="020F0502020204030204" pitchFamily="34" charset="0"/>
                <a:cs typeface="Calibri" panose="020F0502020204030204" pitchFamily="34" charset="0"/>
              </a:rPr>
              <a:t>/تتوقعه </a:t>
            </a:r>
            <a:r>
              <a:rPr lang="en-GB" sz="1100" dirty="0" err="1">
                <a:latin typeface="Calibri" panose="020F0502020204030204" pitchFamily="34" charset="0"/>
                <a:cs typeface="Calibri" panose="020F0502020204030204" pitchFamily="34" charset="0"/>
              </a:rPr>
              <a:t>وأبلغه</a:t>
            </a:r>
            <a:r>
              <a:rPr lang="ar-SA" sz="1100" dirty="0">
                <a:latin typeface="Calibri" panose="020F0502020204030204" pitchFamily="34" charset="0"/>
                <a:cs typeface="Calibri" panose="020F0502020204030204" pitchFamily="34" charset="0"/>
              </a:rPr>
              <a:t>/ها</a:t>
            </a:r>
            <a:r>
              <a:rPr lang="en-GB" sz="1100" dirty="0">
                <a:latin typeface="Calibri" panose="020F0502020204030204" pitchFamily="34" charset="0"/>
                <a:cs typeface="Calibri" panose="020F0502020204030204" pitchFamily="34" charset="0"/>
              </a:rPr>
              <a:t> عن الخدمات / الدعم المتاح بعد لم شمل الأسرة</a:t>
            </a: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err="1">
                <a:latin typeface="Calibri" panose="020F0502020204030204" pitchFamily="34" charset="0"/>
                <a:cs typeface="Calibri" panose="020F0502020204030204" pitchFamily="34" charset="0"/>
              </a:rPr>
              <a:t>قم</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ب</a:t>
            </a:r>
            <a:r>
              <a:rPr lang="ar-SA" sz="1100" dirty="0">
                <a:latin typeface="Calibri" panose="020F0502020204030204" pitchFamily="34" charset="0"/>
                <a:cs typeface="Calibri" panose="020F0502020204030204" pitchFamily="34" charset="0"/>
              </a:rPr>
              <a:t>تحضير</a:t>
            </a:r>
            <a:r>
              <a:rPr lang="en-GB" sz="1100" dirty="0">
                <a:latin typeface="Calibri" panose="020F0502020204030204" pitchFamily="34" charset="0"/>
                <a:cs typeface="Calibri" panose="020F0502020204030204" pitchFamily="34" charset="0"/>
              </a:rPr>
              <a:t> الأسرة وشرح ما يمكن أن يتوقعوه واحتياجات الطفل والخدمات / الدعم الذي سيتم تقديمه</a:t>
            </a: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ar-SA" sz="1100" dirty="0">
                <a:latin typeface="Calibri" panose="020F0502020204030204" pitchFamily="34" charset="0"/>
                <a:cs typeface="Calibri" panose="020F0502020204030204" pitchFamily="34" charset="0"/>
              </a:rPr>
              <a:t>تقديم الدعم النفسي الاجتماعي</a:t>
            </a:r>
            <a:r>
              <a:rPr lang="en-GB" sz="1100" dirty="0">
                <a:latin typeface="Calibri" panose="020F0502020204030204" pitchFamily="34" charset="0"/>
                <a:cs typeface="Calibri" panose="020F0502020204030204" pitchFamily="34" charset="0"/>
              </a:rPr>
              <a:t> والتوجيه للطفل و / أو الأسرة قبل لم الشمل كما هو مطلوب</a:t>
            </a:r>
          </a:p>
          <a:p>
            <a:pPr marL="533400" lvl="0" algn="r" rtl="1"/>
            <a:endParaRPr lang="ar-SA" sz="1100" dirty="0">
              <a:latin typeface="Calibri" panose="020F0502020204030204" pitchFamily="34" charset="0"/>
              <a:cs typeface="Calibri" panose="020F0502020204030204" pitchFamily="34" charset="0"/>
            </a:endParaRP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a:latin typeface="Calibri" panose="020F0502020204030204" pitchFamily="34" charset="0"/>
                <a:cs typeface="Calibri" panose="020F0502020204030204" pitchFamily="34" charset="0"/>
              </a:rPr>
              <a:t>تأكد من اتخاذ الترتيبات اللوجستية وأن الأسرة لديها مكان للطفل للبقاء / </a:t>
            </a:r>
            <a:r>
              <a:rPr lang="en-GB" sz="1100" dirty="0" err="1">
                <a:latin typeface="Calibri" panose="020F0502020204030204" pitchFamily="34" charset="0"/>
                <a:cs typeface="Calibri" panose="020F0502020204030204" pitchFamily="34" charset="0"/>
              </a:rPr>
              <a:t>النوم</a:t>
            </a:r>
            <a:endParaRPr lang="ar-SA" sz="1100" dirty="0">
              <a:latin typeface="Calibri" panose="020F0502020204030204" pitchFamily="34" charset="0"/>
              <a:cs typeface="Calibri" panose="020F0502020204030204" pitchFamily="34" charset="0"/>
            </a:endParaRPr>
          </a:p>
          <a:p>
            <a:pPr marL="533400" lvl="0" algn="r" rtl="1"/>
            <a:endParaRPr lang="en-GB" sz="1100" dirty="0">
              <a:latin typeface="Calibri" panose="020F0502020204030204" pitchFamily="34" charset="0"/>
              <a:cs typeface="Calibri" panose="020F0502020204030204" pitchFamily="34" charset="0"/>
            </a:endParaRP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a:latin typeface="Calibri" panose="020F0502020204030204" pitchFamily="34" charset="0"/>
                <a:cs typeface="Calibri" panose="020F0502020204030204" pitchFamily="34" charset="0"/>
              </a:rPr>
              <a:t>يجب أن </a:t>
            </a:r>
            <a:r>
              <a:rPr lang="en-GB" sz="1100" dirty="0" err="1">
                <a:latin typeface="Calibri" panose="020F0502020204030204" pitchFamily="34" charset="0"/>
                <a:cs typeface="Calibri" panose="020F0502020204030204" pitchFamily="34" charset="0"/>
              </a:rPr>
              <a:t>يكون</a:t>
            </a:r>
            <a:r>
              <a:rPr lang="en-GB"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أخصائيو </a:t>
            </a:r>
            <a:r>
              <a:rPr lang="en-GB" sz="1100" dirty="0" err="1">
                <a:latin typeface="Calibri" panose="020F0502020204030204" pitchFamily="34" charset="0"/>
                <a:cs typeface="Calibri" panose="020F0502020204030204" pitchFamily="34" charset="0"/>
              </a:rPr>
              <a:t>الحالة</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حاضرين</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و</a:t>
            </a:r>
            <a:r>
              <a:rPr lang="ar-SA" sz="1100" dirty="0">
                <a:latin typeface="Calibri" panose="020F0502020204030204" pitchFamily="34" charset="0"/>
                <a:cs typeface="Calibri" panose="020F0502020204030204" pitchFamily="34" charset="0"/>
              </a:rPr>
              <a:t>القيام بمراقبة</a:t>
            </a:r>
            <a:r>
              <a:rPr lang="en-GB" sz="1100" dirty="0">
                <a:latin typeface="Calibri" panose="020F0502020204030204" pitchFamily="34" charset="0"/>
                <a:cs typeface="Calibri" panose="020F0502020204030204" pitchFamily="34" charset="0"/>
              </a:rPr>
              <a:t> لم شمل الأسرة الفعلي حيثما </a:t>
            </a:r>
            <a:r>
              <a:rPr lang="en-GB" sz="1100" dirty="0" err="1">
                <a:latin typeface="Calibri" panose="020F0502020204030204" pitchFamily="34" charset="0"/>
                <a:cs typeface="Calibri" panose="020F0502020204030204" pitchFamily="34" charset="0"/>
              </a:rPr>
              <a:t>أمكن</a:t>
            </a:r>
            <a:r>
              <a:rPr lang="en-GB" sz="1100" dirty="0">
                <a:latin typeface="Calibri" panose="020F0502020204030204" pitchFamily="34" charset="0"/>
                <a:cs typeface="Calibri" panose="020F0502020204030204" pitchFamily="34" charset="0"/>
              </a:rPr>
              <a:t> </a:t>
            </a:r>
            <a:r>
              <a:rPr lang="en-GB" sz="1100" dirty="0" err="1">
                <a:latin typeface="Calibri" panose="020F0502020204030204" pitchFamily="34" charset="0"/>
                <a:cs typeface="Calibri" panose="020F0502020204030204" pitchFamily="34" charset="0"/>
              </a:rPr>
              <a:t>ذلك</a:t>
            </a:r>
            <a:endParaRPr lang="ar-SA" sz="1100" dirty="0">
              <a:latin typeface="Calibri" panose="020F0502020204030204" pitchFamily="34" charset="0"/>
              <a:cs typeface="Calibri" panose="020F0502020204030204" pitchFamily="34" charset="0"/>
            </a:endParaRPr>
          </a:p>
          <a:p>
            <a:pPr marL="533400" lvl="0" algn="r" rtl="1"/>
            <a:endParaRPr lang="en-GB" sz="1100" dirty="0">
              <a:latin typeface="Calibri" panose="020F0502020204030204" pitchFamily="34" charset="0"/>
              <a:cs typeface="Calibri" panose="020F0502020204030204" pitchFamily="34" charset="0"/>
            </a:endParaRP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a:latin typeface="Calibri" panose="020F0502020204030204" pitchFamily="34" charset="0"/>
                <a:cs typeface="Calibri" panose="020F0502020204030204" pitchFamily="34" charset="0"/>
              </a:rPr>
              <a:t>إشراك الجيران / الأصدقاء / أفراد </a:t>
            </a:r>
            <a:r>
              <a:rPr lang="en-GB" sz="1100" dirty="0" err="1">
                <a:latin typeface="Calibri" panose="020F0502020204030204" pitchFamily="34" charset="0"/>
                <a:cs typeface="Calibri" panose="020F0502020204030204" pitchFamily="34" charset="0"/>
              </a:rPr>
              <a:t>المجتمع</a:t>
            </a:r>
            <a:r>
              <a:rPr lang="en-GB" sz="1100" dirty="0">
                <a:latin typeface="Calibri" panose="020F0502020204030204" pitchFamily="34" charset="0"/>
                <a:cs typeface="Calibri" panose="020F0502020204030204" pitchFamily="34" charset="0"/>
              </a:rPr>
              <a:t> </a:t>
            </a:r>
            <a:r>
              <a:rPr lang="ar-SA" sz="1100" dirty="0" err="1">
                <a:latin typeface="Calibri" panose="020F0502020204030204" pitchFamily="34" charset="0"/>
                <a:cs typeface="Calibri" panose="020F0502020204030204" pitchFamily="34" charset="0"/>
              </a:rPr>
              <a:t>لل</a:t>
            </a:r>
            <a:r>
              <a:rPr lang="en-GB" sz="1100" dirty="0" err="1">
                <a:latin typeface="Calibri" panose="020F0502020204030204" pitchFamily="34" charset="0"/>
                <a:cs typeface="Calibri" panose="020F0502020204030204" pitchFamily="34" charset="0"/>
              </a:rPr>
              <a:t>طفل</a:t>
            </a:r>
            <a:r>
              <a:rPr lang="en-GB" sz="1100" dirty="0">
                <a:latin typeface="Calibri" panose="020F0502020204030204" pitchFamily="34" charset="0"/>
                <a:cs typeface="Calibri" panose="020F0502020204030204" pitchFamily="34" charset="0"/>
              </a:rPr>
              <a:t> / الأسرة للاحتفال بلمّ الشمل عندما يكون ذلك ممكنًا أو "كاحتفال رمزي"</a:t>
            </a: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a:latin typeface="Calibri" panose="020F0502020204030204" pitchFamily="34" charset="0"/>
                <a:cs typeface="Calibri" panose="020F0502020204030204" pitchFamily="34" charset="0"/>
              </a:rPr>
              <a:t>قم بتسليم الحالة / الوثائق إلى وكالة إدارة حالة أخرى إذا تم لم شمل الطفل في منطقة أخرى / عند الحاجة</a:t>
            </a: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a:latin typeface="Calibri" panose="020F0502020204030204" pitchFamily="34" charset="0"/>
                <a:cs typeface="Calibri" panose="020F0502020204030204" pitchFamily="34" charset="0"/>
              </a:rPr>
              <a:t>استمر في المراقبة والدعم كما تم تعديله في خطة الحالة / ما دامت هناك حاجة</a:t>
            </a:r>
          </a:p>
          <a:p>
            <a:pPr marL="533400" lvl="0" algn="r" rtl="1"/>
            <a:endParaRPr lang="ar-SA" sz="1100" dirty="0">
              <a:latin typeface="Calibri" panose="020F0502020204030204" pitchFamily="34" charset="0"/>
              <a:cs typeface="Calibri" panose="020F0502020204030204" pitchFamily="34" charset="0"/>
            </a:endParaRP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ar-SA" sz="1100" dirty="0">
                <a:latin typeface="Calibri" panose="020F0502020204030204" pitchFamily="34" charset="0"/>
                <a:cs typeface="Calibri" panose="020F0502020204030204" pitchFamily="34" charset="0"/>
              </a:rPr>
              <a:t>ال</a:t>
            </a:r>
            <a:r>
              <a:rPr lang="en-GB" sz="1100" dirty="0" err="1">
                <a:latin typeface="Calibri" panose="020F0502020204030204" pitchFamily="34" charset="0"/>
                <a:cs typeface="Calibri" panose="020F0502020204030204" pitchFamily="34" charset="0"/>
              </a:rPr>
              <a:t>تأكد</a:t>
            </a:r>
            <a:r>
              <a:rPr lang="en-GB" sz="1100" dirty="0">
                <a:latin typeface="Calibri" panose="020F0502020204030204" pitchFamily="34" charset="0"/>
                <a:cs typeface="Calibri" panose="020F0502020204030204" pitchFamily="34" charset="0"/>
              </a:rPr>
              <a:t> من أن الأسرة المضيفة أو الأشخاص الآخرين الذين يعيشون مع الطفل أثناء الانفصال مستعدين </a:t>
            </a:r>
            <a:r>
              <a:rPr lang="en-GB" sz="1100" dirty="0" err="1">
                <a:latin typeface="Calibri" panose="020F0502020204030204" pitchFamily="34" charset="0"/>
                <a:cs typeface="Calibri" panose="020F0502020204030204" pitchFamily="34" charset="0"/>
              </a:rPr>
              <a:t>للم</a:t>
            </a:r>
            <a:r>
              <a:rPr lang="en-GB"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a:t>
            </a:r>
            <a:r>
              <a:rPr lang="en-GB" sz="1100" dirty="0" err="1">
                <a:latin typeface="Calibri" panose="020F0502020204030204" pitchFamily="34" charset="0"/>
                <a:cs typeface="Calibri" panose="020F0502020204030204" pitchFamily="34" charset="0"/>
              </a:rPr>
              <a:t>شمل</a:t>
            </a:r>
            <a:r>
              <a:rPr lang="en-GB" sz="1100" dirty="0">
                <a:latin typeface="Calibri" panose="020F0502020204030204" pitchFamily="34" charset="0"/>
                <a:cs typeface="Calibri" panose="020F0502020204030204" pitchFamily="34" charset="0"/>
              </a:rPr>
              <a:t> خاصة عندما تكون هناك روابط قوية</a:t>
            </a:r>
          </a:p>
          <a:p>
            <a:pPr marL="533400" lvl="0" algn="r" rtl="1"/>
            <a:endParaRPr lang="en-GB" sz="1100" dirty="0">
              <a:latin typeface="Calibri" panose="020F0502020204030204" pitchFamily="34" charset="0"/>
              <a:cs typeface="Calibri" panose="020F0502020204030204" pitchFamily="34" charset="0"/>
            </a:endParaRPr>
          </a:p>
          <a:p>
            <a:pPr marL="533400" lvl="0" algn="r" rtl="1"/>
            <a:r>
              <a:rPr lang="en-GB" sz="1100" dirty="0">
                <a:latin typeface="Calibri" panose="020F0502020204030204" pitchFamily="34" charset="0"/>
                <a:cs typeface="Calibri" panose="020F0502020204030204" pitchFamily="34" charset="0"/>
              </a:rPr>
              <a:t>في حالة لم يكن لم شمل الأسرة (حتى الآن) ممكنًا ، ادعم الطفل و / أو الأسرة للحفاظ على الاتصال</a:t>
            </a:r>
          </a:p>
          <a:p>
            <a:pPr algn="r" rtl="1"/>
            <a:endParaRPr lang="en-GB" sz="1100" dirty="0"/>
          </a:p>
          <a:p>
            <a:pPr marL="0" marR="0" lvl="0" indent="0" algn="r" rtl="1">
              <a:spcBef>
                <a:spcPts val="0"/>
              </a:spcBef>
              <a:spcAft>
                <a:spcPts val="0"/>
              </a:spcAft>
              <a:buNone/>
            </a:pPr>
            <a:endParaRPr lang="en-US" sz="1100" dirty="0">
              <a:solidFill>
                <a:schemeClr val="tx1"/>
              </a:solidFill>
              <a:latin typeface="+mn-lt"/>
              <a:ea typeface="Arial"/>
              <a:cs typeface="Arial"/>
              <a:sym typeface="Arial"/>
            </a:endParaRPr>
          </a:p>
        </p:txBody>
      </p:sp>
      <p:grpSp>
        <p:nvGrpSpPr>
          <p:cNvPr id="58" name="Group 57">
            <a:extLst>
              <a:ext uri="{FF2B5EF4-FFF2-40B4-BE49-F238E27FC236}">
                <a16:creationId xmlns:a16="http://schemas.microsoft.com/office/drawing/2014/main" id="{B3E5EE05-BBB7-8891-6D8B-67B9B88ECB5B}"/>
              </a:ext>
            </a:extLst>
          </p:cNvPr>
          <p:cNvGrpSpPr/>
          <p:nvPr/>
        </p:nvGrpSpPr>
        <p:grpSpPr>
          <a:xfrm>
            <a:off x="6183767" y="3180970"/>
            <a:ext cx="133123" cy="5571430"/>
            <a:chOff x="1160258" y="3337043"/>
            <a:chExt cx="133123" cy="5571430"/>
          </a:xfrm>
        </p:grpSpPr>
        <p:cxnSp>
          <p:nvCxnSpPr>
            <p:cNvPr id="42" name="Straight Connector 41">
              <a:extLst>
                <a:ext uri="{FF2B5EF4-FFF2-40B4-BE49-F238E27FC236}">
                  <a16:creationId xmlns:a16="http://schemas.microsoft.com/office/drawing/2014/main" id="{26AF145B-0EAF-54C5-A7E8-1DD7288A5EF9}"/>
                </a:ext>
              </a:extLst>
            </p:cNvPr>
            <p:cNvCxnSpPr>
              <a:cxnSpLocks/>
            </p:cNvCxnSpPr>
            <p:nvPr/>
          </p:nvCxnSpPr>
          <p:spPr>
            <a:xfrm>
              <a:off x="1226820" y="3476865"/>
              <a:ext cx="0" cy="5431608"/>
            </a:xfrm>
            <a:prstGeom prst="line">
              <a:avLst/>
            </a:prstGeom>
            <a:solidFill>
              <a:schemeClr val="accent2">
                <a:lumMod val="75000"/>
              </a:schemeClr>
            </a:solidFill>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3" name="Oval 42">
              <a:extLst>
                <a:ext uri="{FF2B5EF4-FFF2-40B4-BE49-F238E27FC236}">
                  <a16:creationId xmlns:a16="http://schemas.microsoft.com/office/drawing/2014/main" id="{C5F177B7-118F-54B4-DB23-2E95718F89E9}"/>
                </a:ext>
              </a:extLst>
            </p:cNvPr>
            <p:cNvSpPr/>
            <p:nvPr/>
          </p:nvSpPr>
          <p:spPr>
            <a:xfrm>
              <a:off x="1160258" y="3337043"/>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Oval 43">
              <a:extLst>
                <a:ext uri="{FF2B5EF4-FFF2-40B4-BE49-F238E27FC236}">
                  <a16:creationId xmlns:a16="http://schemas.microsoft.com/office/drawing/2014/main" id="{3B8A78EB-5E30-72E6-2AD0-B91530192315}"/>
                </a:ext>
              </a:extLst>
            </p:cNvPr>
            <p:cNvSpPr/>
            <p:nvPr/>
          </p:nvSpPr>
          <p:spPr>
            <a:xfrm>
              <a:off x="1160258" y="3840211"/>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Oval 44">
              <a:extLst>
                <a:ext uri="{FF2B5EF4-FFF2-40B4-BE49-F238E27FC236}">
                  <a16:creationId xmlns:a16="http://schemas.microsoft.com/office/drawing/2014/main" id="{90975121-6324-14F2-2B18-A40E87567D37}"/>
                </a:ext>
              </a:extLst>
            </p:cNvPr>
            <p:cNvSpPr/>
            <p:nvPr/>
          </p:nvSpPr>
          <p:spPr>
            <a:xfrm>
              <a:off x="1160258" y="4343379"/>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6" name="Oval 45">
              <a:extLst>
                <a:ext uri="{FF2B5EF4-FFF2-40B4-BE49-F238E27FC236}">
                  <a16:creationId xmlns:a16="http://schemas.microsoft.com/office/drawing/2014/main" id="{7FC413E4-431B-736D-E44D-35E37AFC7071}"/>
                </a:ext>
              </a:extLst>
            </p:cNvPr>
            <p:cNvSpPr/>
            <p:nvPr/>
          </p:nvSpPr>
          <p:spPr>
            <a:xfrm>
              <a:off x="1160258" y="4846547"/>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Oval 46">
              <a:extLst>
                <a:ext uri="{FF2B5EF4-FFF2-40B4-BE49-F238E27FC236}">
                  <a16:creationId xmlns:a16="http://schemas.microsoft.com/office/drawing/2014/main" id="{8E18580B-6F0E-91A6-AE11-265C4B387091}"/>
                </a:ext>
              </a:extLst>
            </p:cNvPr>
            <p:cNvSpPr/>
            <p:nvPr/>
          </p:nvSpPr>
          <p:spPr>
            <a:xfrm>
              <a:off x="1160258" y="5349715"/>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8" name="Oval 47">
              <a:extLst>
                <a:ext uri="{FF2B5EF4-FFF2-40B4-BE49-F238E27FC236}">
                  <a16:creationId xmlns:a16="http://schemas.microsoft.com/office/drawing/2014/main" id="{F0FF16A4-B5C5-94BF-2897-AC8B97122228}"/>
                </a:ext>
              </a:extLst>
            </p:cNvPr>
            <p:cNvSpPr/>
            <p:nvPr/>
          </p:nvSpPr>
          <p:spPr>
            <a:xfrm>
              <a:off x="1160258" y="5852883"/>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Oval 48">
              <a:extLst>
                <a:ext uri="{FF2B5EF4-FFF2-40B4-BE49-F238E27FC236}">
                  <a16:creationId xmlns:a16="http://schemas.microsoft.com/office/drawing/2014/main" id="{CE933DDF-3D67-F698-23C4-2DC3F2506F80}"/>
                </a:ext>
              </a:extLst>
            </p:cNvPr>
            <p:cNvSpPr/>
            <p:nvPr/>
          </p:nvSpPr>
          <p:spPr>
            <a:xfrm>
              <a:off x="1160258" y="6356051"/>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Oval 49">
              <a:extLst>
                <a:ext uri="{FF2B5EF4-FFF2-40B4-BE49-F238E27FC236}">
                  <a16:creationId xmlns:a16="http://schemas.microsoft.com/office/drawing/2014/main" id="{060AE317-7D10-BFE1-2B78-D9163A79C2DF}"/>
                </a:ext>
              </a:extLst>
            </p:cNvPr>
            <p:cNvSpPr/>
            <p:nvPr/>
          </p:nvSpPr>
          <p:spPr>
            <a:xfrm>
              <a:off x="1160258" y="6859219"/>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Oval 50">
              <a:extLst>
                <a:ext uri="{FF2B5EF4-FFF2-40B4-BE49-F238E27FC236}">
                  <a16:creationId xmlns:a16="http://schemas.microsoft.com/office/drawing/2014/main" id="{59942E5C-6C68-7D05-5A6F-64626634A7A6}"/>
                </a:ext>
              </a:extLst>
            </p:cNvPr>
            <p:cNvSpPr/>
            <p:nvPr/>
          </p:nvSpPr>
          <p:spPr>
            <a:xfrm>
              <a:off x="1160258" y="7362387"/>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Oval 51">
              <a:extLst>
                <a:ext uri="{FF2B5EF4-FFF2-40B4-BE49-F238E27FC236}">
                  <a16:creationId xmlns:a16="http://schemas.microsoft.com/office/drawing/2014/main" id="{A5CE6EE6-FAB1-1B5C-1FA8-D7834C6210E2}"/>
                </a:ext>
              </a:extLst>
            </p:cNvPr>
            <p:cNvSpPr/>
            <p:nvPr/>
          </p:nvSpPr>
          <p:spPr>
            <a:xfrm>
              <a:off x="1160258" y="7865555"/>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Oval 52">
              <a:extLst>
                <a:ext uri="{FF2B5EF4-FFF2-40B4-BE49-F238E27FC236}">
                  <a16:creationId xmlns:a16="http://schemas.microsoft.com/office/drawing/2014/main" id="{77084355-C8F3-1636-C976-1DC9126A298E}"/>
                </a:ext>
              </a:extLst>
            </p:cNvPr>
            <p:cNvSpPr/>
            <p:nvPr/>
          </p:nvSpPr>
          <p:spPr>
            <a:xfrm>
              <a:off x="1160258" y="8368718"/>
              <a:ext cx="133123" cy="133123"/>
            </a:xfrm>
            <a:prstGeom prst="ellipse">
              <a:avLst/>
            </a:prstGeom>
            <a:solidFill>
              <a:schemeClr val="accent2">
                <a:lumMod val="75000"/>
              </a:schemeClr>
            </a:solidFill>
            <a:ln w="381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extLst>
      <p:ext uri="{BB962C8B-B14F-4D97-AF65-F5344CB8AC3E}">
        <p14:creationId xmlns:p14="http://schemas.microsoft.com/office/powerpoint/2010/main" val="202167574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5254041" cy="307777"/>
          </a:xfrm>
          <a:prstGeom prst="rect">
            <a:avLst/>
          </a:prstGeom>
          <a:noFill/>
        </p:spPr>
        <p:txBody>
          <a:bodyPr wrap="square" rtlCol="0">
            <a:spAutoFit/>
          </a:bodyPr>
          <a:lstStyle/>
          <a:p>
            <a:pPr algn="r" rtl="1"/>
            <a:r>
              <a:rPr lang="en-US" sz="1400" b="1" spc="300" dirty="0">
                <a:solidFill>
                  <a:schemeClr val="tx1"/>
                </a:solidFill>
                <a:latin typeface="Calibri" panose="020F0502020204030204" pitchFamily="34" charset="0"/>
                <a:cs typeface="Calibri" panose="020F0502020204030204" pitchFamily="34" charset="0"/>
              </a:rPr>
              <a:t>سيناريو حالة لم شمل الأسرة</a:t>
            </a:r>
          </a:p>
        </p:txBody>
      </p:sp>
      <p:sp>
        <p:nvSpPr>
          <p:cNvPr id="25" name="TextBox 24">
            <a:extLst>
              <a:ext uri="{FF2B5EF4-FFF2-40B4-BE49-F238E27FC236}">
                <a16:creationId xmlns:a16="http://schemas.microsoft.com/office/drawing/2014/main" id="{D5542114-F2A6-B0D4-3E42-205EEC24C14D}"/>
              </a:ext>
            </a:extLst>
          </p:cNvPr>
          <p:cNvSpPr txBox="1"/>
          <p:nvPr/>
        </p:nvSpPr>
        <p:spPr>
          <a:xfrm>
            <a:off x="982984" y="1285422"/>
            <a:ext cx="5254041" cy="3985706"/>
          </a:xfrm>
          <a:prstGeom prst="rect">
            <a:avLst/>
          </a:prstGeom>
          <a:noFill/>
        </p:spPr>
        <p:txBody>
          <a:bodyPr wrap="square" rtlCol="0">
            <a:spAutoFit/>
          </a:bodyPr>
          <a:lstStyle/>
          <a:p>
            <a:pPr algn="r" rtl="1"/>
            <a:r>
              <a:rPr lang="en-US" sz="1100" b="1" dirty="0">
                <a:latin typeface="Calibri" panose="020F0502020204030204" pitchFamily="34" charset="0"/>
                <a:cs typeface="Calibri" panose="020F0502020204030204" pitchFamily="34" charset="0"/>
              </a:rPr>
              <a:t>سيناريو </a:t>
            </a:r>
            <a:r>
              <a:rPr lang="en-US" sz="1100" b="1" dirty="0" err="1">
                <a:latin typeface="Calibri" panose="020F0502020204030204" pitchFamily="34" charset="0"/>
                <a:cs typeface="Calibri" panose="020F0502020204030204" pitchFamily="34" charset="0"/>
              </a:rPr>
              <a:t>الحالة</a:t>
            </a:r>
            <a:r>
              <a:rPr lang="en-US" sz="1100" b="1" dirty="0">
                <a:latin typeface="Calibri" panose="020F0502020204030204" pitchFamily="34" charset="0"/>
                <a:cs typeface="Calibri" panose="020F0502020204030204" pitchFamily="34" charset="0"/>
              </a:rPr>
              <a:t> </a:t>
            </a:r>
            <a:r>
              <a:rPr lang="ar-SA" sz="1100" b="1" dirty="0">
                <a:latin typeface="Calibri" panose="020F0502020204030204" pitchFamily="34" charset="0"/>
                <a:cs typeface="Calibri" panose="020F0502020204030204" pitchFamily="34" charset="0"/>
              </a:rPr>
              <a:t>٤</a:t>
            </a:r>
            <a:endParaRPr lang="en-US" sz="1100" b="1" dirty="0">
              <a:latin typeface="Calibri" panose="020F0502020204030204" pitchFamily="34" charset="0"/>
              <a:cs typeface="Calibri" panose="020F0502020204030204" pitchFamily="34" charset="0"/>
            </a:endParaRPr>
          </a:p>
          <a:p>
            <a:pPr algn="r" rtl="1"/>
            <a:endParaRPr lang="en-US" sz="1100" dirty="0">
              <a:latin typeface="Calibri" panose="020F0502020204030204" pitchFamily="34" charset="0"/>
              <a:cs typeface="Calibri" panose="020F0502020204030204" pitchFamily="34" charset="0"/>
            </a:endParaRPr>
          </a:p>
          <a:p>
            <a:pPr marL="0" marR="0" lvl="0" indent="0" algn="r" rtl="1">
              <a:spcBef>
                <a:spcPts val="0"/>
              </a:spcBef>
              <a:spcAft>
                <a:spcPts val="0"/>
              </a:spcAft>
              <a:buNone/>
            </a:pPr>
            <a:r>
              <a:rPr lang="ar-SA" sz="1100" dirty="0">
                <a:solidFill>
                  <a:schemeClr val="dk1"/>
                </a:solidFill>
                <a:latin typeface="Calibri" panose="020F0502020204030204" pitchFamily="34" charset="0"/>
                <a:ea typeface="Helvetica Neue"/>
                <a:cs typeface="Calibri" panose="020F0502020204030204" pitchFamily="34" charset="0"/>
                <a:sym typeface="Helvetica Neue"/>
              </a:rPr>
              <a:t>باسم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فتى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يبلغ</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١٧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و قد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مجموعة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الناس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القرية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منطقة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آمنة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اندلاع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أعمال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عنف</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بشكل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مفاجئ</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عندما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حدث</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هذا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باسم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المنزل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بينما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هو</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المدرسة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ونتيجة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لذلك</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فقد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انفصل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وإخوته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الثلاثة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ولم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يسمع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err="1">
                <a:solidFill>
                  <a:schemeClr val="dk1"/>
                </a:solidFill>
                <a:latin typeface="Calibri" panose="020F0502020204030204" pitchFamily="34" charset="0"/>
                <a:ea typeface="Helvetica Neue"/>
                <a:cs typeface="Calibri" panose="020F0502020204030204" pitchFamily="34" charset="0"/>
                <a:sym typeface="Helvetica Neue"/>
              </a:rPr>
              <a:t>ع</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والديه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منذ</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ذلك</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الحين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a:t>
            </a:r>
            <a:endParaRPr lang="ar-SA" sz="1100"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spcBef>
                <a:spcPts val="0"/>
              </a:spcBef>
              <a:spcAft>
                <a:spcPts val="0"/>
              </a:spcAft>
              <a:buNone/>
            </a:pPr>
            <a:endParaRPr lang="ar-SA" sz="1100"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spcBef>
                <a:spcPts val="0"/>
              </a:spcBef>
              <a:spcAft>
                <a:spcPts val="0"/>
              </a:spcAft>
              <a:buNone/>
            </a:pP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وصل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إلى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مخيم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للنازحين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وبعد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أيام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قليلة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أثناء</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توزيع</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الطعام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رأى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أخته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البالغة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العمر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١٩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عامًا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والتي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بدأت</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الاعتناء</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يعيش</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في</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نفس</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المبنى</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بجوار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اثنين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أصدقائه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الذين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يعيشون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بمفردهم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حيث</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فقدوا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أيضًا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أثر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عائلاتهم</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أخته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متزوجة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مكان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تواجد</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زوجها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غير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معروف</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حاليًا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لكنها</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تأمل</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أن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تتمكن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من</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العثور</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عليه</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 </a:t>
            </a:r>
            <a:r>
              <a:rPr lang="en-US" sz="1100" dirty="0" err="1">
                <a:solidFill>
                  <a:schemeClr val="dk1"/>
                </a:solidFill>
                <a:latin typeface="Calibri" panose="020F0502020204030204" pitchFamily="34" charset="0"/>
                <a:ea typeface="Helvetica Neue"/>
                <a:cs typeface="Calibri" panose="020F0502020204030204" pitchFamily="34" charset="0"/>
                <a:sym typeface="Helvetica Neue"/>
              </a:rPr>
              <a:t>بسرعة</a:t>
            </a:r>
            <a:r>
              <a:rPr lang="en-US" sz="1100" dirty="0">
                <a:solidFill>
                  <a:schemeClr val="dk1"/>
                </a:solidFill>
                <a:latin typeface="Calibri" panose="020F0502020204030204" pitchFamily="34" charset="0"/>
                <a:ea typeface="Helvetica Neue"/>
                <a:cs typeface="Calibri" panose="020F0502020204030204" pitchFamily="34" charset="0"/>
                <a:sym typeface="Helvetica Neue"/>
              </a:rPr>
              <a:t>.</a:t>
            </a:r>
            <a:r>
              <a:rPr lang="ar-SA" sz="1100" dirty="0">
                <a:solidFill>
                  <a:schemeClr val="dk1"/>
                </a:solidFill>
                <a:latin typeface="Calibri" panose="020F0502020204030204" pitchFamily="34" charset="0"/>
                <a:ea typeface="Helvetica Neue"/>
                <a:cs typeface="Calibri" panose="020F0502020204030204" pitchFamily="34" charset="0"/>
                <a:sym typeface="Helvetica Neue"/>
              </a:rPr>
              <a:t> تم بذل جهود تعقب مختلفة من أجل باسم لأكثر من عام ولكن حتى الآن لا توجد نتائج تعقب إيجابية.</a:t>
            </a:r>
            <a:endParaRPr lang="en-US" sz="1100" b="1" dirty="0">
              <a:solidFill>
                <a:schemeClr val="tx1"/>
              </a:solidFill>
              <a:latin typeface="Calibri" panose="020F0502020204030204" pitchFamily="34" charset="0"/>
              <a:ea typeface="Arial"/>
              <a:cs typeface="Calibri" panose="020F0502020204030204" pitchFamily="34" charset="0"/>
              <a:sym typeface="Arial"/>
            </a:endParaRPr>
          </a:p>
          <a:p>
            <a:pPr algn="r" rtl="1"/>
            <a:endParaRPr lang="en-US" sz="1100" dirty="0">
              <a:latin typeface="Calibri" panose="020F0502020204030204" pitchFamily="34" charset="0"/>
              <a:cs typeface="Calibri" panose="020F0502020204030204" pitchFamily="34" charset="0"/>
            </a:endParaRPr>
          </a:p>
          <a:p>
            <a:pPr algn="r" rtl="1"/>
            <a:r>
              <a:rPr lang="en-US" sz="1100" b="1" dirty="0">
                <a:latin typeface="Calibri" panose="020F0502020204030204" pitchFamily="34" charset="0"/>
                <a:cs typeface="Calibri" panose="020F0502020204030204" pitchFamily="34" charset="0"/>
              </a:rPr>
              <a:t>تحديث</a:t>
            </a:r>
          </a:p>
          <a:p>
            <a:pPr algn="r" rtl="1"/>
            <a:endParaRPr lang="en-US" sz="1100" b="1"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إجراء تقييم للمخاطر ، قام أخصائي الحالة بتنظيم </a:t>
            </a:r>
            <a:r>
              <a:rPr lang="en-US" sz="1100" dirty="0" err="1">
                <a:latin typeface="Calibri" panose="020F0502020204030204" pitchFamily="34" charset="0"/>
                <a:cs typeface="Calibri" panose="020F0502020204030204" pitchFamily="34" charset="0"/>
              </a:rPr>
              <a:t>زيارة</a:t>
            </a:r>
            <a:r>
              <a:rPr lang="en-US" sz="1100" dirty="0">
                <a:latin typeface="Calibri" panose="020F0502020204030204" pitchFamily="34" charset="0"/>
                <a:cs typeface="Calibri" panose="020F0502020204030204" pitchFamily="34" charset="0"/>
              </a:rPr>
              <a:t> </a:t>
            </a:r>
            <a:r>
              <a:rPr lang="ar-SA" sz="1100" dirty="0" err="1">
                <a:latin typeface="Calibri" panose="020F0502020204030204" pitchFamily="34" charset="0"/>
                <a:cs typeface="Calibri" panose="020F0502020204030204" pitchFamily="34" charset="0"/>
              </a:rPr>
              <a:t>لل</a:t>
            </a:r>
            <a:r>
              <a:rPr lang="en-US" sz="1100" dirty="0" err="1">
                <a:latin typeface="Calibri" panose="020F0502020204030204" pitchFamily="34" charset="0"/>
                <a:cs typeface="Calibri" panose="020F0502020204030204" pitchFamily="34" charset="0"/>
              </a:rPr>
              <a:t>ذهاب</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والاطلاع</a:t>
            </a:r>
            <a:r>
              <a:rPr lang="ar-SA"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مع</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 </a:t>
            </a:r>
            <a:r>
              <a:rPr lang="en-US" sz="1100" dirty="0" err="1">
                <a:latin typeface="Calibri" panose="020F0502020204030204" pitchFamily="34" charset="0"/>
                <a:cs typeface="Calibri" panose="020F0502020204030204" pitchFamily="34" charset="0"/>
              </a:rPr>
              <a:t>و</a:t>
            </a:r>
            <a:r>
              <a:rPr lang="ar-SA" sz="1100" dirty="0" err="1">
                <a:latin typeface="Calibri" panose="020F0502020204030204" pitchFamily="34" charset="0"/>
                <a:cs typeface="Calibri" panose="020F0502020204030204" pitchFamily="34" charset="0"/>
              </a:rPr>
              <a:t>م</a:t>
            </a:r>
            <a:r>
              <a:rPr lang="en-US" sz="1100" dirty="0" err="1">
                <a:latin typeface="Calibri" panose="020F0502020204030204" pitchFamily="34" charset="0"/>
                <a:cs typeface="Calibri" panose="020F0502020204030204" pitchFamily="34" charset="0"/>
              </a:rPr>
              <a:t>رافق</a:t>
            </a:r>
            <a:r>
              <a:rPr lang="ar-SA" sz="1100" dirty="0" err="1">
                <a:latin typeface="Calibri" panose="020F0502020204030204" pitchFamily="34" charset="0"/>
                <a:cs typeface="Calibri" panose="020F0502020204030204" pitchFamily="34" charset="0"/>
              </a:rPr>
              <a:t>ت</a:t>
            </a:r>
            <a:r>
              <a:rPr lang="en-US" sz="1100" dirty="0" err="1">
                <a:latin typeface="Calibri" panose="020F0502020204030204" pitchFamily="34" charset="0"/>
                <a:cs typeface="Calibri" panose="020F0502020204030204" pitchFamily="34" charset="0"/>
              </a:rPr>
              <a:t>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وطنه</a:t>
            </a:r>
            <a:r>
              <a:rPr lang="en-US" sz="1100" dirty="0">
                <a:latin typeface="Calibri" panose="020F0502020204030204" pitchFamily="34" charset="0"/>
                <a:cs typeface="Calibri" panose="020F0502020204030204" pitchFamily="34" charset="0"/>
              </a:rPr>
              <a:t> الأصلي. </a:t>
            </a:r>
            <a:r>
              <a:rPr lang="en-US" sz="1100" dirty="0" err="1">
                <a:latin typeface="Calibri" panose="020F0502020204030204" pitchFamily="34" charset="0"/>
                <a:cs typeface="Calibri" panose="020F0502020204030204" pitchFamily="34" charset="0"/>
              </a:rPr>
              <a:t>وافق</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على الزيارة لأن رغبته الوحيدة هي لم شمله مع عائلته.</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ينحدر من منطقة معزولة ، حيث كان هناك صراع شديد. المنطقة مستقرة ويمكن الوصول إليها مرة أخرى. تعرف أحد المعلمين في القرية </a:t>
            </a:r>
            <a:r>
              <a:rPr lang="en-US" sz="1100" dirty="0" err="1">
                <a:latin typeface="Calibri" panose="020F0502020204030204" pitchFamily="34" charset="0"/>
                <a:cs typeface="Calibri" panose="020F0502020204030204" pitchFamily="34" charset="0"/>
              </a:rPr>
              <a:t>على</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وأبلغ أخصائي الحالة </a:t>
            </a:r>
            <a:r>
              <a:rPr lang="en-US" sz="1100" dirty="0" err="1">
                <a:latin typeface="Calibri" panose="020F0502020204030204" pitchFamily="34" charset="0"/>
                <a:cs typeface="Calibri" panose="020F0502020204030204" pitchFamily="34" charset="0"/>
              </a:rPr>
              <a:t>و</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 </a:t>
            </a:r>
            <a:r>
              <a:rPr lang="en-US" sz="1100" dirty="0" err="1">
                <a:latin typeface="Calibri" panose="020F0502020204030204" pitchFamily="34" charset="0"/>
                <a:cs typeface="Calibri" panose="020F0502020204030204" pitchFamily="34" charset="0"/>
              </a:rPr>
              <a:t>بمكان</a:t>
            </a:r>
            <a:r>
              <a:rPr lang="en-US" sz="1100" dirty="0">
                <a:latin typeface="Calibri" panose="020F0502020204030204" pitchFamily="34" charset="0"/>
                <a:cs typeface="Calibri" panose="020F0502020204030204" pitchFamily="34" charset="0"/>
              </a:rPr>
              <a:t> وجود والديه وإخوته وأخته ونظم لقاء في قرية أخرى قريبة. يبدو أن العائلة </a:t>
            </a:r>
            <a:r>
              <a:rPr lang="en-US" sz="1100" dirty="0" err="1">
                <a:latin typeface="Calibri" panose="020F0502020204030204" pitchFamily="34" charset="0"/>
                <a:cs typeface="Calibri" panose="020F0502020204030204" pitchFamily="34" charset="0"/>
              </a:rPr>
              <a:t>و</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باسم</a:t>
            </a:r>
            <a:r>
              <a:rPr lang="en-US" sz="1100" dirty="0">
                <a:latin typeface="Calibri" panose="020F0502020204030204" pitchFamily="34" charset="0"/>
                <a:cs typeface="Calibri" panose="020F0502020204030204" pitchFamily="34" charset="0"/>
              </a:rPr>
              <a:t> سعداء للغاية لرؤية بعضهما البعض مرة أخرى بعد كل هذا الوقت ، وفقًا لملاحظات أخصائي الحالة وتصريحاتهم.</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يوم واحد ، أجرى أخصائي الحالة عملية التحقق مع الطفل والأسرة بشكل منفصل وأكد هويتهم وعلاقاتهم واستعدادهم للم شملهم وتقديم </a:t>
            </a:r>
            <a:r>
              <a:rPr lang="en-US" sz="1100" dirty="0" err="1">
                <a:latin typeface="Calibri" panose="020F0502020204030204" pitchFamily="34" charset="0"/>
                <a:cs typeface="Calibri" panose="020F0502020204030204" pitchFamily="34" charset="0"/>
              </a:rPr>
              <a:t>الرعاية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a:t>
            </a:r>
            <a:r>
              <a:rPr lang="ar-SA" sz="1100" dirty="0">
                <a:latin typeface="Calibri" panose="020F0502020204030204" pitchFamily="34" charset="0"/>
                <a:cs typeface="Calibri" panose="020F0502020204030204" pitchFamily="34" charset="0"/>
              </a:rPr>
              <a:t>باسم </a:t>
            </a:r>
            <a:r>
              <a:rPr lang="en-US" sz="1100" dirty="0" err="1">
                <a:latin typeface="Calibri" panose="020F0502020204030204" pitchFamily="34" charset="0"/>
                <a:cs typeface="Calibri" panose="020F0502020204030204" pitchFamily="34" charset="0"/>
              </a:rPr>
              <a:t>مرة</a:t>
            </a:r>
            <a:r>
              <a:rPr lang="en-US" sz="1100" dirty="0">
                <a:latin typeface="Calibri" panose="020F0502020204030204" pitchFamily="34" charset="0"/>
                <a:cs typeface="Calibri" panose="020F0502020204030204" pitchFamily="34" charset="0"/>
              </a:rPr>
              <a:t> أخرى.</a:t>
            </a:r>
          </a:p>
        </p:txBody>
      </p:sp>
      <p:sp>
        <p:nvSpPr>
          <p:cNvPr id="3" name="Hexagon 2">
            <a:extLst>
              <a:ext uri="{FF2B5EF4-FFF2-40B4-BE49-F238E27FC236}">
                <a16:creationId xmlns:a16="http://schemas.microsoft.com/office/drawing/2014/main" id="{74E52AA8-343A-CA93-DF44-9AC6B6A01FF8}"/>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C1577DC3-692D-4EB9-600E-60ADBEE8A7BE}"/>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A0D3DCEC-93EA-B887-7E17-A3E2EEB04D48}"/>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34FA19B2-A0B0-3FD2-F98A-06C087CD03CC}"/>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DB27B912-F4EE-FE17-2FD9-DABB4ED22EA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874F0DCA-D934-2598-E675-BD0C70CBD158}"/>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CBC1E013-068E-3E2C-9672-FC6E8EA05823}"/>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1600EADC-BB4A-1656-B37B-6C633B716006}"/>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B411F538-9008-994D-BD0F-2A94E96C8141}"/>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B0F6E45A-0440-4235-C3E3-6750003ABB97}"/>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31C825F8-2F8D-90E8-E353-6487B7338C41}"/>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45C666C3-344D-D671-2F29-221CA91261B1}"/>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A2924BB7-908E-9145-BEEB-43DB55A0EB23}"/>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63E6E0F4-0618-5DBA-1248-C4DD65491AF8}"/>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489081B8-F015-53AF-76CB-60FCDE628FD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46DA46E8-7F03-91AE-CB9F-E92F7DD4FC1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70D25750-DCE8-615C-624F-689D4B44F5EB}"/>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D7EF5F81-A294-4905-4B59-03765294FB0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1" name="Group 20">
            <a:extLst>
              <a:ext uri="{FF2B5EF4-FFF2-40B4-BE49-F238E27FC236}">
                <a16:creationId xmlns:a16="http://schemas.microsoft.com/office/drawing/2014/main" id="{F88C63E9-847D-291A-8CCB-77032ADAF48A}"/>
              </a:ext>
            </a:extLst>
          </p:cNvPr>
          <p:cNvGrpSpPr/>
          <p:nvPr/>
        </p:nvGrpSpPr>
        <p:grpSpPr>
          <a:xfrm>
            <a:off x="3588327" y="6820120"/>
            <a:ext cx="2648700" cy="2189111"/>
            <a:chOff x="7499908" y="4900577"/>
            <a:chExt cx="997752" cy="824627"/>
          </a:xfrm>
        </p:grpSpPr>
        <p:grpSp>
          <p:nvGrpSpPr>
            <p:cNvPr id="22" name="Group 21">
              <a:extLst>
                <a:ext uri="{FF2B5EF4-FFF2-40B4-BE49-F238E27FC236}">
                  <a16:creationId xmlns:a16="http://schemas.microsoft.com/office/drawing/2014/main" id="{F227DBAF-F211-B5FD-9B2F-384C366FC49C}"/>
                </a:ext>
              </a:extLst>
            </p:cNvPr>
            <p:cNvGrpSpPr/>
            <p:nvPr/>
          </p:nvGrpSpPr>
          <p:grpSpPr>
            <a:xfrm>
              <a:off x="7499908" y="4900577"/>
              <a:ext cx="997752" cy="824627"/>
              <a:chOff x="5957706" y="3325646"/>
              <a:chExt cx="2611796" cy="1892062"/>
            </a:xfrm>
            <a:solidFill>
              <a:schemeClr val="accent4"/>
            </a:solidFill>
          </p:grpSpPr>
          <p:sp>
            <p:nvSpPr>
              <p:cNvPr id="27" name="Rectangle: Rounded Corners 26">
                <a:extLst>
                  <a:ext uri="{FF2B5EF4-FFF2-40B4-BE49-F238E27FC236}">
                    <a16:creationId xmlns:a16="http://schemas.microsoft.com/office/drawing/2014/main" id="{B97B1302-9359-A02E-8AC1-5F13FD21DAEE}"/>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28" name="Rectangle: Top Corners Rounded 27">
                <a:extLst>
                  <a:ext uri="{FF2B5EF4-FFF2-40B4-BE49-F238E27FC236}">
                    <a16:creationId xmlns:a16="http://schemas.microsoft.com/office/drawing/2014/main" id="{D10D7422-9D0A-0037-360A-C2A2206DEC49}"/>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23" name="Group 22">
              <a:extLst>
                <a:ext uri="{FF2B5EF4-FFF2-40B4-BE49-F238E27FC236}">
                  <a16:creationId xmlns:a16="http://schemas.microsoft.com/office/drawing/2014/main" id="{3E912C05-4EEE-B398-9D61-D508830F4756}"/>
                </a:ext>
              </a:extLst>
            </p:cNvPr>
            <p:cNvGrpSpPr/>
            <p:nvPr/>
          </p:nvGrpSpPr>
          <p:grpSpPr>
            <a:xfrm>
              <a:off x="7871183" y="5154803"/>
              <a:ext cx="316610" cy="462618"/>
              <a:chOff x="8661923" y="4758813"/>
              <a:chExt cx="825538" cy="1206243"/>
            </a:xfrm>
            <a:solidFill>
              <a:schemeClr val="bg1"/>
            </a:solidFill>
          </p:grpSpPr>
          <p:sp>
            <p:nvSpPr>
              <p:cNvPr id="24" name="Circle: Hollow 23">
                <a:extLst>
                  <a:ext uri="{FF2B5EF4-FFF2-40B4-BE49-F238E27FC236}">
                    <a16:creationId xmlns:a16="http://schemas.microsoft.com/office/drawing/2014/main" id="{088BB246-BD20-E64B-CD75-85E59AA6E43E}"/>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26" name="Rectangle: Rounded Corners 25">
                <a:extLst>
                  <a:ext uri="{FF2B5EF4-FFF2-40B4-BE49-F238E27FC236}">
                    <a16:creationId xmlns:a16="http://schemas.microsoft.com/office/drawing/2014/main" id="{3F8C1016-3870-3E9B-27AD-F25E4A4B52BE}"/>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Tree>
    <p:extLst>
      <p:ext uri="{BB962C8B-B14F-4D97-AF65-F5344CB8AC3E}">
        <p14:creationId xmlns:p14="http://schemas.microsoft.com/office/powerpoint/2010/main" val="27804595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2824303146"/>
              </p:ext>
            </p:extLst>
          </p:nvPr>
        </p:nvGraphicFramePr>
        <p:xfrm>
          <a:off x="982985" y="680663"/>
          <a:ext cx="5254038" cy="1897761"/>
        </p:xfrm>
        <a:graphic>
          <a:graphicData uri="http://schemas.openxmlformats.org/drawingml/2006/table">
            <a:tbl>
              <a:tblPr firstRow="1" firstCol="1" bandRow="1"/>
              <a:tblGrid>
                <a:gridCol w="3472057">
                  <a:extLst>
                    <a:ext uri="{9D8B030D-6E8A-4147-A177-3AD203B41FA5}">
                      <a16:colId xmlns:a16="http://schemas.microsoft.com/office/drawing/2014/main" val="3371818504"/>
                    </a:ext>
                  </a:extLst>
                </a:gridCol>
                <a:gridCol w="1781981">
                  <a:extLst>
                    <a:ext uri="{9D8B030D-6E8A-4147-A177-3AD203B41FA5}">
                      <a16:colId xmlns:a16="http://schemas.microsoft.com/office/drawing/2014/main" val="2177823252"/>
                    </a:ext>
                  </a:extLst>
                </a:gridCol>
              </a:tblGrid>
              <a:tr h="223011">
                <a:tc gridSpan="2">
                  <a:txBody>
                    <a:bodyPr/>
                    <a:lstStyle/>
                    <a:p>
                      <a:pPr algn="ctr" rtl="1"/>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٤.ث.</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نظرة عامة على </a:t>
                      </a:r>
                      <a:r>
                        <a:rPr lang="en-ZA" sz="16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نموذج</a:t>
                      </a:r>
                      <a:r>
                        <a:rPr lang="en-Z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لم الشمل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3501084703"/>
                  </a:ext>
                </a:extLst>
              </a:tr>
              <a:tr h="223011">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الخطوة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تنفيذ خطة الحالة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a:txBody>
                    <a:bodyPr/>
                    <a:lstStyle/>
                    <a:p>
                      <a:pPr algn="r" rtl="1">
                        <a:lnSpc>
                          <a:spcPct val="107000"/>
                        </a:lnSpc>
                        <a:spcAft>
                          <a:spcPts val="800"/>
                        </a:spcAft>
                      </a:pP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خطوة</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إدارة</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865110738"/>
                  </a:ext>
                </a:extLst>
              </a:tr>
              <a:tr h="223011">
                <a:tc>
                  <a:txBody>
                    <a:bodyPr/>
                    <a:lstStyle/>
                    <a:p>
                      <a:pPr algn="r" rtl="1">
                        <a:lnSpc>
                          <a:spcPct val="107000"/>
                        </a:lnSpc>
                        <a:spcAft>
                          <a:spcPts val="800"/>
                        </a:spcAft>
                      </a:pPr>
                      <a:r>
                        <a:rPr lang="ar-SA" sz="1000" b="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الإضافي </a:t>
                      </a:r>
                      <a:endParaRPr lang="en-CA" sz="1200" b="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النموذج الأساسي/ الإضافي</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2783417991"/>
                  </a:ext>
                </a:extLst>
              </a:tr>
              <a:tr h="223011">
                <a:tc>
                  <a:txBody>
                    <a:bodyPr/>
                    <a:lstStyle/>
                    <a:p>
                      <a:pPr algn="r" rtl="1">
                        <a:lnSpc>
                          <a:spcPct val="107000"/>
                        </a:lnSpc>
                        <a:spcAft>
                          <a:spcPts val="800"/>
                        </a:spcAft>
                      </a:pP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يجب إكمال هذا النموذج بعد لم شمل الطفل مع مقدم الرعاية الأساسي أو القانوني أو العرفي أو مع فرد آخر من أفراد الأسرة.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متى يتم إكماله</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386272069"/>
                  </a:ext>
                </a:extLst>
              </a:tr>
              <a:tr h="223011">
                <a:tc>
                  <a:txBody>
                    <a:bodyPr/>
                    <a:lstStyle/>
                    <a:p>
                      <a:pPr algn="r" rtl="1">
                        <a:lnSpc>
                          <a:spcPct val="107000"/>
                        </a:lnSpc>
                        <a:spcAft>
                          <a:spcPts val="800"/>
                        </a:spcAft>
                      </a:pP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مسؤول</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الحالة</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الذي تم تعيينه لهذه الحالة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من يجب أن يقوم بإكمالها</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1094464539"/>
                  </a:ext>
                </a:extLst>
              </a:tr>
              <a:tr h="223011">
                <a:tc>
                  <a:txBody>
                    <a:bodyPr/>
                    <a:lstStyle/>
                    <a:p>
                      <a:pPr algn="r" rtl="1">
                        <a:lnSpc>
                          <a:spcPct val="107000"/>
                        </a:lnSpc>
                        <a:spcAft>
                          <a:spcPts val="800"/>
                        </a:spcAft>
                      </a:pP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لتسجيل المعلومات حول عملية لم الشمل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بغرض</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تأسيس</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أو إعادة تأسيس رعاية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طويلة</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الأ</a:t>
                      </a:r>
                      <a:r>
                        <a:rPr lang="ar-S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مد</a:t>
                      </a:r>
                      <a:r>
                        <a:rPr lang="en-ZA" sz="1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 دائمة.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الهدف من النموذج</a:t>
                      </a:r>
                      <a:endParaRPr lang="en-CA" sz="1000" b="1"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extLst>
                  <a:ext uri="{0D108BD9-81ED-4DB2-BD59-A6C34878D82A}">
                    <a16:rowId xmlns:a16="http://schemas.microsoft.com/office/drawing/2014/main" val="739364186"/>
                  </a:ext>
                </a:extLst>
              </a:tr>
            </a:tbl>
          </a:graphicData>
        </a:graphic>
      </p:graphicFrame>
      <p:graphicFrame>
        <p:nvGraphicFramePr>
          <p:cNvPr id="2" name="Table 1">
            <a:extLst>
              <a:ext uri="{FF2B5EF4-FFF2-40B4-BE49-F238E27FC236}">
                <a16:creationId xmlns:a16="http://schemas.microsoft.com/office/drawing/2014/main" id="{97E3B77D-5C8F-0740-E405-D6A285A5068A}"/>
              </a:ext>
            </a:extLst>
          </p:cNvPr>
          <p:cNvGraphicFramePr>
            <a:graphicFrameLocks noGrp="1"/>
          </p:cNvGraphicFramePr>
          <p:nvPr>
            <p:extLst>
              <p:ext uri="{D42A27DB-BD31-4B8C-83A1-F6EECF244321}">
                <p14:modId xmlns:p14="http://schemas.microsoft.com/office/powerpoint/2010/main" val="4072683480"/>
              </p:ext>
            </p:extLst>
          </p:nvPr>
        </p:nvGraphicFramePr>
        <p:xfrm>
          <a:off x="982985" y="3169863"/>
          <a:ext cx="5254039" cy="5618607"/>
        </p:xfrm>
        <a:graphic>
          <a:graphicData uri="http://schemas.openxmlformats.org/drawingml/2006/table">
            <a:tbl>
              <a:tblPr firstRow="1" firstCol="1" bandRow="1"/>
              <a:tblGrid>
                <a:gridCol w="1644101">
                  <a:extLst>
                    <a:ext uri="{9D8B030D-6E8A-4147-A177-3AD203B41FA5}">
                      <a16:colId xmlns:a16="http://schemas.microsoft.com/office/drawing/2014/main" val="3371818504"/>
                    </a:ext>
                  </a:extLst>
                </a:gridCol>
                <a:gridCol w="607630">
                  <a:extLst>
                    <a:ext uri="{9D8B030D-6E8A-4147-A177-3AD203B41FA5}">
                      <a16:colId xmlns:a16="http://schemas.microsoft.com/office/drawing/2014/main" val="143837077"/>
                    </a:ext>
                  </a:extLst>
                </a:gridCol>
                <a:gridCol w="750577">
                  <a:extLst>
                    <a:ext uri="{9D8B030D-6E8A-4147-A177-3AD203B41FA5}">
                      <a16:colId xmlns:a16="http://schemas.microsoft.com/office/drawing/2014/main" val="3441734564"/>
                    </a:ext>
                  </a:extLst>
                </a:gridCol>
                <a:gridCol w="750577">
                  <a:extLst>
                    <a:ext uri="{9D8B030D-6E8A-4147-A177-3AD203B41FA5}">
                      <a16:colId xmlns:a16="http://schemas.microsoft.com/office/drawing/2014/main" val="2267441508"/>
                    </a:ext>
                  </a:extLst>
                </a:gridCol>
                <a:gridCol w="1501154">
                  <a:extLst>
                    <a:ext uri="{9D8B030D-6E8A-4147-A177-3AD203B41FA5}">
                      <a16:colId xmlns:a16="http://schemas.microsoft.com/office/drawing/2014/main" val="3779470244"/>
                    </a:ext>
                  </a:extLst>
                </a:gridCol>
              </a:tblGrid>
              <a:tr h="223011">
                <a:tc gridSpan="5">
                  <a:txBody>
                    <a:bodyPr/>
                    <a:lstStyle/>
                    <a:p>
                      <a:pPr algn="ctr" rtl="1"/>
                      <a:r>
                        <a:rPr lang="ar-SA" sz="16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نموذج ام الشمل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accent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1084703"/>
                  </a:ext>
                </a:extLst>
              </a:tr>
              <a:tr h="223011">
                <a:tc gridSpan="2">
                  <a:txBody>
                    <a:bodyPr/>
                    <a:lstStyle/>
                    <a:p>
                      <a:pPr algn="r" rtl="1">
                        <a:lnSpc>
                          <a:spcPct val="107000"/>
                        </a:lnSpc>
                        <a:spcAft>
                          <a:spcPts val="800"/>
                        </a:spcAft>
                      </a:pPr>
                      <a:r>
                        <a:rPr lang="ar-SA" sz="1000" b="1" kern="1200" dirty="0">
                          <a:solidFill>
                            <a:schemeClr val="tx1"/>
                          </a:solidFill>
                          <a:effectLst/>
                          <a:latin typeface="Calibri" panose="020F0502020204030204" pitchFamily="34" charset="0"/>
                          <a:ea typeface="+mn-ea"/>
                          <a:cs typeface="Calibri" panose="020F0502020204030204" pitchFamily="34" charset="0"/>
                        </a:rPr>
                        <a:t>تاريخ إكمال النموذج:         </a:t>
                      </a:r>
                      <a:r>
                        <a:rPr lang="ar-SA" sz="1000" kern="1200" dirty="0">
                          <a:solidFill>
                            <a:schemeClr val="tx1"/>
                          </a:solidFill>
                          <a:effectLst/>
                          <a:latin typeface="Calibri" panose="020F0502020204030204" pitchFamily="34" charset="0"/>
                          <a:ea typeface="+mn-ea"/>
                          <a:cs typeface="Calibri" panose="020F0502020204030204" pitchFamily="34" charset="0"/>
                        </a:rPr>
                        <a:t> </a:t>
                      </a:r>
                      <a:r>
                        <a:rPr lang="en-ZA" sz="1000" b="1" dirty="0">
                          <a:effectLst/>
                          <a:latin typeface="Calibri" panose="020F0502020204030204" pitchFamily="34" charset="0"/>
                          <a:ea typeface="Calibri" panose="020F0502020204030204" pitchFamily="34" charset="0"/>
                          <a:cs typeface="Calibri" panose="020F0502020204030204" pitchFamily="34" charset="0"/>
                        </a:rPr>
                        <a:t>:</a:t>
                      </a:r>
                      <a:r>
                        <a:rPr lang="en-ZA" sz="900" i="1" dirty="0" err="1">
                          <a:effectLst/>
                          <a:latin typeface="Calibri" panose="020F0502020204030204" pitchFamily="34" charset="0"/>
                          <a:ea typeface="Calibri" panose="020F0502020204030204" pitchFamily="34" charset="0"/>
                          <a:cs typeface="Calibri" panose="020F0502020204030204" pitchFamily="34" charset="0"/>
                        </a:rPr>
                        <a:t>يوم</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شهر</a:t>
                      </a:r>
                      <a:r>
                        <a:rPr lang="en-ZA" sz="900" i="1" dirty="0">
                          <a:effectLst/>
                          <a:latin typeface="Calibri" panose="020F0502020204030204" pitchFamily="34" charset="0"/>
                          <a:ea typeface="Calibri" panose="020F0502020204030204" pitchFamily="34" charset="0"/>
                          <a:cs typeface="Calibri" panose="020F0502020204030204" pitchFamily="34" charset="0"/>
                        </a:rPr>
                        <a:t> / </a:t>
                      </a:r>
                      <a:r>
                        <a:rPr lang="en-ZA" sz="900" i="1" dirty="0" err="1">
                          <a:effectLst/>
                          <a:latin typeface="Calibri" panose="020F0502020204030204" pitchFamily="34" charset="0"/>
                          <a:ea typeface="Calibri" panose="020F0502020204030204" pitchFamily="34" charset="0"/>
                          <a:cs typeface="Calibri" panose="020F0502020204030204" pitchFamily="34" charset="0"/>
                        </a:rPr>
                        <a:t>سنة</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lnSpc>
                          <a:spcPct val="107000"/>
                        </a:lnSpc>
                        <a:spcAft>
                          <a:spcPts val="800"/>
                        </a:spcAft>
                      </a:pPr>
                      <a:endParaRPr lang="en-CA" sz="120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noFill/>
                  </a:tcPr>
                </a:tc>
                <a:tc gridSpan="3">
                  <a:txBody>
                    <a:bodyPr/>
                    <a:lstStyle/>
                    <a:p>
                      <a:pPr algn="r" rtl="1">
                        <a:lnSpc>
                          <a:spcPct val="107000"/>
                        </a:lnSpc>
                        <a:spcAft>
                          <a:spcPts val="800"/>
                        </a:spcAft>
                      </a:pPr>
                      <a:r>
                        <a:rPr lang="ar-SA" sz="1000" b="1" kern="1200" dirty="0">
                          <a:solidFill>
                            <a:schemeClr val="tx1"/>
                          </a:solidFill>
                          <a:effectLst/>
                          <a:latin typeface="Calibri" panose="020F0502020204030204" pitchFamily="34" charset="0"/>
                          <a:ea typeface="+mn-ea"/>
                          <a:cs typeface="Calibri" panose="020F0502020204030204" pitchFamily="34" charset="0"/>
                        </a:rPr>
                        <a:t>رقم التعريف للحالة:</a:t>
                      </a:r>
                      <a:r>
                        <a:rPr lang="en-FR" sz="1000" dirty="0">
                          <a:effectLst/>
                          <a:latin typeface="Calibri" panose="020F0502020204030204" pitchFamily="34" charset="0"/>
                          <a:cs typeface="Calibri" panose="020F0502020204030204" pitchFamily="34" charset="0"/>
                        </a:rPr>
                        <a:t> </a:t>
                      </a:r>
                      <a:endParaRPr lang="en-CA" sz="10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77848837"/>
                  </a:ext>
                </a:extLst>
              </a:tr>
              <a:tr h="223011">
                <a:tc gridSpan="5">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١.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تفاصيل</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الشخص البالغ الذي تم توحيد الطفل معه</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7854451"/>
                  </a:ext>
                </a:extLst>
              </a:tr>
              <a:tr h="223011">
                <a:tc gridSpan="2">
                  <a:txBody>
                    <a:bodyPr/>
                    <a:lstStyle/>
                    <a:p>
                      <a:pPr marL="0" marR="0" lvl="0" indent="0" algn="r" defTabSz="685800" rtl="1" eaLnBrk="1" fontAlgn="auto" latinLnBrk="0" hangingPunct="1">
                        <a:lnSpc>
                          <a:spcPct val="100000"/>
                        </a:lnSpc>
                        <a:spcBef>
                          <a:spcPts val="0"/>
                        </a:spcBef>
                        <a:spcAft>
                          <a:spcPts val="0"/>
                        </a:spcAft>
                        <a:buClrTx/>
                        <a:buSzTx/>
                        <a:buFontTx/>
                        <a:buNone/>
                        <a:tabLst/>
                        <a:defRPr/>
                      </a:pPr>
                      <a:r>
                        <a:rPr lang="ar-SA" sz="1000" b="1" kern="1200" dirty="0">
                          <a:solidFill>
                            <a:schemeClr val="tx1"/>
                          </a:solidFill>
                          <a:effectLst/>
                          <a:latin typeface="+mn-lt"/>
                          <a:ea typeface="+mn-ea"/>
                          <a:cs typeface="+mn-cs"/>
                        </a:rPr>
                        <a:t>اسم العائلة:</a:t>
                      </a:r>
                      <a:endParaRPr lang="en-CA" sz="1000" dirty="0">
                        <a:effectLst/>
                        <a:latin typeface="+mn-lt"/>
                        <a:ea typeface="Calibri" panose="020F0502020204030204" pitchFamily="34" charset="0"/>
                        <a:cs typeface="Times New Roman" panose="02020603050405020304" pitchFamily="18" charset="0"/>
                      </a:endParaRPr>
                    </a:p>
                    <a:p>
                      <a:pPr algn="r" rtl="1"/>
                      <a:r>
                        <a:rPr lang="en-ZA" sz="1000" b="1" dirty="0">
                          <a:effectLst/>
                          <a:latin typeface="+mn-lt"/>
                          <a:ea typeface="Calibri" panose="020F0502020204030204" pitchFamily="34" charset="0"/>
                          <a:cs typeface="Times New Roman" panose="02020603050405020304" pitchFamily="18" charset="0"/>
                        </a:rPr>
                        <a:t> </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2">
                  <a:txBody>
                    <a:bodyPr/>
                    <a:lstStyle/>
                    <a:p>
                      <a:pPr algn="r" rtl="1"/>
                      <a:r>
                        <a:rPr lang="en-ZA" sz="1000" b="1" dirty="0">
                          <a:effectLst/>
                          <a:latin typeface="+mn-lt"/>
                          <a:ea typeface="Calibri" panose="020F0502020204030204" pitchFamily="34" charset="0"/>
                          <a:cs typeface="Times New Roman" panose="02020603050405020304" pitchFamily="18" charset="0"/>
                        </a:rPr>
                        <a:t>الاسم الأوسط:</a:t>
                      </a:r>
                      <a:endParaRPr lang="en-CA" sz="10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err="1">
                          <a:effectLst/>
                          <a:latin typeface="+mn-lt"/>
                          <a:ea typeface="Calibri" panose="020F0502020204030204" pitchFamily="34" charset="0"/>
                          <a:cs typeface="Times New Roman" panose="02020603050405020304" pitchFamily="18" charset="0"/>
                        </a:rPr>
                        <a:t>الاسم</a:t>
                      </a:r>
                      <a:r>
                        <a:rPr lang="en-ZA" sz="1000" b="1" dirty="0">
                          <a:effectLst/>
                          <a:latin typeface="+mn-lt"/>
                          <a:ea typeface="Calibri" panose="020F0502020204030204" pitchFamily="34" charset="0"/>
                          <a:cs typeface="Times New Roman" panose="02020603050405020304" pitchFamily="18" charset="0"/>
                        </a:rPr>
                        <a:t> </a:t>
                      </a:r>
                      <a:r>
                        <a:rPr lang="en-ZA" sz="1000" b="1" dirty="0" err="1">
                          <a:effectLst/>
                          <a:latin typeface="+mn-lt"/>
                          <a:ea typeface="Calibri" panose="020F0502020204030204" pitchFamily="34" charset="0"/>
                          <a:cs typeface="Times New Roman" panose="02020603050405020304" pitchFamily="18" charset="0"/>
                        </a:rPr>
                        <a:t>الأول</a:t>
                      </a:r>
                      <a:r>
                        <a:rPr lang="en-ZA" sz="1000" b="1" dirty="0">
                          <a:effectLst/>
                          <a:latin typeface="+mn-lt"/>
                          <a:ea typeface="Calibri" panose="020F0502020204030204" pitchFamily="34" charset="0"/>
                          <a:cs typeface="Times New Roman" panose="02020603050405020304" pitchFamily="18" charset="0"/>
                        </a:rPr>
                        <a:t>:</a:t>
                      </a:r>
                      <a:endParaRPr lang="en-CA" sz="10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3319122740"/>
                  </a:ext>
                </a:extLst>
              </a:tr>
              <a:tr h="223011">
                <a:tc gridSpan="5">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الأسماء أو الهجاء الأخرى للبالغين معروفة بـ:</a:t>
                      </a:r>
                      <a:r>
                        <a:rPr lang="en-ZA" sz="800" i="1" dirty="0">
                          <a:effectLst/>
                          <a:latin typeface="Calibri" panose="020F0502020204030204" pitchFamily="34" charset="0"/>
                          <a:ea typeface="Calibri" panose="020F0502020204030204" pitchFamily="34" charset="0"/>
                          <a:cs typeface="Calibri" panose="020F0502020204030204" pitchFamily="34" charset="0"/>
                        </a:rPr>
                        <a:t>على سبيل المثال ، الاسم المستعار واسم العائلة الثاني.</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6180545"/>
                  </a:ext>
                </a:extLst>
              </a:tr>
              <a:tr h="223011">
                <a:tc>
                  <a:txBody>
                    <a:bodyPr/>
                    <a:lstStyle/>
                    <a:p>
                      <a:pPr algn="ctr" rtl="1"/>
                      <a:r>
                        <a:rPr lang="ar-SA" sz="1000" b="1" kern="1200" dirty="0">
                          <a:solidFill>
                            <a:schemeClr val="tx1"/>
                          </a:solidFill>
                          <a:effectLst/>
                          <a:latin typeface="+mn-lt"/>
                          <a:ea typeface="+mn-ea"/>
                          <a:cs typeface="+mn-cs"/>
                        </a:rPr>
                        <a:t>الجنس:</a:t>
                      </a:r>
                    </a:p>
                    <a:p>
                      <a:pPr marL="0" marR="0" lvl="0" indent="0" algn="r" defTabSz="685800" rtl="1" eaLnBrk="1" fontAlgn="auto" latinLnBrk="0" hangingPunct="1">
                        <a:lnSpc>
                          <a:spcPct val="100000"/>
                        </a:lnSpc>
                        <a:spcBef>
                          <a:spcPts val="0"/>
                        </a:spcBef>
                        <a:spcAft>
                          <a:spcPts val="0"/>
                        </a:spcAft>
                        <a:buClrTx/>
                        <a:buSzTx/>
                        <a:buFontTx/>
                        <a:buNone/>
                        <a:tabLst/>
                        <a:defRPr/>
                      </a:pPr>
                      <a:r>
                        <a:rPr lang="ar-SA" sz="1000" dirty="0">
                          <a:effectLst/>
                          <a:latin typeface="+mn-lt"/>
                          <a:ea typeface="Calibri" panose="020F0502020204030204" pitchFamily="34" charset="0"/>
                          <a:cs typeface="Times New Roman" panose="02020603050405020304" pitchFamily="18" charset="0"/>
                        </a:rPr>
                        <a:t>   </a:t>
                      </a:r>
                      <a:r>
                        <a:rPr lang="en-ZA" sz="1000" dirty="0">
                          <a:effectLst/>
                          <a:latin typeface="+mn-lt"/>
                          <a:ea typeface="Calibri" panose="020F0502020204030204" pitchFamily="34" charset="0"/>
                          <a:cs typeface="Times New Roman" panose="02020603050405020304" pitchFamily="18" charset="0"/>
                        </a:rPr>
                        <a:t>[   ] </a:t>
                      </a:r>
                      <a:r>
                        <a:rPr lang="ar-SA" sz="1000" dirty="0">
                          <a:effectLst/>
                          <a:latin typeface="+mn-lt"/>
                          <a:ea typeface="Calibri" panose="020F0502020204030204" pitchFamily="34" charset="0"/>
                          <a:cs typeface="Times New Roman" panose="02020603050405020304" pitchFamily="18" charset="0"/>
                        </a:rPr>
                        <a:t> ذكر</a:t>
                      </a:r>
                      <a:endParaRPr lang="en-US" sz="1000" dirty="0">
                        <a:effectLst/>
                        <a:latin typeface="+mn-lt"/>
                        <a:ea typeface="Calibri" panose="020F0502020204030204" pitchFamily="34" charset="0"/>
                        <a:cs typeface="Times New Roman" panose="02020603050405020304" pitchFamily="18" charset="0"/>
                      </a:endParaRPr>
                    </a:p>
                    <a:p>
                      <a:pPr marL="0" marR="0" lvl="0" indent="0" algn="r" defTabSz="685800" rtl="1" eaLnBrk="1" fontAlgn="auto" latinLnBrk="0" hangingPunct="1">
                        <a:lnSpc>
                          <a:spcPct val="100000"/>
                        </a:lnSpc>
                        <a:spcBef>
                          <a:spcPts val="0"/>
                        </a:spcBef>
                        <a:spcAft>
                          <a:spcPts val="0"/>
                        </a:spcAft>
                        <a:buClrTx/>
                        <a:buSzTx/>
                        <a:buFontTx/>
                        <a:buNone/>
                        <a:tabLst/>
                        <a:defRPr/>
                      </a:pPr>
                      <a:r>
                        <a:rPr lang="ar-SA" sz="1000" dirty="0">
                          <a:effectLst/>
                          <a:latin typeface="+mn-lt"/>
                          <a:ea typeface="Calibri" panose="020F0502020204030204" pitchFamily="34" charset="0"/>
                          <a:cs typeface="Times New Roman" panose="02020603050405020304" pitchFamily="18" charset="0"/>
                        </a:rPr>
                        <a:t> </a:t>
                      </a:r>
                      <a:r>
                        <a:rPr lang="en-US" sz="1000" dirty="0">
                          <a:effectLst/>
                          <a:latin typeface="+mn-lt"/>
                          <a:ea typeface="Calibri" panose="020F0502020204030204" pitchFamily="34" charset="0"/>
                          <a:cs typeface="Times New Roman" panose="02020603050405020304" pitchFamily="18" charset="0"/>
                        </a:rPr>
                        <a:t>  </a:t>
                      </a:r>
                      <a:r>
                        <a:rPr lang="en-ZA" sz="1000" dirty="0">
                          <a:effectLst/>
                          <a:latin typeface="+mn-lt"/>
                          <a:ea typeface="Calibri" panose="020F0502020204030204" pitchFamily="34" charset="0"/>
                          <a:cs typeface="Times New Roman" panose="02020603050405020304" pitchFamily="18" charset="0"/>
                        </a:rPr>
                        <a:t>[   ]   </a:t>
                      </a:r>
                      <a:r>
                        <a:rPr lang="ar-SA" sz="1000" dirty="0">
                          <a:effectLst/>
                          <a:latin typeface="+mn-lt"/>
                          <a:ea typeface="Calibri" panose="020F0502020204030204" pitchFamily="34" charset="0"/>
                          <a:cs typeface="Times New Roman" panose="02020603050405020304" pitchFamily="18" charset="0"/>
                        </a:rPr>
                        <a:t>أنثى</a:t>
                      </a:r>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gridSpan="3">
                  <a:txBody>
                    <a:bodyPr/>
                    <a:lstStyle/>
                    <a:p>
                      <a:pPr algn="r" rtl="1"/>
                      <a:r>
                        <a:rPr lang="ar-SA" sz="1000" b="1" kern="1200" dirty="0">
                          <a:solidFill>
                            <a:schemeClr val="tx1"/>
                          </a:solidFill>
                          <a:effectLst/>
                          <a:latin typeface="+mn-lt"/>
                          <a:ea typeface="+mn-ea"/>
                          <a:cs typeface="+mn-cs"/>
                        </a:rPr>
                        <a:t>هل تم تخمين تاريخ الميلاد ؟:</a:t>
                      </a:r>
                      <a:endParaRPr lang="en-FR" sz="1000" kern="1200" dirty="0">
                        <a:solidFill>
                          <a:schemeClr val="tx1"/>
                        </a:solidFill>
                        <a:effectLst/>
                        <a:latin typeface="+mn-lt"/>
                        <a:ea typeface="+mn-ea"/>
                        <a:cs typeface="+mn-cs"/>
                      </a:endParaRPr>
                    </a:p>
                    <a:p>
                      <a:pPr algn="r" rtl="1"/>
                      <a:r>
                        <a:rPr lang="ar-SA" sz="1000" kern="1200" dirty="0">
                          <a:solidFill>
                            <a:schemeClr val="tx1"/>
                          </a:solidFill>
                          <a:effectLst/>
                          <a:latin typeface="+mn-lt"/>
                          <a:ea typeface="+mn-ea"/>
                          <a:cs typeface="+mn-cs"/>
                        </a:rPr>
                        <a:t>إذا تم تخمينه ، تاريخ الميلاد يتم تقديره= ١ كانون الأول</a:t>
                      </a:r>
                      <a:endParaRPr lang="en-FR" sz="1000" kern="1200" dirty="0">
                        <a:solidFill>
                          <a:schemeClr val="tx1"/>
                        </a:solidFill>
                        <a:effectLst/>
                        <a:latin typeface="+mn-lt"/>
                        <a:ea typeface="+mn-ea"/>
                        <a:cs typeface="+mn-cs"/>
                      </a:endParaRPr>
                    </a:p>
                    <a:p>
                      <a:pPr algn="r"/>
                      <a:r>
                        <a:rPr lang="ar-SA" sz="1000" kern="1200" dirty="0">
                          <a:solidFill>
                            <a:schemeClr val="tx1"/>
                          </a:solidFill>
                          <a:effectLst/>
                          <a:latin typeface="+mn-lt"/>
                          <a:ea typeface="+mn-ea"/>
                          <a:cs typeface="+mn-cs"/>
                        </a:rPr>
                        <a:t>[] لا                [] نعم</a:t>
                      </a:r>
                      <a:endParaRPr lang="en-CA" dirty="0">
                        <a:latin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err="1">
                          <a:effectLst/>
                          <a:latin typeface="Calibri" panose="020F0502020204030204" pitchFamily="34" charset="0"/>
                          <a:ea typeface="Calibri" panose="020F0502020204030204" pitchFamily="34" charset="0"/>
                          <a:cs typeface="Times New Roman" panose="02020603050405020304" pitchFamily="18" charset="0"/>
                        </a:rPr>
                        <a:t>تاريخ</a:t>
                      </a:r>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r>
                        <a:rPr lang="en-ZA" sz="1000" b="1" dirty="0" err="1">
                          <a:effectLst/>
                          <a:latin typeface="Calibri" panose="020F0502020204030204" pitchFamily="34" charset="0"/>
                          <a:ea typeface="Calibri" panose="020F0502020204030204" pitchFamily="34" charset="0"/>
                          <a:cs typeface="Times New Roman" panose="02020603050405020304" pitchFamily="18" charset="0"/>
                        </a:rPr>
                        <a:t>الميلاد</a:t>
                      </a:r>
                      <a:r>
                        <a:rPr lang="ar-SA" sz="1000" b="1" dirty="0">
                          <a:effectLst/>
                          <a:latin typeface="Calibri" panose="020F0502020204030204" pitchFamily="34" charset="0"/>
                          <a:ea typeface="Calibri" panose="020F0502020204030204" pitchFamily="34" charset="0"/>
                          <a:cs typeface="Times New Roman" panose="02020603050405020304" pitchFamily="18" charset="0"/>
                        </a:rPr>
                        <a:t>:</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800" i="1" dirty="0" err="1">
                          <a:effectLst/>
                          <a:latin typeface="Calibri" panose="020F0502020204030204" pitchFamily="34" charset="0"/>
                          <a:ea typeface="Calibri" panose="020F0502020204030204" pitchFamily="34" charset="0"/>
                          <a:cs typeface="Times New Roman" panose="02020603050405020304" pitchFamily="18" charset="0"/>
                        </a:rPr>
                        <a:t>يوم</a:t>
                      </a:r>
                      <a:r>
                        <a:rPr lang="en-ZA" sz="800" i="1" dirty="0">
                          <a:effectLst/>
                          <a:latin typeface="Calibri" panose="020F0502020204030204" pitchFamily="34" charset="0"/>
                          <a:ea typeface="Calibri" panose="020F0502020204030204" pitchFamily="34" charset="0"/>
                          <a:cs typeface="Times New Roman" panose="02020603050405020304" pitchFamily="18" charset="0"/>
                        </a:rPr>
                        <a:t> / </a:t>
                      </a:r>
                      <a:r>
                        <a:rPr lang="en-ZA" sz="800" i="1" dirty="0" err="1">
                          <a:effectLst/>
                          <a:latin typeface="Calibri" panose="020F0502020204030204" pitchFamily="34" charset="0"/>
                          <a:ea typeface="Calibri" panose="020F0502020204030204" pitchFamily="34" charset="0"/>
                          <a:cs typeface="Times New Roman" panose="02020603050405020304" pitchFamily="18" charset="0"/>
                        </a:rPr>
                        <a:t>شهر</a:t>
                      </a:r>
                      <a:r>
                        <a:rPr lang="en-ZA" sz="800" i="1" dirty="0">
                          <a:effectLst/>
                          <a:latin typeface="Calibri" panose="020F0502020204030204" pitchFamily="34" charset="0"/>
                          <a:ea typeface="Calibri" panose="020F0502020204030204" pitchFamily="34" charset="0"/>
                          <a:cs typeface="Times New Roman" panose="02020603050405020304" pitchFamily="18" charset="0"/>
                        </a:rPr>
                        <a:t> / </a:t>
                      </a:r>
                      <a:r>
                        <a:rPr lang="en-ZA" sz="800" i="1" dirty="0" err="1">
                          <a:effectLst/>
                          <a:latin typeface="Calibri" panose="020F0502020204030204" pitchFamily="34" charset="0"/>
                          <a:ea typeface="Calibri" panose="020F0502020204030204" pitchFamily="34" charset="0"/>
                          <a:cs typeface="Times New Roman" panose="02020603050405020304" pitchFamily="18" charset="0"/>
                        </a:rPr>
                        <a:t>سنة</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extLst>
                  <a:ext uri="{0D108BD9-81ED-4DB2-BD59-A6C34878D82A}">
                    <a16:rowId xmlns:a16="http://schemas.microsoft.com/office/drawing/2014/main" val="1533630580"/>
                  </a:ext>
                </a:extLst>
              </a:tr>
              <a:tr h="223011">
                <a:tc gridSpan="5">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العلاقة بالطفل: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4300483"/>
                  </a:ext>
                </a:extLst>
              </a:tr>
              <a:tr h="223011">
                <a:tc gridSpan="5">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هاتف</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a:t>
                      </a:r>
                      <a:r>
                        <a:rPr lang="ar-SA" sz="1000" b="1" dirty="0">
                          <a:effectLst/>
                          <a:latin typeface="Calibri" panose="020F0502020204030204" pitchFamily="34" charset="0"/>
                          <a:ea typeface="Calibri" panose="020F0502020204030204" pitchFamily="34" charset="0"/>
                          <a:cs typeface="Calibri" panose="020F0502020204030204" pitchFamily="34" charset="0"/>
                        </a:rPr>
                        <a:t>شخص 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 / تفاصيل الاتصال الأخرى:</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4055630"/>
                  </a:ext>
                </a:extLst>
              </a:tr>
              <a:tr h="223011">
                <a:tc gridSpan="5">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٢.</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تفاصيل</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لم الشمل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solidFill>
                      <a:schemeClr val="bg2">
                        <a:lumMod val="90000"/>
                      </a:schemeClr>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04500565"/>
                  </a:ext>
                </a:extLst>
              </a:tr>
              <a:tr h="223011">
                <a:tc gridSpan="5">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نوع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لم الشمل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تلقائي</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a:t>
                      </a:r>
                      <a:r>
                        <a:rPr lang="ar-SA" sz="1000" dirty="0">
                          <a:effectLst/>
                          <a:latin typeface="Calibri" panose="020F0502020204030204" pitchFamily="34" charset="0"/>
                          <a:ea typeface="Calibri" panose="020F0502020204030204" pitchFamily="34" charset="0"/>
                          <a:cs typeface="Calibri" panose="020F0502020204030204" pitchFamily="34" charset="0"/>
                        </a:rPr>
                        <a:t>تيسير لم الشمل من قبل الوكالة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97812396"/>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هل تم إكمال نموذج التحقق من البالغين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هل تم إكمال نموذج التحقق من الطفل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51153889"/>
                  </a:ext>
                </a:extLst>
              </a:tr>
              <a:tr h="223011">
                <a:tc gridSpan="3">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من خلال </a:t>
                      </a:r>
                      <a:r>
                        <a:rPr lang="en-ZA" sz="1000" b="1" dirty="0" err="1">
                          <a:effectLst/>
                          <a:latin typeface="Calibri" panose="020F0502020204030204" pitchFamily="34" charset="0"/>
                          <a:ea typeface="Calibri" panose="020F0502020204030204" pitchFamily="34" charset="0"/>
                          <a:cs typeface="Calibri" panose="020F0502020204030204" pitchFamily="34" charset="0"/>
                        </a:rPr>
                        <a:t>تحليل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نماذج</a:t>
                      </a:r>
                      <a:r>
                        <a:rPr lang="en-ZA" sz="1000" b="1" dirty="0">
                          <a:effectLst/>
                          <a:latin typeface="Calibri" panose="020F0502020204030204" pitchFamily="34" charset="0"/>
                          <a:ea typeface="Calibri" panose="020F0502020204030204" pitchFamily="34" charset="0"/>
                          <a:cs typeface="Calibri" panose="020F0502020204030204" pitchFamily="34" charset="0"/>
                        </a:rPr>
                        <a:t> التحقق ، هل تم التحقق من العلاقة بين الشخص البالغ والطفل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هل هناك حاجة لدعم مستمر فيما </a:t>
                      </a:r>
                      <a:r>
                        <a:rPr lang="en-ZA" sz="1000" b="1" dirty="0" err="1">
                          <a:effectLst/>
                          <a:latin typeface="Calibri" panose="020F0502020204030204" pitchFamily="34" charset="0"/>
                          <a:ea typeface="Calibri" panose="020F0502020204030204" pitchFamily="34" charset="0"/>
                          <a:cs typeface="Calibri" panose="020F0502020204030204" pitchFamily="34" charset="0"/>
                        </a:rPr>
                        <a:t>يتعلق</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ب</a:t>
                      </a:r>
                      <a:r>
                        <a:rPr lang="ar-SA" sz="1000" b="1" dirty="0" err="1">
                          <a:effectLst/>
                          <a:latin typeface="Calibri" panose="020F0502020204030204" pitchFamily="34" charset="0"/>
                          <a:ea typeface="Calibri" panose="020F0502020204030204" pitchFamily="34" charset="0"/>
                          <a:cs typeface="Calibri" panose="020F0502020204030204" pitchFamily="34" charset="0"/>
                        </a:rPr>
                        <a:t>إ</a:t>
                      </a:r>
                      <a:r>
                        <a:rPr lang="en-ZA" sz="1000" b="1" dirty="0" err="1">
                          <a:effectLst/>
                          <a:latin typeface="Calibri" panose="020F0502020204030204" pitchFamily="34" charset="0"/>
                          <a:ea typeface="Calibri" panose="020F0502020204030204" pitchFamily="34" charset="0"/>
                          <a:cs typeface="Calibri" panose="020F0502020204030204" pitchFamily="34" charset="0"/>
                        </a:rPr>
                        <a:t>عادة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لم الشمل</a:t>
                      </a: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40916681"/>
                  </a:ext>
                </a:extLst>
              </a:tr>
            </a:tbl>
          </a:graphicData>
        </a:graphic>
      </p:graphicFrame>
      <p:sp>
        <p:nvSpPr>
          <p:cNvPr id="3" name="Hexagon 2">
            <a:extLst>
              <a:ext uri="{FF2B5EF4-FFF2-40B4-BE49-F238E27FC236}">
                <a16:creationId xmlns:a16="http://schemas.microsoft.com/office/drawing/2014/main" id="{2679A46F-696E-AC4A-95B2-8D723D2B74EA}"/>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Hexagon 3">
            <a:extLst>
              <a:ext uri="{FF2B5EF4-FFF2-40B4-BE49-F238E27FC236}">
                <a16:creationId xmlns:a16="http://schemas.microsoft.com/office/drawing/2014/main" id="{6D21F417-ABEF-770D-471F-A27D649A102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77C98A4A-A0F1-7D33-2132-C044C9C1122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65F1E7E9-34B4-9B84-CE57-12405B696CBE}"/>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D3679F59-5EE3-10BC-3DB6-751E2FF2B846}"/>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3BFC8FAC-47FD-9C85-5165-F0F172AD069E}"/>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9925983D-7607-1C10-6384-6A926F2F331E}"/>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62888BC9-01C7-C75E-AD79-3C1C3F655D86}"/>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ECFA8073-AD41-0B32-0BD1-04895B3DD043}"/>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EE0449F1-27D5-5DFC-22C6-FFDACC0F9D35}"/>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FA6F2AAF-19BF-F9FF-E92D-704E2497CC01}"/>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95E02252-7D08-0D05-540D-6FF349AC637F}"/>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1E612FC2-5DEA-C2DB-7CFB-567FFF65A67B}"/>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EDA75CDC-F123-08CC-F6FE-40617399B15E}"/>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902D381F-CE7C-720C-CFFC-03827664484E}"/>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A1E0CF5B-271C-1BD5-5AA2-23C1294058CF}"/>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2F06B852-D245-DB23-DAB0-E9FAB69FE330}"/>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DD1EF259-63CB-7DBC-1CBB-0635E156535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86318030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24FD7F4D-50C2-EFA7-9453-9817407ADE41}"/>
              </a:ext>
            </a:extLst>
          </p:cNvPr>
          <p:cNvGraphicFramePr>
            <a:graphicFrameLocks noGrp="1"/>
          </p:cNvGraphicFramePr>
          <p:nvPr>
            <p:extLst>
              <p:ext uri="{D42A27DB-BD31-4B8C-83A1-F6EECF244321}">
                <p14:modId xmlns:p14="http://schemas.microsoft.com/office/powerpoint/2010/main" val="2152206375"/>
              </p:ext>
            </p:extLst>
          </p:nvPr>
        </p:nvGraphicFramePr>
        <p:xfrm>
          <a:off x="982984" y="680663"/>
          <a:ext cx="5254040" cy="7839584"/>
        </p:xfrm>
        <a:graphic>
          <a:graphicData uri="http://schemas.openxmlformats.org/drawingml/2006/table">
            <a:tbl>
              <a:tblPr firstRow="1" firstCol="1" bandRow="1"/>
              <a:tblGrid>
                <a:gridCol w="974605">
                  <a:extLst>
                    <a:ext uri="{9D8B030D-6E8A-4147-A177-3AD203B41FA5}">
                      <a16:colId xmlns:a16="http://schemas.microsoft.com/office/drawing/2014/main" val="3371818504"/>
                    </a:ext>
                  </a:extLst>
                </a:gridCol>
                <a:gridCol w="338905">
                  <a:extLst>
                    <a:ext uri="{9D8B030D-6E8A-4147-A177-3AD203B41FA5}">
                      <a16:colId xmlns:a16="http://schemas.microsoft.com/office/drawing/2014/main" val="1418980153"/>
                    </a:ext>
                  </a:extLst>
                </a:gridCol>
                <a:gridCol w="897467">
                  <a:extLst>
                    <a:ext uri="{9D8B030D-6E8A-4147-A177-3AD203B41FA5}">
                      <a16:colId xmlns:a16="http://schemas.microsoft.com/office/drawing/2014/main" val="3449331879"/>
                    </a:ext>
                  </a:extLst>
                </a:gridCol>
                <a:gridCol w="416043">
                  <a:extLst>
                    <a:ext uri="{9D8B030D-6E8A-4147-A177-3AD203B41FA5}">
                      <a16:colId xmlns:a16="http://schemas.microsoft.com/office/drawing/2014/main" val="1699231925"/>
                    </a:ext>
                  </a:extLst>
                </a:gridCol>
                <a:gridCol w="656755">
                  <a:extLst>
                    <a:ext uri="{9D8B030D-6E8A-4147-A177-3AD203B41FA5}">
                      <a16:colId xmlns:a16="http://schemas.microsoft.com/office/drawing/2014/main" val="3166763321"/>
                    </a:ext>
                  </a:extLst>
                </a:gridCol>
                <a:gridCol w="656755">
                  <a:extLst>
                    <a:ext uri="{9D8B030D-6E8A-4147-A177-3AD203B41FA5}">
                      <a16:colId xmlns:a16="http://schemas.microsoft.com/office/drawing/2014/main" val="2384813437"/>
                    </a:ext>
                  </a:extLst>
                </a:gridCol>
                <a:gridCol w="541621">
                  <a:extLst>
                    <a:ext uri="{9D8B030D-6E8A-4147-A177-3AD203B41FA5}">
                      <a16:colId xmlns:a16="http://schemas.microsoft.com/office/drawing/2014/main" val="3225100966"/>
                    </a:ext>
                  </a:extLst>
                </a:gridCol>
                <a:gridCol w="771889">
                  <a:extLst>
                    <a:ext uri="{9D8B030D-6E8A-4147-A177-3AD203B41FA5}">
                      <a16:colId xmlns:a16="http://schemas.microsoft.com/office/drawing/2014/main" val="649250253"/>
                    </a:ext>
                  </a:extLst>
                </a:gridCol>
              </a:tblGrid>
              <a:tr h="223011">
                <a:tc gridSpan="8">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معلومات إضافية حول لم الشمل وتفاصيل عن الدعم المستمر المطلوب (إذا كانت الإجابة بـ "نعم" أعلاه):</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01084703"/>
                  </a:ext>
                </a:extLst>
              </a:tr>
              <a:tr h="223011">
                <a:tc gridSpan="8">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العنوان / الموقع الجديد الذي يعيش فيه الطفل بعد لم شمله:</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ar-S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kern="1200" dirty="0">
                          <a:solidFill>
                            <a:schemeClr val="tx1"/>
                          </a:solidFill>
                          <a:effectLst/>
                          <a:latin typeface="Calibri" panose="020F0502020204030204" pitchFamily="34" charset="0"/>
                          <a:ea typeface="+mn-ea"/>
                          <a:cs typeface="Calibri" panose="020F0502020204030204" pitchFamily="34" charset="0"/>
                        </a:rPr>
                        <a:t>تقديم أكبر قدر ممكن من التفاصيل حول الموقع حتى يتمكن الآخرون من العثور على الموقع، مثل منزل أو مَعلَم أو شارع أو مدينة / قرية أو منطقة أو مقاطعة (التكييف وفقًا للسياق)</a:t>
                      </a:r>
                      <a:r>
                        <a:rPr lang="en-ZA" sz="800" b="1" dirty="0">
                          <a:effectLst/>
                          <a:latin typeface="Calibri" panose="020F0502020204030204" pitchFamily="34" charset="0"/>
                          <a:ea typeface="Calibri" panose="020F0502020204030204" pitchFamily="34" charset="0"/>
                          <a:cs typeface="Calibri" panose="020F0502020204030204" pitchFamily="34" charset="0"/>
                        </a:rPr>
                        <a:t> </a:t>
                      </a:r>
                      <a:r>
                        <a:rPr lang="en-ZA" sz="1000"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957613"/>
                  </a:ext>
                </a:extLst>
              </a:tr>
              <a:tr h="223011">
                <a:tc gridSpan="8">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٣</a:t>
                      </a:r>
                      <a:r>
                        <a:rPr lang="ar-SA" sz="1000" b="1" dirty="0">
                          <a:solidFill>
                            <a:srgbClr val="000000"/>
                          </a:solidFill>
                          <a:effectLst/>
                          <a:latin typeface="+mn-lt"/>
                          <a:ea typeface="Calibri" panose="020F0502020204030204" pitchFamily="34" charset="0"/>
                          <a:cs typeface="Times New Roman" panose="02020603050405020304" pitchFamily="18" charset="0"/>
                        </a:rPr>
                        <a:t>. </a:t>
                      </a:r>
                      <a:r>
                        <a:rPr lang="en-ZA" sz="1000" b="1" dirty="0" err="1">
                          <a:solidFill>
                            <a:srgbClr val="000000"/>
                          </a:solidFill>
                          <a:effectLst/>
                          <a:latin typeface="+mn-lt"/>
                          <a:ea typeface="Calibri" panose="020F0502020204030204" pitchFamily="34" charset="0"/>
                          <a:cs typeface="Times New Roman" panose="02020603050405020304" pitchFamily="18" charset="0"/>
                        </a:rPr>
                        <a:t>الاتفاق</a:t>
                      </a:r>
                      <a:r>
                        <a:rPr lang="en-ZA" sz="1000" b="1" dirty="0">
                          <a:solidFill>
                            <a:srgbClr val="000000"/>
                          </a:solidFill>
                          <a:effectLst/>
                          <a:latin typeface="+mn-lt"/>
                          <a:ea typeface="Calibri" panose="020F0502020204030204" pitchFamily="34" charset="0"/>
                          <a:cs typeface="Times New Roman" panose="02020603050405020304" pitchFamily="18" charset="0"/>
                        </a:rPr>
                        <a:t> على أخذ الطفل</a:t>
                      </a:r>
                      <a:endParaRPr lang="en-CA" sz="1200" dirty="0">
                        <a:effectLst/>
                        <a:latin typeface="+mn-lt"/>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2615658"/>
                  </a:ext>
                </a:extLst>
              </a:tr>
              <a:tr h="223011">
                <a:tc gridSpan="8">
                  <a:txBody>
                    <a:bodyPr/>
                    <a:lstStyle/>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أنا ___________________________ (اسم الشخص الذي يعطي الموافقة) </a:t>
                      </a:r>
                      <a:r>
                        <a:rPr lang="en-ZA" sz="1000" b="1" dirty="0" err="1">
                          <a:effectLst/>
                          <a:latin typeface="Calibri" panose="020F0502020204030204" pitchFamily="34" charset="0"/>
                          <a:ea typeface="Calibri" panose="020F0502020204030204" pitchFamily="34" charset="0"/>
                          <a:cs typeface="Calibri" panose="020F0502020204030204" pitchFamily="34" charset="0"/>
                        </a:rPr>
                        <a:t>أوافق</a:t>
                      </a:r>
                      <a:r>
                        <a:rPr lang="en-ZA" sz="1000" b="1" dirty="0">
                          <a:effectLst/>
                          <a:latin typeface="Calibri" panose="020F0502020204030204" pitchFamily="34" charset="0"/>
                          <a:ea typeface="Calibri" panose="020F0502020204030204" pitchFamily="34" charset="0"/>
                          <a:cs typeface="Calibri" panose="020F0502020204030204" pitchFamily="34" charset="0"/>
                        </a:rPr>
                        <a:t> على </a:t>
                      </a:r>
                      <a:r>
                        <a:rPr lang="en-ZA" sz="1000" b="1" dirty="0" err="1">
                          <a:effectLst/>
                          <a:latin typeface="Calibri" panose="020F0502020204030204" pitchFamily="34" charset="0"/>
                          <a:ea typeface="Calibri" panose="020F0502020204030204" pitchFamily="34" charset="0"/>
                          <a:cs typeface="Calibri" panose="020F0502020204030204" pitchFamily="34" charset="0"/>
                        </a:rPr>
                        <a:t>لم</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ال</a:t>
                      </a:r>
                      <a:r>
                        <a:rPr lang="en-ZA" sz="1000" b="1" dirty="0" err="1">
                          <a:effectLst/>
                          <a:latin typeface="Calibri" panose="020F0502020204030204" pitchFamily="34" charset="0"/>
                          <a:ea typeface="Calibri" panose="020F0502020204030204" pitchFamily="34" charset="0"/>
                          <a:cs typeface="Calibri" panose="020F0502020204030204" pitchFamily="34" charset="0"/>
                        </a:rPr>
                        <a:t>شمل</a:t>
                      </a:r>
                      <a:r>
                        <a:rPr lang="en-ZA" sz="1000" b="1" dirty="0">
                          <a:effectLst/>
                          <a:latin typeface="Calibri" panose="020F0502020204030204" pitchFamily="34" charset="0"/>
                          <a:ea typeface="Calibri" panose="020F0502020204030204" pitchFamily="34" charset="0"/>
                          <a:cs typeface="Calibri" panose="020F0502020204030204" pitchFamily="34" charset="0"/>
                        </a:rPr>
                        <a:t> مع _________________ (اسم الطفل) ، وأرحب به / </a:t>
                      </a:r>
                      <a:r>
                        <a:rPr lang="en-ZA" sz="1000" b="1" dirty="0" err="1">
                          <a:effectLst/>
                          <a:latin typeface="Calibri" panose="020F0502020204030204" pitchFamily="34" charset="0"/>
                          <a:ea typeface="Calibri" panose="020F0502020204030204" pitchFamily="34" charset="0"/>
                          <a:cs typeface="Calibri" panose="020F0502020204030204" pitchFamily="34" charset="0"/>
                        </a:rPr>
                        <a:t>به</a:t>
                      </a:r>
                      <a:r>
                        <a:rPr lang="ar-SA" sz="1000" b="1" dirty="0" err="1">
                          <a:effectLst/>
                          <a:latin typeface="Calibri" panose="020F0502020204030204" pitchFamily="34" charset="0"/>
                          <a:ea typeface="Calibri" panose="020F0502020204030204" pitchFamily="34" charset="0"/>
                          <a:cs typeface="Calibri" panose="020F0502020204030204" pitchFamily="34" charset="0"/>
                        </a:rPr>
                        <a:t>ا</a:t>
                      </a:r>
                      <a:r>
                        <a:rPr lang="en-ZA" sz="1000" b="1" dirty="0">
                          <a:effectLst/>
                          <a:latin typeface="Calibri" panose="020F0502020204030204" pitchFamily="34" charset="0"/>
                          <a:ea typeface="Calibri" panose="020F0502020204030204" pitchFamily="34" charset="0"/>
                          <a:cs typeface="Calibri" panose="020F0502020204030204" pitchFamily="34" charset="0"/>
                        </a:rPr>
                        <a:t> في عائلتنا.</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سأضمن أن يكون للطفل وصول متساوٍ إلى موارد الأسرة / المجتمع (الغذاء ، والماء ، والمأوى ، والملبس ، والأدوية ، والتعليم ، وما إلى ذلك) ، وبقدر ما أستطيع ، حماية الطفل من العنف </a:t>
                      </a:r>
                      <a:r>
                        <a:rPr lang="en-ZA" sz="1000" b="1" dirty="0" err="1">
                          <a:effectLst/>
                          <a:latin typeface="Calibri" panose="020F0502020204030204" pitchFamily="34" charset="0"/>
                          <a:ea typeface="Calibri" panose="020F0502020204030204" pitchFamily="34" charset="0"/>
                          <a:cs typeface="Calibri" panose="020F0502020204030204" pitchFamily="34" charset="0"/>
                        </a:rPr>
                        <a:t>والإساءة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والإهمال</a:t>
                      </a:r>
                      <a:r>
                        <a:rPr lang="en-ZA" sz="1000" b="1" dirty="0">
                          <a:effectLst/>
                          <a:latin typeface="Calibri" panose="020F0502020204030204" pitchFamily="34" charset="0"/>
                          <a:ea typeface="Calibri" panose="020F0502020204030204" pitchFamily="34" charset="0"/>
                          <a:cs typeface="Calibri" panose="020F0502020204030204" pitchFamily="34" charset="0"/>
                        </a:rPr>
                        <a:t> والاستغلال.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إذا كانت هناك أية مشكلات ، لأي سبب من الأسباب ، وكنت </a:t>
                      </a:r>
                      <a:r>
                        <a:rPr lang="en-ZA" sz="1000" b="1" dirty="0" err="1">
                          <a:effectLst/>
                          <a:latin typeface="Calibri" panose="020F0502020204030204" pitchFamily="34" charset="0"/>
                          <a:ea typeface="Calibri" panose="020F0502020204030204" pitchFamily="34" charset="0"/>
                          <a:cs typeface="Calibri" panose="020F0502020204030204" pitchFamily="34" charset="0"/>
                        </a:rPr>
                        <a:t>غير</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قادر</a:t>
                      </a:r>
                      <a:r>
                        <a:rPr lang="ar-SA" sz="1000" b="1" dirty="0">
                          <a:effectLst/>
                          <a:latin typeface="Calibri" panose="020F0502020204030204" pitchFamily="34" charset="0"/>
                          <a:ea typeface="Calibri" panose="020F0502020204030204" pitchFamily="34" charset="0"/>
                          <a:cs typeface="Calibri" panose="020F0502020204030204" pitchFamily="34" charset="0"/>
                        </a:rPr>
                        <a:t>/غير قادرين</a:t>
                      </a:r>
                      <a:r>
                        <a:rPr lang="en-ZA" sz="1000" b="1" dirty="0">
                          <a:effectLst/>
                          <a:latin typeface="Calibri" panose="020F0502020204030204" pitchFamily="34" charset="0"/>
                          <a:ea typeface="Calibri" panose="020F0502020204030204" pitchFamily="34" charset="0"/>
                          <a:cs typeface="Calibri" panose="020F0502020204030204" pitchFamily="34" charset="0"/>
                        </a:rPr>
                        <a:t> على الاستمرار في رعاية الطفل ، فسأقوم على الفور بالاتصال بـ _____________________ (اسم وكالة إدارة الحالة) للحصول على مساعدة فورية في ضمان المصالح الفضلى للطفل.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84483969"/>
                  </a:ext>
                </a:extLst>
              </a:tr>
              <a:tr h="223011">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توقيع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الشاهد</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توقيع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a:t>
                      </a:r>
                      <a:r>
                        <a:rPr lang="ar-SA" sz="1000" b="1" dirty="0">
                          <a:effectLst/>
                          <a:latin typeface="Calibri" panose="020F0502020204030204" pitchFamily="34" charset="0"/>
                          <a:ea typeface="Calibri" panose="020F0502020204030204" pitchFamily="34" charset="0"/>
                          <a:cs typeface="Calibri" panose="020F0502020204030204" pitchFamily="34" charset="0"/>
                        </a:rPr>
                        <a:t>شخص البالغ</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err="1">
                          <a:effectLst/>
                          <a:latin typeface="Calibri" panose="020F0502020204030204" pitchFamily="34" charset="0"/>
                          <a:ea typeface="Calibri" panose="020F0502020204030204" pitchFamily="34" charset="0"/>
                          <a:cs typeface="Calibri" panose="020F0502020204030204" pitchFamily="34" charset="0"/>
                        </a:rPr>
                        <a:t>توقيع</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a:t>
                      </a:r>
                      <a:r>
                        <a:rPr lang="ar-SA" sz="1000" b="1" dirty="0">
                          <a:effectLst/>
                          <a:latin typeface="Calibri" panose="020F0502020204030204" pitchFamily="34" charset="0"/>
                          <a:ea typeface="Calibri" panose="020F0502020204030204" pitchFamily="34" charset="0"/>
                          <a:cs typeface="Calibri" panose="020F0502020204030204" pitchFamily="34" charset="0"/>
                        </a:rPr>
                        <a:t>طفل</a:t>
                      </a:r>
                      <a:r>
                        <a:rPr lang="en-Z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8625689"/>
                  </a:ext>
                </a:extLst>
              </a:tr>
              <a:tr h="223011">
                <a:tc gridSpan="4">
                  <a:txBody>
                    <a:bodyPr/>
                    <a:lstStyle/>
                    <a:p>
                      <a:pPr algn="r" rtl="1">
                        <a:lnSpc>
                          <a:spcPct val="107000"/>
                        </a:lnSpc>
                        <a:spcAft>
                          <a:spcPts val="800"/>
                        </a:spcAft>
                      </a:pPr>
                      <a:r>
                        <a:rPr lang="ar-SA" sz="1000" b="1" dirty="0">
                          <a:effectLst/>
                          <a:latin typeface="Calibri" panose="020F0502020204030204" pitchFamily="34" charset="0"/>
                          <a:ea typeface="Calibri" panose="020F0502020204030204" pitchFamily="34" charset="0"/>
                          <a:cs typeface="Calibri" panose="020F0502020204030204" pitchFamily="34" charset="0"/>
                        </a:rPr>
                        <a:t>مكان</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التوقيع</a:t>
                      </a:r>
                      <a:r>
                        <a:rPr lang="ar-SA" sz="1000" b="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r" rtl="1">
                        <a:lnSpc>
                          <a:spcPct val="107000"/>
                        </a:lnSpc>
                        <a:spcAft>
                          <a:spcPts val="800"/>
                        </a:spcAft>
                      </a:pPr>
                      <a:r>
                        <a:rPr lang="en-ZA" sz="1100" b="1" dirty="0" err="1">
                          <a:effectLst/>
                          <a:latin typeface="Calibri" panose="020F0502020204030204" pitchFamily="34" charset="0"/>
                          <a:ea typeface="Calibri" panose="020F0502020204030204" pitchFamily="34" charset="0"/>
                          <a:cs typeface="Calibri" panose="020F0502020204030204" pitchFamily="34" charset="0"/>
                        </a:rPr>
                        <a:t>تاريخ</a:t>
                      </a:r>
                      <a:r>
                        <a:rPr lang="en-ZA" sz="1100" b="1" dirty="0">
                          <a:effectLst/>
                          <a:latin typeface="Calibri" panose="020F0502020204030204" pitchFamily="34" charset="0"/>
                          <a:ea typeface="Calibri" panose="020F0502020204030204" pitchFamily="34" charset="0"/>
                          <a:cs typeface="Calibri" panose="020F0502020204030204" pitchFamily="34" charset="0"/>
                        </a:rPr>
                        <a:t> </a:t>
                      </a:r>
                      <a:r>
                        <a:rPr lang="en-ZA" sz="1100" b="1" dirty="0" err="1">
                          <a:effectLst/>
                          <a:latin typeface="Calibri" panose="020F0502020204030204" pitchFamily="34" charset="0"/>
                          <a:ea typeface="Calibri" panose="020F0502020204030204" pitchFamily="34" charset="0"/>
                          <a:cs typeface="Calibri" panose="020F0502020204030204" pitchFamily="34" charset="0"/>
                        </a:rPr>
                        <a:t>التوقيع:</a:t>
                      </a:r>
                      <a:r>
                        <a:rPr lang="en-ZA" sz="1000" i="1" dirty="0" err="1">
                          <a:effectLst/>
                          <a:latin typeface="Calibri" panose="020F0502020204030204" pitchFamily="34" charset="0"/>
                          <a:ea typeface="Calibri" panose="020F0502020204030204" pitchFamily="34" charset="0"/>
                          <a:cs typeface="Calibri" panose="020F0502020204030204" pitchFamily="34" charset="0"/>
                        </a:rPr>
                        <a:t>يوم</a:t>
                      </a:r>
                      <a:r>
                        <a:rPr lang="en-ZA" sz="1000" i="1" dirty="0">
                          <a:effectLst/>
                          <a:latin typeface="Calibri" panose="020F0502020204030204" pitchFamily="34" charset="0"/>
                          <a:ea typeface="Calibri" panose="020F0502020204030204" pitchFamily="34" charset="0"/>
                          <a:cs typeface="Calibri" panose="020F0502020204030204" pitchFamily="34" charset="0"/>
                        </a:rPr>
                        <a:t> / </a:t>
                      </a:r>
                      <a:r>
                        <a:rPr lang="en-ZA" sz="1000" i="1" dirty="0" err="1">
                          <a:effectLst/>
                          <a:latin typeface="Calibri" panose="020F0502020204030204" pitchFamily="34" charset="0"/>
                          <a:ea typeface="Calibri" panose="020F0502020204030204" pitchFamily="34" charset="0"/>
                          <a:cs typeface="Calibri" panose="020F0502020204030204" pitchFamily="34" charset="0"/>
                        </a:rPr>
                        <a:t>شهر</a:t>
                      </a:r>
                      <a:r>
                        <a:rPr lang="en-ZA" sz="1000" i="1" dirty="0">
                          <a:effectLst/>
                          <a:latin typeface="Calibri" panose="020F0502020204030204" pitchFamily="34" charset="0"/>
                          <a:ea typeface="Calibri" panose="020F0502020204030204" pitchFamily="34" charset="0"/>
                          <a:cs typeface="Calibri" panose="020F0502020204030204" pitchFamily="34" charset="0"/>
                        </a:rPr>
                        <a:t> / </a:t>
                      </a:r>
                      <a:r>
                        <a:rPr lang="en-ZA" sz="1000" i="1" dirty="0" err="1">
                          <a:effectLst/>
                          <a:latin typeface="Calibri" panose="020F0502020204030204" pitchFamily="34" charset="0"/>
                          <a:ea typeface="Calibri" panose="020F0502020204030204" pitchFamily="34" charset="0"/>
                          <a:cs typeface="Calibri" panose="020F0502020204030204" pitchFamily="34" charset="0"/>
                        </a:rPr>
                        <a:t>سنة</a:t>
                      </a:r>
                      <a:endParaRPr lang="en-CA" sz="1600" dirty="0">
                        <a:effectLst/>
                        <a:latin typeface="Calibri" panose="020F0502020204030204" pitchFamily="34" charset="0"/>
                        <a:ea typeface="Calibri" panose="020F0502020204030204" pitchFamily="34" charset="0"/>
                        <a:cs typeface="Calibri" panose="020F0502020204030204" pitchFamily="34" charset="0"/>
                      </a:endParaRPr>
                    </a:p>
                    <a:p>
                      <a:pPr algn="r" rtl="1">
                        <a:lnSpc>
                          <a:spcPct val="107000"/>
                        </a:lnSpc>
                        <a:spcAft>
                          <a:spcPts val="800"/>
                        </a:spcAft>
                      </a:pPr>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9541460"/>
                  </a:ext>
                </a:extLst>
              </a:tr>
              <a:tr h="223011">
                <a:tc gridSpan="8">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٤. ال</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متابعة</a:t>
                      </a: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يوصى</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بما لا يقل عن ثلاث زيارات متابعة بعد </a:t>
                      </a:r>
                      <a:r>
                        <a:rPr lang="en-ZA" sz="8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إعادة</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ar-S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لم الشمل</a:t>
                      </a:r>
                      <a:r>
                        <a:rPr lang="en-ZA" sz="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 أثناء مرحلة إعادة الإدماج (يتم وضعها في سياقها)</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92950585"/>
                  </a:ext>
                </a:extLst>
              </a:tr>
              <a:tr h="223011">
                <a:tc gridSpan="8">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تاريخ المتابعة </a:t>
                      </a:r>
                      <a:r>
                        <a:rPr lang="en-ZA" sz="1000" b="1" dirty="0" err="1">
                          <a:effectLst/>
                          <a:latin typeface="Calibri" panose="020F0502020204030204" pitchFamily="34" charset="0"/>
                          <a:ea typeface="Calibri" panose="020F0502020204030204" pitchFamily="34" charset="0"/>
                          <a:cs typeface="Calibri" panose="020F0502020204030204" pitchFamily="34" charset="0"/>
                        </a:rPr>
                        <a:t>التالية</a:t>
                      </a:r>
                      <a:r>
                        <a:rPr lang="en-ZA" sz="1000" b="1" dirty="0">
                          <a:effectLst/>
                          <a:latin typeface="Calibri" panose="020F0502020204030204" pitchFamily="34" charset="0"/>
                          <a:ea typeface="Calibri" panose="020F0502020204030204" pitchFamily="34" charset="0"/>
                          <a:cs typeface="Calibri" panose="020F0502020204030204" pitchFamily="34" charset="0"/>
                        </a:rPr>
                        <a:t>:</a:t>
                      </a:r>
                      <a:r>
                        <a:rPr lang="ar-SA" sz="1000" b="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يوم</a:t>
                      </a:r>
                      <a:r>
                        <a:rPr lang="en-ZA" sz="800" i="1" dirty="0">
                          <a:effectLst/>
                          <a:latin typeface="Calibri" panose="020F0502020204030204" pitchFamily="34" charset="0"/>
                          <a:ea typeface="Calibri" panose="020F0502020204030204" pitchFamily="34" charset="0"/>
                          <a:cs typeface="Calibri" panose="020F0502020204030204" pitchFamily="34" charset="0"/>
                        </a:rPr>
                        <a:t> / شهر / سنة</a:t>
                      </a:r>
                      <a:r>
                        <a:rPr lang="en-ZA" sz="1000"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49030809"/>
                  </a:ext>
                </a:extLst>
              </a:tr>
              <a:tr h="223011">
                <a:tc gridSpan="8">
                  <a:txBody>
                    <a:bodyPr/>
                    <a:lstStyle/>
                    <a:p>
                      <a:pPr algn="r" rtl="1">
                        <a:lnSpc>
                          <a:spcPct val="107000"/>
                        </a:lnSpc>
                        <a:spcAft>
                          <a:spcPts val="800"/>
                        </a:spcAft>
                      </a:pP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٥.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الموافقة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0578640"/>
                  </a:ext>
                </a:extLst>
              </a:tr>
              <a:tr h="315036">
                <a:tc gridSpan="8">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هل تتم الموافقة على لم الشمل من قبل شخص لديه سلطة </a:t>
                      </a:r>
                      <a:r>
                        <a:rPr lang="en-ZA" sz="1000" b="1" dirty="0" err="1">
                          <a:effectLst/>
                          <a:latin typeface="Calibri" panose="020F0502020204030204" pitchFamily="34" charset="0"/>
                          <a:ea typeface="Calibri" panose="020F0502020204030204" pitchFamily="34" charset="0"/>
                          <a:cs typeface="Calibri" panose="020F0502020204030204" pitchFamily="34" charset="0"/>
                        </a:rPr>
                        <a:t>قانونية</a:t>
                      </a:r>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 </a:t>
                      </a:r>
                      <a:r>
                        <a:rPr lang="en-ZA" sz="800" i="1" dirty="0" err="1">
                          <a:effectLst/>
                          <a:latin typeface="Calibri" panose="020F0502020204030204" pitchFamily="34" charset="0"/>
                          <a:ea typeface="Calibri" panose="020F0502020204030204" pitchFamily="34" charset="0"/>
                          <a:cs typeface="Calibri" panose="020F0502020204030204" pitchFamily="34" charset="0"/>
                        </a:rPr>
                        <a:t>أن</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ar-SA" sz="800" i="1" dirty="0" err="1">
                          <a:effectLst/>
                          <a:latin typeface="Calibri" panose="020F0502020204030204" pitchFamily="34" charset="0"/>
                          <a:ea typeface="Calibri" panose="020F0502020204030204" pitchFamily="34" charset="0"/>
                          <a:cs typeface="Calibri" panose="020F0502020204030204" pitchFamily="34" charset="0"/>
                        </a:rPr>
                        <a:t>ي</a:t>
                      </a:r>
                      <a:r>
                        <a:rPr lang="en-ZA" sz="800" i="1" dirty="0" err="1">
                          <a:effectLst/>
                          <a:latin typeface="Calibri" panose="020F0502020204030204" pitchFamily="34" charset="0"/>
                          <a:ea typeface="Calibri" panose="020F0502020204030204" pitchFamily="34" charset="0"/>
                          <a:cs typeface="Calibri" panose="020F0502020204030204" pitchFamily="34" charset="0"/>
                        </a:rPr>
                        <a:t>كون</a:t>
                      </a:r>
                      <a:r>
                        <a:rPr lang="en-ZA" sz="800" i="1" dirty="0">
                          <a:effectLst/>
                          <a:latin typeface="Calibri" panose="020F0502020204030204" pitchFamily="34" charset="0"/>
                          <a:ea typeface="Calibri" panose="020F0502020204030204" pitchFamily="34" charset="0"/>
                          <a:cs typeface="Calibri" panose="020F0502020204030204" pitchFamily="34" charset="0"/>
                        </a:rPr>
                        <a:t> </a:t>
                      </a:r>
                      <a:r>
                        <a:rPr lang="ar-SA" sz="800" i="1" dirty="0">
                          <a:effectLst/>
                          <a:latin typeface="Calibri" panose="020F0502020204030204" pitchFamily="34" charset="0"/>
                          <a:ea typeface="Calibri" panose="020F0502020204030204" pitchFamily="34" charset="0"/>
                          <a:cs typeface="Calibri" panose="020F0502020204030204" pitchFamily="34" charset="0"/>
                        </a:rPr>
                        <a:t>لم الشمل </a:t>
                      </a:r>
                      <a:r>
                        <a:rPr lang="en-ZA" sz="800" i="1" dirty="0" err="1">
                          <a:effectLst/>
                          <a:latin typeface="Calibri" panose="020F0502020204030204" pitchFamily="34" charset="0"/>
                          <a:ea typeface="Calibri" panose="020F0502020204030204" pitchFamily="34" charset="0"/>
                          <a:cs typeface="Calibri" panose="020F0502020204030204" pitchFamily="34" charset="0"/>
                        </a:rPr>
                        <a:t>رسمي</a:t>
                      </a:r>
                      <a:r>
                        <a:rPr lang="en-ZA" sz="800" i="1"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نعم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dirty="0">
                          <a:effectLst/>
                          <a:latin typeface="Calibri" panose="020F0502020204030204" pitchFamily="34" charset="0"/>
                          <a:ea typeface="Calibri" panose="020F0502020204030204" pitchFamily="34" charset="0"/>
                          <a:cs typeface="Calibri" panose="020F0502020204030204" pitchFamily="34" charset="0"/>
                        </a:rPr>
                        <a:t>[ ] لا،</a:t>
                      </a:r>
                      <a:r>
                        <a:rPr lang="en-ZA" sz="1000" b="1" dirty="0">
                          <a:effectLst/>
                          <a:latin typeface="Calibri" panose="020F0502020204030204" pitchFamily="34" charset="0"/>
                          <a:ea typeface="Calibri" panose="020F0502020204030204" pitchFamily="34" charset="0"/>
                          <a:cs typeface="Calibri" panose="020F0502020204030204" pitchFamily="34" charset="0"/>
                        </a:rPr>
                        <a:t>اشرح السبب</a:t>
                      </a:r>
                      <a:r>
                        <a:rPr lang="en-ZA" sz="1000" dirty="0">
                          <a:effectLst/>
                          <a:latin typeface="Calibri" panose="020F0502020204030204" pitchFamily="34" charset="0"/>
                          <a:ea typeface="Calibri" panose="020F0502020204030204" pitchFamily="34" charset="0"/>
                          <a:cs typeface="Calibri" panose="020F0502020204030204" pitchFamily="34" charset="0"/>
                        </a:rPr>
                        <a:t>:</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2751793"/>
                  </a:ext>
                </a:extLst>
              </a:tr>
              <a:tr h="223011">
                <a:tc>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التوقيع</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2">
                  <a:txBody>
                    <a:bodyPr/>
                    <a:lstStyle/>
                    <a:p>
                      <a:pPr algn="r" rtl="1"/>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بيانات</a:t>
                      </a:r>
                      <a:r>
                        <a:rPr lang="en-Z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ZA" sz="1000" b="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ال</a:t>
                      </a:r>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تواصل</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r" rtl="1"/>
                      <a:endParaRPr lang="en-CA" dirty="0"/>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الوكالة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ar-SA" sz="1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الاسم</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3593960971"/>
                  </a:ext>
                </a:extLst>
              </a:tr>
              <a:tr h="223011">
                <a:tc>
                  <a:txBody>
                    <a:bodyPr/>
                    <a:lstStyle/>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أخصائي الحالة</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1386452"/>
                  </a:ext>
                </a:extLst>
              </a:tr>
              <a:tr h="223011">
                <a:tc>
                  <a:txBody>
                    <a:bodyPr/>
                    <a:lstStyle/>
                    <a:p>
                      <a:pPr algn="r" rtl="1"/>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a:effectLst/>
                          <a:latin typeface="Calibri" panose="020F0502020204030204" pitchFamily="34" charset="0"/>
                          <a:ea typeface="Calibri" panose="020F0502020204030204" pitchFamily="34" charset="0"/>
                          <a:cs typeface="Calibri" panose="020F0502020204030204" pitchFamily="34" charset="0"/>
                        </a:rPr>
                        <a:t> </a:t>
                      </a:r>
                      <a:r>
                        <a:rPr lang="ar-SA" sz="1000" b="1" dirty="0">
                          <a:effectLst/>
                          <a:latin typeface="Calibri" panose="020F0502020204030204" pitchFamily="34" charset="0"/>
                          <a:ea typeface="Calibri" panose="020F0502020204030204" pitchFamily="34" charset="0"/>
                          <a:cs typeface="Calibri" panose="020F0502020204030204" pitchFamily="34" charset="0"/>
                        </a:rPr>
                        <a:t>المشرف</a:t>
                      </a:r>
                      <a:endParaRPr lang="en-CA" sz="1200" dirty="0">
                        <a:effectLst/>
                        <a:latin typeface="Calibri" panose="020F0502020204030204" pitchFamily="34" charset="0"/>
                        <a:ea typeface="Calibri" panose="020F0502020204030204" pitchFamily="34" charset="0"/>
                        <a:cs typeface="Calibri" panose="020F0502020204030204" pitchFamily="34"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50937200"/>
                  </a:ext>
                </a:extLst>
              </a:tr>
              <a:tr h="223011">
                <a:tc>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8992644"/>
                  </a:ext>
                </a:extLst>
              </a:tr>
              <a:tr h="223011">
                <a:tc>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2">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r" rtl="1"/>
                      <a:endParaRPr lang="en-CA"/>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rtl="1"/>
                      <a:r>
                        <a:rPr lang="en-ZA"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C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45720" marR="4572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63300449"/>
                  </a:ext>
                </a:extLst>
              </a:tr>
            </a:tbl>
          </a:graphicData>
        </a:graphic>
      </p:graphicFrame>
      <p:sp>
        <p:nvSpPr>
          <p:cNvPr id="4" name="Hexagon 3">
            <a:extLst>
              <a:ext uri="{FF2B5EF4-FFF2-40B4-BE49-F238E27FC236}">
                <a16:creationId xmlns:a16="http://schemas.microsoft.com/office/drawing/2014/main" id="{22A2D05B-E6A3-03AC-0A09-644610006534}"/>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13D7848F-BDBF-0927-9383-029F04386A97}"/>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31516607-8C60-0DB5-47FC-74BC1F6E526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4FC7F296-1602-5074-F470-0617BF9D3872}"/>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4E78D169-81B3-1D1A-D43E-A0E36FEA5434}"/>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2303C933-94D1-CE9C-FFFB-5B60333B702B}"/>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Hexagon 10">
            <a:extLst>
              <a:ext uri="{FF2B5EF4-FFF2-40B4-BE49-F238E27FC236}">
                <a16:creationId xmlns:a16="http://schemas.microsoft.com/office/drawing/2014/main" id="{D93367A2-5ED8-58C1-0B7D-059F3D8A9A5B}"/>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8B0CBC4F-E6DD-B416-B95F-A107F4AD85FE}"/>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Hexagon 12">
            <a:extLst>
              <a:ext uri="{FF2B5EF4-FFF2-40B4-BE49-F238E27FC236}">
                <a16:creationId xmlns:a16="http://schemas.microsoft.com/office/drawing/2014/main" id="{012114EA-97F3-539C-1A93-E6247AE7DF58}"/>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CDE89DD7-B822-DB61-2F09-89ECC0672AE2}"/>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0B8E9D8E-413B-FF08-CE83-D478D861A4FF}"/>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DAC2D173-510D-3525-6B39-38B131505B7C}"/>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40302A10-6E0F-5DBA-C87C-51D1AE6B1C52}"/>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FCA5E919-2C83-1841-1D71-690E97DDB617}"/>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F40ADD8C-9420-29F2-0A2B-BF49496303A5}"/>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EE45C462-0212-1160-611D-76C43C0DA6B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8BABEBAD-56DE-88F1-02BC-EA68CDE392D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477517ED-9E6F-E187-DB02-C18BF9BAE345}"/>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91373938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19F588-3D6E-10B9-11C3-23CEC437A91B}"/>
              </a:ext>
            </a:extLst>
          </p:cNvPr>
          <p:cNvSpPr txBox="1"/>
          <p:nvPr/>
        </p:nvSpPr>
        <p:spPr>
          <a:xfrm>
            <a:off x="982986" y="713169"/>
            <a:ext cx="2551847"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هل لم </a:t>
            </a:r>
            <a:r>
              <a:rPr lang="en-US" sz="1100" dirty="0" err="1">
                <a:latin typeface="Calibri" panose="020F0502020204030204" pitchFamily="34" charset="0"/>
                <a:cs typeface="Calibri" panose="020F0502020204030204" pitchFamily="34" charset="0"/>
              </a:rPr>
              <a:t>شمل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الأسرة</a:t>
            </a:r>
            <a:r>
              <a:rPr lang="ar-SA" sz="1100" dirty="0">
                <a:latin typeface="Calibri" panose="020F0502020204030204" pitchFamily="34" charset="0"/>
                <a:cs typeface="Calibri" panose="020F0502020204030204" pitchFamily="34" charset="0"/>
              </a:rPr>
              <a:t> هو</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في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مصلحة</a:t>
            </a:r>
            <a:r>
              <a:rPr lang="ar-SA" sz="1100" dirty="0">
                <a:latin typeface="Calibri" panose="020F0502020204030204" pitchFamily="34" charset="0"/>
                <a:cs typeface="Calibri" panose="020F0502020204030204" pitchFamily="34" charset="0"/>
              </a:rPr>
              <a:t> باسم الفضلى</a:t>
            </a:r>
            <a:r>
              <a:rPr lang="en-US" sz="1100" dirty="0">
                <a:latin typeface="Calibri" panose="020F0502020204030204" pitchFamily="34" charset="0"/>
                <a:cs typeface="Calibri" panose="020F0502020204030204" pitchFamily="34" charset="0"/>
              </a:rPr>
              <a:t>؟ اشرح اجابتك.</a:t>
            </a:r>
          </a:p>
        </p:txBody>
      </p:sp>
      <p:sp>
        <p:nvSpPr>
          <p:cNvPr id="4" name="Rectangle 3">
            <a:extLst>
              <a:ext uri="{FF2B5EF4-FFF2-40B4-BE49-F238E27FC236}">
                <a16:creationId xmlns:a16="http://schemas.microsoft.com/office/drawing/2014/main" id="{F91FF951-E6AB-C94F-2B11-5D5D28B38BF8}"/>
              </a:ext>
            </a:extLst>
          </p:cNvPr>
          <p:cNvSpPr/>
          <p:nvPr/>
        </p:nvSpPr>
        <p:spPr>
          <a:xfrm>
            <a:off x="996287" y="1377727"/>
            <a:ext cx="2545403" cy="203517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8" name="TextBox 7">
            <a:extLst>
              <a:ext uri="{FF2B5EF4-FFF2-40B4-BE49-F238E27FC236}">
                <a16:creationId xmlns:a16="http://schemas.microsoft.com/office/drawing/2014/main" id="{81957A19-61B9-D051-FF2B-D465E5CFCFF7}"/>
              </a:ext>
            </a:extLst>
          </p:cNvPr>
          <p:cNvSpPr txBox="1"/>
          <p:nvPr/>
        </p:nvSpPr>
        <p:spPr>
          <a:xfrm>
            <a:off x="982986" y="6493099"/>
            <a:ext cx="5267342" cy="261610"/>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هي الجهات الفاعلة الأخرى التي يجب أن تشارك؟</a:t>
            </a:r>
          </a:p>
        </p:txBody>
      </p:sp>
      <p:sp>
        <p:nvSpPr>
          <p:cNvPr id="9" name="Rectangle 8">
            <a:extLst>
              <a:ext uri="{FF2B5EF4-FFF2-40B4-BE49-F238E27FC236}">
                <a16:creationId xmlns:a16="http://schemas.microsoft.com/office/drawing/2014/main" id="{6AD9B8B9-BA10-9836-E29A-D97BE49A02BE}"/>
              </a:ext>
            </a:extLst>
          </p:cNvPr>
          <p:cNvSpPr/>
          <p:nvPr/>
        </p:nvSpPr>
        <p:spPr>
          <a:xfrm>
            <a:off x="996287" y="6887060"/>
            <a:ext cx="5254041" cy="1772017"/>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0" name="TextBox 9">
            <a:extLst>
              <a:ext uri="{FF2B5EF4-FFF2-40B4-BE49-F238E27FC236}">
                <a16:creationId xmlns:a16="http://schemas.microsoft.com/office/drawing/2014/main" id="{E60FD7CA-4650-F947-2A74-35E2D128166F}"/>
              </a:ext>
            </a:extLst>
          </p:cNvPr>
          <p:cNvSpPr txBox="1"/>
          <p:nvPr/>
        </p:nvSpPr>
        <p:spPr>
          <a:xfrm>
            <a:off x="3691624" y="713169"/>
            <a:ext cx="2551847"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كيف يمكنك تحضير الطفل والأسرة إذا كان لم الشمل في مصلحة الطفل؟</a:t>
            </a:r>
          </a:p>
        </p:txBody>
      </p:sp>
      <p:sp>
        <p:nvSpPr>
          <p:cNvPr id="11" name="Rectangle 10">
            <a:extLst>
              <a:ext uri="{FF2B5EF4-FFF2-40B4-BE49-F238E27FC236}">
                <a16:creationId xmlns:a16="http://schemas.microsoft.com/office/drawing/2014/main" id="{5A462C43-E3AF-98C0-0758-B6276367CADE}"/>
              </a:ext>
            </a:extLst>
          </p:cNvPr>
          <p:cNvSpPr/>
          <p:nvPr/>
        </p:nvSpPr>
        <p:spPr>
          <a:xfrm>
            <a:off x="3704925" y="1377727"/>
            <a:ext cx="2545403" cy="203517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2" name="TextBox 11">
            <a:extLst>
              <a:ext uri="{FF2B5EF4-FFF2-40B4-BE49-F238E27FC236}">
                <a16:creationId xmlns:a16="http://schemas.microsoft.com/office/drawing/2014/main" id="{E249EFF1-B603-0582-797B-A0C061D373E3}"/>
              </a:ext>
            </a:extLst>
          </p:cNvPr>
          <p:cNvSpPr txBox="1"/>
          <p:nvPr/>
        </p:nvSpPr>
        <p:spPr>
          <a:xfrm>
            <a:off x="982986" y="3648284"/>
            <a:ext cx="2551847"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هو نوع الدعم / المتابعة الذي يجب تقديمه </a:t>
            </a:r>
            <a:r>
              <a:rPr lang="en-US" sz="1100" dirty="0" err="1">
                <a:latin typeface="Calibri" panose="020F0502020204030204" pitchFamily="34" charset="0"/>
                <a:cs typeface="Calibri" panose="020F0502020204030204" pitchFamily="34" charset="0"/>
              </a:rPr>
              <a:t>على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المدى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الطويل</a:t>
            </a:r>
            <a:r>
              <a:rPr lang="en-US" sz="1100" dirty="0">
                <a:latin typeface="Calibri" panose="020F0502020204030204" pitchFamily="34" charset="0"/>
                <a:cs typeface="Calibri" panose="020F0502020204030204" pitchFamily="34" charset="0"/>
              </a:rPr>
              <a:t>؟</a:t>
            </a:r>
          </a:p>
        </p:txBody>
      </p:sp>
      <p:sp>
        <p:nvSpPr>
          <p:cNvPr id="13" name="Rectangle 12">
            <a:extLst>
              <a:ext uri="{FF2B5EF4-FFF2-40B4-BE49-F238E27FC236}">
                <a16:creationId xmlns:a16="http://schemas.microsoft.com/office/drawing/2014/main" id="{EEA3BD17-FF40-BC3E-19A6-1ACF2D597A76}"/>
              </a:ext>
            </a:extLst>
          </p:cNvPr>
          <p:cNvSpPr/>
          <p:nvPr/>
        </p:nvSpPr>
        <p:spPr>
          <a:xfrm>
            <a:off x="996287" y="4190190"/>
            <a:ext cx="2545403" cy="203517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4" name="TextBox 13">
            <a:extLst>
              <a:ext uri="{FF2B5EF4-FFF2-40B4-BE49-F238E27FC236}">
                <a16:creationId xmlns:a16="http://schemas.microsoft.com/office/drawing/2014/main" id="{7843A7F5-3918-4625-79FB-620DB062133F}"/>
              </a:ext>
            </a:extLst>
          </p:cNvPr>
          <p:cNvSpPr txBox="1"/>
          <p:nvPr/>
        </p:nvSpPr>
        <p:spPr>
          <a:xfrm>
            <a:off x="3691624" y="3648284"/>
            <a:ext cx="2551847" cy="430887"/>
          </a:xfrm>
          <a:prstGeom prst="rect">
            <a:avLst/>
          </a:prstGeom>
          <a:noFill/>
          <a:ln>
            <a:noFill/>
          </a:ln>
        </p:spPr>
        <p:txBody>
          <a:bodyPr wrap="square" rtlCol="0">
            <a:spAutoFit/>
          </a:bodyPr>
          <a:lstStyle/>
          <a:p>
            <a:pPr algn="r" rtl="1"/>
            <a:r>
              <a:rPr lang="en-US" sz="1100" dirty="0">
                <a:latin typeface="Calibri" panose="020F0502020204030204" pitchFamily="34" charset="0"/>
                <a:cs typeface="Calibri" panose="020F0502020204030204" pitchFamily="34" charset="0"/>
              </a:rPr>
              <a:t>ما هو نوع الدعم / المتابعة الذي يجب تقديمه على </a:t>
            </a:r>
            <a:r>
              <a:rPr lang="en-US" sz="1100" dirty="0" err="1">
                <a:latin typeface="Calibri" panose="020F0502020204030204" pitchFamily="34" charset="0"/>
                <a:cs typeface="Calibri" panose="020F0502020204030204" pitchFamily="34" charset="0"/>
              </a:rPr>
              <a:t>المدى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a:latin typeface="Calibri" panose="020F0502020204030204" pitchFamily="34" charset="0"/>
                <a:cs typeface="Calibri" panose="020F0502020204030204" pitchFamily="34" charset="0"/>
              </a:rPr>
              <a:t>قصير</a:t>
            </a:r>
            <a:r>
              <a:rPr lang="en-US" sz="1100" dirty="0">
                <a:latin typeface="Calibri" panose="020F0502020204030204" pitchFamily="34" charset="0"/>
                <a:cs typeface="Calibri" panose="020F0502020204030204" pitchFamily="34" charset="0"/>
              </a:rPr>
              <a:t>؟</a:t>
            </a:r>
          </a:p>
        </p:txBody>
      </p:sp>
      <p:sp>
        <p:nvSpPr>
          <p:cNvPr id="15" name="Rectangle 14">
            <a:extLst>
              <a:ext uri="{FF2B5EF4-FFF2-40B4-BE49-F238E27FC236}">
                <a16:creationId xmlns:a16="http://schemas.microsoft.com/office/drawing/2014/main" id="{D95C987D-2AB4-9B24-6D96-3F2178FDCDFF}"/>
              </a:ext>
            </a:extLst>
          </p:cNvPr>
          <p:cNvSpPr/>
          <p:nvPr/>
        </p:nvSpPr>
        <p:spPr>
          <a:xfrm>
            <a:off x="3704925" y="4190190"/>
            <a:ext cx="2545403" cy="203517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rtl="1"/>
            <a:endParaRPr lang="en-US" dirty="0"/>
          </a:p>
        </p:txBody>
      </p:sp>
      <p:sp>
        <p:nvSpPr>
          <p:cNvPr id="16" name="Hexagon 15">
            <a:extLst>
              <a:ext uri="{FF2B5EF4-FFF2-40B4-BE49-F238E27FC236}">
                <a16:creationId xmlns:a16="http://schemas.microsoft.com/office/drawing/2014/main" id="{23DC883E-44DC-47C5-8B19-21E137B3345E}"/>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Hexagon 16">
            <a:extLst>
              <a:ext uri="{FF2B5EF4-FFF2-40B4-BE49-F238E27FC236}">
                <a16:creationId xmlns:a16="http://schemas.microsoft.com/office/drawing/2014/main" id="{515F4456-A104-79CC-C844-A4B94033F62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50053CD2-A102-9AEB-EF07-613F31DC2D6D}"/>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E7BB2FC6-E431-5102-6F87-C835833C4F46}"/>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C0096DE-1DC1-961A-273D-2B3FE41787ED}"/>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5AA68B16-6740-02F9-51A7-3416C3BE210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A1016971-119E-08FF-F606-F04FDE4A5BA0}"/>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6DD7AA98-344F-8E00-A98B-ED3589EDF380}"/>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E6236C33-1979-F6D2-BC37-04C4F7164DC6}"/>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EF50069F-2E51-6428-48C4-8355C08A7448}"/>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EE5683E7-F54B-8F53-7313-336C4846A445}"/>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1BDA558B-D2FE-4339-B912-43C31BF64723}"/>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7E283E14-0809-530F-29A6-5B60BDF70D88}"/>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80512CAD-D753-AB28-7DBE-D02C5C0B6647}"/>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59C65B33-B751-B9E2-0D45-C6C78B39CF41}"/>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FC4D0A51-1C70-69F5-CF04-61445EBC8D18}"/>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Hexagon 32">
            <a:extLst>
              <a:ext uri="{FF2B5EF4-FFF2-40B4-BE49-F238E27FC236}">
                <a16:creationId xmlns:a16="http://schemas.microsoft.com/office/drawing/2014/main" id="{6B47C6FA-2226-BFA0-D560-A5062976B7E5}"/>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Hexagon 33">
            <a:extLst>
              <a:ext uri="{FF2B5EF4-FFF2-40B4-BE49-F238E27FC236}">
                <a16:creationId xmlns:a16="http://schemas.microsoft.com/office/drawing/2014/main" id="{0DAE46F8-9C17-CCB7-7254-3BF54FA0185C}"/>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348654498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2F5C113-8FCE-3DDD-0D92-CE56DC55344B}"/>
              </a:ext>
            </a:extLst>
          </p:cNvPr>
          <p:cNvSpPr txBox="1"/>
          <p:nvPr/>
        </p:nvSpPr>
        <p:spPr>
          <a:xfrm>
            <a:off x="982985" y="713169"/>
            <a:ext cx="4325427"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نقاط التعلم الأساسية</a:t>
            </a:r>
          </a:p>
        </p:txBody>
      </p:sp>
      <p:sp>
        <p:nvSpPr>
          <p:cNvPr id="11" name="Google Shape;256;p19">
            <a:extLst>
              <a:ext uri="{FF2B5EF4-FFF2-40B4-BE49-F238E27FC236}">
                <a16:creationId xmlns:a16="http://schemas.microsoft.com/office/drawing/2014/main" id="{4B4BAE65-425D-6981-DD81-97025B1C6D4B}"/>
              </a:ext>
            </a:extLst>
          </p:cNvPr>
          <p:cNvSpPr/>
          <p:nvPr/>
        </p:nvSpPr>
        <p:spPr>
          <a:xfrm>
            <a:off x="1072579" y="1226353"/>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 name="Google Shape;258;p19">
            <a:extLst>
              <a:ext uri="{FF2B5EF4-FFF2-40B4-BE49-F238E27FC236}">
                <a16:creationId xmlns:a16="http://schemas.microsoft.com/office/drawing/2014/main" id="{889AA28E-0CF3-DA8D-1AC5-4218B4966AF7}"/>
              </a:ext>
            </a:extLst>
          </p:cNvPr>
          <p:cNvSpPr txBox="1"/>
          <p:nvPr/>
        </p:nvSpPr>
        <p:spPr>
          <a:xfrm>
            <a:off x="1599723" y="1284476"/>
            <a:ext cx="4637303" cy="1179129"/>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يعد لم شمل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الأسرة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عمومًا</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هو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الهدف</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النهائي</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dirty="0">
                <a:solidFill>
                  <a:srgbClr val="000000"/>
                </a:solidFill>
                <a:latin typeface="Calibri" panose="020F0502020204030204" pitchFamily="34" charset="0"/>
                <a:ea typeface="Arial"/>
                <a:cs typeface="Calibri" panose="020F0502020204030204" pitchFamily="34" charset="0"/>
                <a:sym typeface="Arial"/>
              </a:rPr>
              <a:t>ل</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تعقب الأسرة و لم الشمل</a:t>
            </a: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1100"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يحتاج بعض الأطفال والأسر إلى دعم إضافي ، على سبيل المثال عندما تكون فترة الانفصال طويلة أو عندما تكون أسباب الانفصال صعبة.</a:t>
            </a:r>
          </a:p>
          <a:p>
            <a:pPr marL="0" marR="0" lvl="0" indent="0" algn="r" rtl="1">
              <a:lnSpc>
                <a:spcPct val="107000"/>
              </a:lnSpc>
              <a:spcBef>
                <a:spcPts val="0"/>
              </a:spcBef>
              <a:spcAft>
                <a:spcPts val="0"/>
              </a:spcAft>
              <a:buClr>
                <a:srgbClr val="000000"/>
              </a:buClr>
              <a:buSzPts val="2400"/>
              <a:buFont typeface="Arial"/>
              <a:buNone/>
            </a:pPr>
            <a:endPar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يمكن</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ل</a:t>
            </a:r>
            <a:r>
              <a:rPr lang="ar-SA"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أخصائيي</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الحالة دعم تنظيم حفل خلال لم شمل الأسرة</a:t>
            </a:r>
            <a:r>
              <a:rPr lang="en-US" sz="1100" b="0" i="0" u="none" strike="noStrike" cap="none" dirty="0">
                <a:solidFill>
                  <a:srgbClr val="000000"/>
                </a:solidFill>
                <a:latin typeface="+mn-lt"/>
                <a:ea typeface="Arial"/>
                <a:cs typeface="Arial"/>
                <a:sym typeface="Arial"/>
              </a:rPr>
              <a:t>.</a:t>
            </a:r>
          </a:p>
        </p:txBody>
      </p:sp>
      <p:sp>
        <p:nvSpPr>
          <p:cNvPr id="14" name="Google Shape;256;p19">
            <a:extLst>
              <a:ext uri="{FF2B5EF4-FFF2-40B4-BE49-F238E27FC236}">
                <a16:creationId xmlns:a16="http://schemas.microsoft.com/office/drawing/2014/main" id="{B6FB47BA-3B85-B48A-6972-510DA438B0AF}"/>
              </a:ext>
            </a:extLst>
          </p:cNvPr>
          <p:cNvSpPr/>
          <p:nvPr/>
        </p:nvSpPr>
        <p:spPr>
          <a:xfrm>
            <a:off x="1072579" y="1692518"/>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275;p12">
            <a:extLst>
              <a:ext uri="{FF2B5EF4-FFF2-40B4-BE49-F238E27FC236}">
                <a16:creationId xmlns:a16="http://schemas.microsoft.com/office/drawing/2014/main" id="{D694830F-549C-D6B3-4034-5C42085E9B34}"/>
              </a:ext>
            </a:extLst>
          </p:cNvPr>
          <p:cNvSpPr/>
          <p:nvPr/>
        </p:nvSpPr>
        <p:spPr>
          <a:xfrm>
            <a:off x="982985" y="3538520"/>
            <a:ext cx="5254042" cy="5266267"/>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 name="TextBox 16">
            <a:extLst>
              <a:ext uri="{FF2B5EF4-FFF2-40B4-BE49-F238E27FC236}">
                <a16:creationId xmlns:a16="http://schemas.microsoft.com/office/drawing/2014/main" id="{D299B37E-DD48-BC3E-0FFA-3CDAB9A45965}"/>
              </a:ext>
            </a:extLst>
          </p:cNvPr>
          <p:cNvSpPr txBox="1"/>
          <p:nvPr/>
        </p:nvSpPr>
        <p:spPr>
          <a:xfrm>
            <a:off x="1072579" y="2972647"/>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Google Shape;256;p19">
            <a:extLst>
              <a:ext uri="{FF2B5EF4-FFF2-40B4-BE49-F238E27FC236}">
                <a16:creationId xmlns:a16="http://schemas.microsoft.com/office/drawing/2014/main" id="{EAC68367-70EA-C0CF-CADD-9CE9B4DF35F9}"/>
              </a:ext>
            </a:extLst>
          </p:cNvPr>
          <p:cNvSpPr/>
          <p:nvPr/>
        </p:nvSpPr>
        <p:spPr>
          <a:xfrm>
            <a:off x="1072579" y="2225396"/>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Hexagon 3">
            <a:extLst>
              <a:ext uri="{FF2B5EF4-FFF2-40B4-BE49-F238E27FC236}">
                <a16:creationId xmlns:a16="http://schemas.microsoft.com/office/drawing/2014/main" id="{7F06A510-B41B-36E3-6D86-E118D05DD303}"/>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60E68827-5CAA-C065-058D-7F72ACA4F049}"/>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4389BCF7-BFAE-D972-49AE-9CAA070265B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8EF87EF4-3425-527F-6122-E84DB566A04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EDD74BF3-CB8F-A89A-2113-00D9CBD9D0F2}"/>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E5F6AF33-AF7B-CE1C-40E2-3EFEA32AC290}"/>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F058CBA9-6F35-8BEF-9B2D-9319AC7CE569}"/>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C684C98-B948-7D4A-37C4-2E1815D756BF}"/>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22A11A81-BEB2-EB04-307E-3C6A91F156F8}"/>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69666949-DF13-7F2A-62B0-8DFF4C68587E}"/>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AB8099F5-E3DB-06EF-804D-C74E06B3AA1E}"/>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138CF655-33B2-C631-A767-21409B1C486A}"/>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06E439BF-4ECB-2EEA-B652-E99D7C67C00B}"/>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124BE1E7-2ABD-EC4E-CBFA-F25FBD667B4C}"/>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8BFE29E3-47FC-7A40-4BC4-155344B2EF94}"/>
              </a:ext>
            </a:extLst>
          </p:cNvPr>
          <p:cNvSpPr/>
          <p:nvPr/>
        </p:nvSpPr>
        <p:spPr>
          <a:xfrm rot="1782986">
            <a:off x="286724" y="6780928"/>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F7A0E500-68BF-1B42-6BA0-B49715A91A5E}"/>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DC31ABAC-EE41-B798-B2C9-1D4CCEAEB10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89754C06-C39A-B2FB-8279-D865001F249E}"/>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69628336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491399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٥.٥</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إعادة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اند</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م</a:t>
            </a:r>
            <a:r>
              <a:rPr lang="ar-SA"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a:t>
            </a: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ج</a:t>
            </a:r>
            <a:endPar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endParaRP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410498"/>
            <a:ext cx="4913992" cy="338554"/>
          </a:xfrm>
          <a:prstGeom prst="rect">
            <a:avLst/>
          </a:prstGeom>
          <a:noFill/>
        </p:spPr>
        <p:txBody>
          <a:bodyPr wrap="square" rtlCol="0">
            <a:spAutoFit/>
          </a:bodyPr>
          <a:lstStyle/>
          <a:p>
            <a:pPr algn="r" rtl="1"/>
            <a:r>
              <a:rPr lang="en-CA" sz="16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519593" y="1912214"/>
            <a:ext cx="4529568" cy="276999"/>
          </a:xfrm>
          <a:prstGeom prst="rect">
            <a:avLst/>
          </a:prstGeom>
          <a:noFill/>
        </p:spPr>
        <p:txBody>
          <a:bodyPr wrap="square" rtlCol="0">
            <a:spAutoFit/>
          </a:bodyPr>
          <a:lstStyle/>
          <a:p>
            <a:pPr marL="0" marR="0" lvl="0" indent="0" algn="r" rtl="1">
              <a:spcBef>
                <a:spcPts val="0"/>
              </a:spcBef>
              <a:spcAft>
                <a:spcPts val="0"/>
              </a:spcAft>
              <a:buNone/>
            </a:pPr>
            <a:r>
              <a:rPr lang="ar-SA" sz="1200" dirty="0">
                <a:solidFill>
                  <a:schemeClr val="tx1"/>
                </a:solidFill>
                <a:latin typeface="Calibri" panose="020F0502020204030204" pitchFamily="34" charset="0"/>
                <a:ea typeface="Arial"/>
                <a:cs typeface="Calibri" panose="020F0502020204030204" pitchFamily="34" charset="0"/>
                <a:sym typeface="Arial"/>
              </a:rPr>
              <a:t>و</a:t>
            </a:r>
            <a:r>
              <a:rPr lang="en-US" sz="1200" dirty="0" err="1">
                <a:solidFill>
                  <a:schemeClr val="tx1"/>
                </a:solidFill>
                <a:latin typeface="Calibri" panose="020F0502020204030204" pitchFamily="34" charset="0"/>
                <a:ea typeface="Arial"/>
                <a:cs typeface="Calibri" panose="020F0502020204030204" pitchFamily="34" charset="0"/>
                <a:sym typeface="Arial"/>
              </a:rPr>
              <a:t>ضع</a:t>
            </a:r>
            <a:r>
              <a:rPr lang="en-US" sz="1200" dirty="0">
                <a:solidFill>
                  <a:schemeClr val="tx1"/>
                </a:solidFill>
                <a:latin typeface="Calibri" panose="020F0502020204030204" pitchFamily="34" charset="0"/>
                <a:ea typeface="Arial"/>
                <a:cs typeface="Calibri" panose="020F0502020204030204" pitchFamily="34" charset="0"/>
                <a:sym typeface="Arial"/>
              </a:rPr>
              <a:t> قائمة بمبادئ ومعايير </a:t>
            </a:r>
            <a:r>
              <a:rPr lang="en-US" sz="1200" dirty="0" err="1">
                <a:solidFill>
                  <a:schemeClr val="tx1"/>
                </a:solidFill>
                <a:latin typeface="Calibri" panose="020F0502020204030204" pitchFamily="34" charset="0"/>
                <a:ea typeface="Arial"/>
                <a:cs typeface="Calibri" panose="020F0502020204030204" pitchFamily="34" charset="0"/>
                <a:sym typeface="Arial"/>
              </a:rPr>
              <a:t>إعادة</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ar-SA" sz="1200" dirty="0">
                <a:latin typeface="Calibri" panose="020F0502020204030204" pitchFamily="34" charset="0"/>
                <a:ea typeface="Arial"/>
                <a:cs typeface="Calibri" panose="020F0502020204030204" pitchFamily="34" charset="0"/>
                <a:sym typeface="Arial"/>
              </a:rPr>
              <a:t>الان</a:t>
            </a:r>
            <a:r>
              <a:rPr lang="en-US" sz="1200" dirty="0" err="1">
                <a:solidFill>
                  <a:schemeClr val="tx1"/>
                </a:solidFill>
                <a:latin typeface="Calibri" panose="020F0502020204030204" pitchFamily="34" charset="0"/>
                <a:ea typeface="Arial"/>
                <a:cs typeface="Calibri" panose="020F0502020204030204" pitchFamily="34" charset="0"/>
                <a:sym typeface="Arial"/>
              </a:rPr>
              <a:t>دم</a:t>
            </a:r>
            <a:r>
              <a:rPr lang="ar-SA" sz="1200" dirty="0" err="1">
                <a:solidFill>
                  <a:schemeClr val="tx1"/>
                </a:solidFill>
                <a:latin typeface="Calibri" panose="020F0502020204030204" pitchFamily="34" charset="0"/>
                <a:ea typeface="Arial"/>
                <a:cs typeface="Calibri" panose="020F0502020204030204" pitchFamily="34" charset="0"/>
                <a:sym typeface="Arial"/>
              </a:rPr>
              <a:t>ا</a:t>
            </a:r>
            <a:r>
              <a:rPr lang="en-US" sz="1200" dirty="0" err="1">
                <a:solidFill>
                  <a:schemeClr val="tx1"/>
                </a:solidFill>
                <a:latin typeface="Calibri" panose="020F0502020204030204" pitchFamily="34" charset="0"/>
                <a:ea typeface="Arial"/>
                <a:cs typeface="Calibri" panose="020F0502020204030204" pitchFamily="34" charset="0"/>
                <a:sym typeface="Arial"/>
              </a:rPr>
              <a:t>ج</a:t>
            </a:r>
            <a:endParaRPr lang="en-US" sz="1200" dirty="0">
              <a:solidFill>
                <a:schemeClr val="tx1"/>
              </a:solidFill>
              <a:latin typeface="Calibri" panose="020F0502020204030204" pitchFamily="34" charset="0"/>
              <a:ea typeface="Arial"/>
              <a:cs typeface="Calibri" panose="020F0502020204030204" pitchFamily="34" charset="0"/>
              <a:sym typeface="Arial"/>
            </a:endParaRPr>
          </a:p>
        </p:txBody>
      </p:sp>
      <p:grpSp>
        <p:nvGrpSpPr>
          <p:cNvPr id="7" name="Google Shape;194;p14">
            <a:extLst>
              <a:ext uri="{FF2B5EF4-FFF2-40B4-BE49-F238E27FC236}">
                <a16:creationId xmlns:a16="http://schemas.microsoft.com/office/drawing/2014/main" id="{2FB0AA04-5936-5251-682E-3405FEBD83C1}"/>
              </a:ext>
            </a:extLst>
          </p:cNvPr>
          <p:cNvGrpSpPr/>
          <p:nvPr/>
        </p:nvGrpSpPr>
        <p:grpSpPr>
          <a:xfrm>
            <a:off x="1153785" y="1988535"/>
            <a:ext cx="332115" cy="351369"/>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701BE764-4314-A83C-FA9F-D4FC2B5ECBB2}"/>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A81A83B3-CD2E-1007-2941-AFCBCC098911}"/>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0" name="TextBox 9">
            <a:extLst>
              <a:ext uri="{FF2B5EF4-FFF2-40B4-BE49-F238E27FC236}">
                <a16:creationId xmlns:a16="http://schemas.microsoft.com/office/drawing/2014/main" id="{D2EA602E-E73A-F6C1-E978-700704750E36}"/>
              </a:ext>
            </a:extLst>
          </p:cNvPr>
          <p:cNvSpPr txBox="1"/>
          <p:nvPr/>
        </p:nvSpPr>
        <p:spPr>
          <a:xfrm>
            <a:off x="982985" y="2600133"/>
            <a:ext cx="4325427" cy="338554"/>
          </a:xfrm>
          <a:prstGeom prst="rect">
            <a:avLst/>
          </a:prstGeom>
          <a:noFill/>
        </p:spPr>
        <p:txBody>
          <a:bodyPr wrap="square" rtlCol="0">
            <a:spAutoFit/>
          </a:bodyPr>
          <a:lstStyle/>
          <a:p>
            <a:pPr algn="r" rtl="1"/>
            <a:r>
              <a:rPr lang="en-CA" sz="1600" b="1" spc="300" dirty="0">
                <a:solidFill>
                  <a:schemeClr val="tx1"/>
                </a:solidFill>
              </a:rPr>
              <a:t>نقاط التعلم الأساسية</a:t>
            </a:r>
          </a:p>
        </p:txBody>
      </p:sp>
      <p:sp>
        <p:nvSpPr>
          <p:cNvPr id="11" name="Google Shape;256;p19">
            <a:extLst>
              <a:ext uri="{FF2B5EF4-FFF2-40B4-BE49-F238E27FC236}">
                <a16:creationId xmlns:a16="http://schemas.microsoft.com/office/drawing/2014/main" id="{BC89D6ED-E06C-EC98-DB66-BDA9A765A746}"/>
              </a:ext>
            </a:extLst>
          </p:cNvPr>
          <p:cNvSpPr/>
          <p:nvPr/>
        </p:nvSpPr>
        <p:spPr>
          <a:xfrm>
            <a:off x="1072579" y="3113317"/>
            <a:ext cx="343714" cy="343714"/>
          </a:xfrm>
          <a:prstGeom prst="star5">
            <a:avLst>
              <a:gd name="adj" fmla="val 28143"/>
              <a:gd name="hf" fmla="val 105146"/>
              <a:gd name="vf" fmla="val 110557"/>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 name="Google Shape;258;p19">
            <a:extLst>
              <a:ext uri="{FF2B5EF4-FFF2-40B4-BE49-F238E27FC236}">
                <a16:creationId xmlns:a16="http://schemas.microsoft.com/office/drawing/2014/main" id="{7B83E686-0C02-41C0-6CEE-2E6E331E323A}"/>
              </a:ext>
            </a:extLst>
          </p:cNvPr>
          <p:cNvSpPr txBox="1"/>
          <p:nvPr/>
        </p:nvSpPr>
        <p:spPr>
          <a:xfrm>
            <a:off x="1599723" y="3096114"/>
            <a:ext cx="4637303" cy="63571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يعد دعم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إعادة</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الإ</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ن</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دماج</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جزءًا أساسيًا من إدارة الحالة وعادةً ما يتضمن المراقبة والمتابعة و (الإحالة إلى)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الدعم النفسي الاجتماعي،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والتدريب</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على المهارات الحياتية و / </a:t>
            </a:r>
            <a:r>
              <a:rPr lang="en-US" sz="1100" b="0" i="0" u="none" strike="noStrike" cap="none" dirty="0" err="1">
                <a:solidFill>
                  <a:srgbClr val="000000"/>
                </a:solidFill>
                <a:latin typeface="Calibri" panose="020F0502020204030204" pitchFamily="34" charset="0"/>
                <a:ea typeface="Arial"/>
                <a:cs typeface="Calibri" panose="020F0502020204030204" pitchFamily="34" charset="0"/>
                <a:sym typeface="Arial"/>
              </a:rPr>
              <a:t>أو</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a:t>
            </a:r>
            <a:r>
              <a:rPr lang="ar-SA" sz="1100" b="0" i="0" u="none" strike="noStrike" cap="none" dirty="0">
                <a:solidFill>
                  <a:srgbClr val="000000"/>
                </a:solidFill>
                <a:latin typeface="Calibri" panose="020F0502020204030204" pitchFamily="34" charset="0"/>
                <a:ea typeface="Arial"/>
                <a:cs typeface="Calibri" panose="020F0502020204030204" pitchFamily="34" charset="0"/>
                <a:sym typeface="Arial"/>
              </a:rPr>
              <a:t>المساعدة النقدية و القسائم</a:t>
            </a:r>
            <a:r>
              <a:rPr lang="en-US" sz="1100" b="0" i="0" u="none" strike="noStrike" cap="none" dirty="0">
                <a:solidFill>
                  <a:srgbClr val="000000"/>
                </a:solidFill>
                <a:latin typeface="Calibri" panose="020F0502020204030204" pitchFamily="34" charset="0"/>
                <a:ea typeface="Arial"/>
                <a:cs typeface="Calibri" panose="020F0502020204030204" pitchFamily="34" charset="0"/>
                <a:sym typeface="Arial"/>
              </a:rPr>
              <a:t> على أساس كل حالة على حدة</a:t>
            </a:r>
          </a:p>
        </p:txBody>
      </p:sp>
      <p:sp>
        <p:nvSpPr>
          <p:cNvPr id="13" name="Google Shape;275;p12">
            <a:extLst>
              <a:ext uri="{FF2B5EF4-FFF2-40B4-BE49-F238E27FC236}">
                <a16:creationId xmlns:a16="http://schemas.microsoft.com/office/drawing/2014/main" id="{C069939E-821F-1AED-1E1C-210275700096}"/>
              </a:ext>
            </a:extLst>
          </p:cNvPr>
          <p:cNvSpPr/>
          <p:nvPr/>
        </p:nvSpPr>
        <p:spPr>
          <a:xfrm>
            <a:off x="982985" y="4571306"/>
            <a:ext cx="5254042" cy="4296923"/>
          </a:xfrm>
          <a:prstGeom prst="rect">
            <a:avLst/>
          </a:prstGeom>
          <a:noFill/>
          <a:ln w="12700" cap="flat" cmpd="sng">
            <a:solidFill>
              <a:schemeClr val="accent2">
                <a:lumMod val="75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4" name="TextBox 13">
            <a:extLst>
              <a:ext uri="{FF2B5EF4-FFF2-40B4-BE49-F238E27FC236}">
                <a16:creationId xmlns:a16="http://schemas.microsoft.com/office/drawing/2014/main" id="{10004F62-CC21-051A-39E3-B8D9AC5B5DC7}"/>
              </a:ext>
            </a:extLst>
          </p:cNvPr>
          <p:cNvSpPr txBox="1"/>
          <p:nvPr/>
        </p:nvSpPr>
        <p:spPr>
          <a:xfrm>
            <a:off x="982985" y="4048039"/>
            <a:ext cx="4637302" cy="338554"/>
          </a:xfrm>
          <a:prstGeom prst="rect">
            <a:avLst/>
          </a:prstGeom>
          <a:noFill/>
        </p:spPr>
        <p:txBody>
          <a:bodyPr wrap="square" rtlCol="0">
            <a:spAutoFit/>
          </a:bodyPr>
          <a:lstStyle/>
          <a:p>
            <a:pPr algn="r" rtl="1"/>
            <a:r>
              <a:rPr lang="en-CA" sz="1600" b="1" spc="300" dirty="0" err="1">
                <a:solidFill>
                  <a:schemeClr val="tx1"/>
                </a:solidFill>
                <a:latin typeface="Calibri" panose="020F0502020204030204" pitchFamily="34" charset="0"/>
                <a:cs typeface="Calibri" panose="020F0502020204030204" pitchFamily="34" charset="0"/>
              </a:rPr>
              <a:t>ملاحظات</a:t>
            </a:r>
            <a:r>
              <a:rPr lang="en-CA" sz="1600" b="1" spc="300" dirty="0">
                <a:solidFill>
                  <a:schemeClr val="tx1"/>
                </a:solidFill>
                <a:latin typeface="Calibri" panose="020F0502020204030204" pitchFamily="34" charset="0"/>
                <a:cs typeface="Calibri" panose="020F0502020204030204" pitchFamily="34" charset="0"/>
              </a:rPr>
              <a:t> </a:t>
            </a:r>
            <a:r>
              <a:rPr lang="ar-SA" sz="1600" b="1" spc="300" dirty="0">
                <a:solidFill>
                  <a:schemeClr val="tx1"/>
                </a:solidFill>
                <a:latin typeface="Calibri" panose="020F0502020204030204" pitchFamily="34" charset="0"/>
                <a:cs typeface="Calibri" panose="020F0502020204030204" pitchFamily="34" charset="0"/>
              </a:rPr>
              <a:t>الجلسة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15" name="Hexagon 14">
            <a:extLst>
              <a:ext uri="{FF2B5EF4-FFF2-40B4-BE49-F238E27FC236}">
                <a16:creationId xmlns:a16="http://schemas.microsoft.com/office/drawing/2014/main" id="{522A1058-57F0-FFD4-46C9-031D589C758F}"/>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B51FEFA6-66D1-28C6-0841-91BD0743A05B}"/>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B2BAAAE6-DCC8-96AC-C9C9-F4B95830096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93C56397-D06D-0345-F291-40AF8E727CBB}"/>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8B567460-A137-914A-428C-3E27E33DCC3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86820864-CE5C-E65A-5D71-EE36972DC666}"/>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5040C71B-B916-9CAE-C735-16AC7796462C}"/>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2347E5E1-E4FF-D6A6-B96A-90FCCD677C1B}"/>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BFF7561B-BA17-E2A0-37A2-78B8D77C4286}"/>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F1B4FEAB-7EF2-05F2-222C-13A3767FBF0F}"/>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F03D1A0A-F223-A1C7-F9A9-E47EE81F767E}"/>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6F8CB170-A838-98D4-840D-E3D04FE432D5}"/>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1988275C-367A-3839-0C0F-8838206C3155}"/>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69EB9F21-478F-E8C9-3D60-E861CDFC2522}"/>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5CB41515-1815-BA19-9CE7-184B10B02360}"/>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0D98389C-8374-7257-641A-5D533DD3C9D0}"/>
              </a:ext>
            </a:extLst>
          </p:cNvPr>
          <p:cNvSpPr/>
          <p:nvPr/>
        </p:nvSpPr>
        <p:spPr>
          <a:xfrm rot="1782986">
            <a:off x="286725" y="7243772"/>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699D4C0C-621F-ADD4-E460-90B7D9AE50FD}"/>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B794E76D-19A4-A726-E863-CD061F7ED9E1}"/>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226117596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B592193B-59FD-99DD-6B7C-4926672E43D5}"/>
              </a:ext>
            </a:extLst>
          </p:cNvPr>
          <p:cNvSpPr txBox="1"/>
          <p:nvPr/>
        </p:nvSpPr>
        <p:spPr>
          <a:xfrm>
            <a:off x="996287" y="713169"/>
            <a:ext cx="5254041" cy="338554"/>
          </a:xfrm>
          <a:prstGeom prst="rect">
            <a:avLst/>
          </a:prstGeom>
          <a:noFill/>
        </p:spPr>
        <p:txBody>
          <a:bodyPr wrap="square">
            <a:spAutoFit/>
          </a:bodyPr>
          <a:lstStyle/>
          <a:p>
            <a:pPr marL="0" marR="0" lvl="0" indent="0" algn="r" rtl="1">
              <a:spcBef>
                <a:spcPts val="0"/>
              </a:spcBef>
              <a:spcAft>
                <a:spcPts val="1800"/>
              </a:spcAft>
              <a:buNone/>
            </a:pPr>
            <a:r>
              <a:rPr lang="en-US" sz="1600" b="1" spc="300" dirty="0" err="1">
                <a:solidFill>
                  <a:schemeClr val="bg1"/>
                </a:solidFill>
                <a:highlight>
                  <a:srgbClr val="8D607A"/>
                </a:highlight>
                <a:latin typeface="Calibri" panose="020F0502020204030204" pitchFamily="34" charset="0"/>
                <a:ea typeface="Calibri"/>
                <a:cs typeface="Calibri" panose="020F0502020204030204" pitchFamily="34" charset="0"/>
                <a:sym typeface="Calibri"/>
              </a:rPr>
              <a:t>الجلسة</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a:t>
            </a:r>
            <a:r>
              <a:rPr lang="ar-SA"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٦</a:t>
            </a:r>
            <a:r>
              <a:rPr lang="en-US" sz="1600" b="1" spc="300" dirty="0">
                <a:solidFill>
                  <a:schemeClr val="bg1"/>
                </a:solidFill>
                <a:highlight>
                  <a:srgbClr val="8D607A"/>
                </a:highlight>
                <a:latin typeface="Calibri" panose="020F0502020204030204" pitchFamily="34" charset="0"/>
                <a:ea typeface="Calibri"/>
                <a:cs typeface="Calibri" panose="020F0502020204030204" pitchFamily="34" charset="0"/>
                <a:sym typeface="Calibri"/>
              </a:rPr>
              <a:t>: المتابعة والمراجعة</a:t>
            </a:r>
          </a:p>
        </p:txBody>
      </p:sp>
      <p:sp>
        <p:nvSpPr>
          <p:cNvPr id="19" name="TextBox 18">
            <a:extLst>
              <a:ext uri="{FF2B5EF4-FFF2-40B4-BE49-F238E27FC236}">
                <a16:creationId xmlns:a16="http://schemas.microsoft.com/office/drawing/2014/main" id="{3803F443-FE0E-9E53-E320-1BB04742B19F}"/>
              </a:ext>
            </a:extLst>
          </p:cNvPr>
          <p:cNvSpPr txBox="1"/>
          <p:nvPr/>
        </p:nvSpPr>
        <p:spPr>
          <a:xfrm>
            <a:off x="996287" y="1410498"/>
            <a:ext cx="5254042" cy="307777"/>
          </a:xfrm>
          <a:prstGeom prst="rect">
            <a:avLst/>
          </a:prstGeom>
          <a:noFill/>
        </p:spPr>
        <p:txBody>
          <a:bodyPr wrap="square" rtlCol="0">
            <a:spAutoFit/>
          </a:bodyPr>
          <a:lstStyle/>
          <a:p>
            <a:pPr algn="r" rtl="1"/>
            <a:r>
              <a:rPr lang="en-CA" sz="1400" b="1" spc="300" dirty="0">
                <a:solidFill>
                  <a:schemeClr val="tx1"/>
                </a:solidFill>
                <a:latin typeface="Calibri" panose="020F0502020204030204" pitchFamily="34" charset="0"/>
                <a:cs typeface="Calibri" panose="020F0502020204030204" pitchFamily="34" charset="0"/>
              </a:rPr>
              <a:t>أهداف التعلم</a:t>
            </a:r>
          </a:p>
        </p:txBody>
      </p:sp>
      <p:sp>
        <p:nvSpPr>
          <p:cNvPr id="2" name="TextBox 1">
            <a:extLst>
              <a:ext uri="{FF2B5EF4-FFF2-40B4-BE49-F238E27FC236}">
                <a16:creationId xmlns:a16="http://schemas.microsoft.com/office/drawing/2014/main" id="{9C123385-9A1D-F5A2-D61C-512B690D32B5}"/>
              </a:ext>
            </a:extLst>
          </p:cNvPr>
          <p:cNvSpPr txBox="1"/>
          <p:nvPr/>
        </p:nvSpPr>
        <p:spPr>
          <a:xfrm>
            <a:off x="1720761" y="1941637"/>
            <a:ext cx="4529568" cy="1015663"/>
          </a:xfrm>
          <a:prstGeom prst="rect">
            <a:avLst/>
          </a:prstGeom>
          <a:noFill/>
        </p:spPr>
        <p:txBody>
          <a:bodyPr wrap="square" rtlCol="0">
            <a:spAutoFit/>
          </a:bodyPr>
          <a:lstStyle/>
          <a:p>
            <a:pPr marL="0" marR="0" lvl="0" indent="0" algn="r" rtl="1">
              <a:spcBef>
                <a:spcPts val="0"/>
              </a:spcBef>
              <a:spcAft>
                <a:spcPts val="0"/>
              </a:spcAft>
              <a:buNone/>
            </a:pPr>
            <a:r>
              <a:rPr lang="ar-SA" sz="1200" dirty="0">
                <a:solidFill>
                  <a:schemeClr val="tx1"/>
                </a:solidFill>
                <a:latin typeface="Calibri" panose="020F0502020204030204" pitchFamily="34" charset="0"/>
                <a:ea typeface="Arial"/>
                <a:cs typeface="Calibri" panose="020F0502020204030204" pitchFamily="34" charset="0"/>
                <a:sym typeface="Arial"/>
              </a:rPr>
              <a:t>و</a:t>
            </a:r>
            <a:r>
              <a:rPr lang="en-US" sz="1200" dirty="0" err="1">
                <a:solidFill>
                  <a:schemeClr val="tx1"/>
                </a:solidFill>
                <a:latin typeface="Calibri" panose="020F0502020204030204" pitchFamily="34" charset="0"/>
                <a:ea typeface="Arial"/>
                <a:cs typeface="Calibri" panose="020F0502020204030204" pitchFamily="34" charset="0"/>
                <a:sym typeface="Arial"/>
              </a:rPr>
              <a:t>ضع</a:t>
            </a:r>
            <a:r>
              <a:rPr lang="en-US" sz="1200" dirty="0">
                <a:solidFill>
                  <a:schemeClr val="tx1"/>
                </a:solidFill>
                <a:latin typeface="Calibri" panose="020F0502020204030204" pitchFamily="34" charset="0"/>
                <a:ea typeface="Arial"/>
                <a:cs typeface="Calibri" panose="020F0502020204030204" pitchFamily="34" charset="0"/>
                <a:sym typeface="Arial"/>
              </a:rPr>
              <a:t> قائمة باعتبارات </a:t>
            </a:r>
            <a:r>
              <a:rPr lang="en-US" sz="1200" dirty="0" err="1">
                <a:solidFill>
                  <a:schemeClr val="tx1"/>
                </a:solidFill>
                <a:latin typeface="Calibri" panose="020F0502020204030204" pitchFamily="34" charset="0"/>
                <a:ea typeface="Arial"/>
                <a:cs typeface="Calibri" panose="020F0502020204030204" pitchFamily="34" charset="0"/>
                <a:sym typeface="Arial"/>
              </a:rPr>
              <a:t>خاصة</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للأطفال</a:t>
            </a:r>
            <a:r>
              <a:rPr lang="ar-SA" sz="1200" dirty="0">
                <a:solidFill>
                  <a:schemeClr val="tx1"/>
                </a:solidFill>
                <a:latin typeface="Calibri" panose="020F0502020204030204" pitchFamily="34" charset="0"/>
                <a:ea typeface="Arial"/>
                <a:cs typeface="Calibri" panose="020F0502020204030204" pitchFamily="34" charset="0"/>
                <a:sym typeface="Arial"/>
              </a:rPr>
              <a:t> المنفصلين و</a:t>
            </a:r>
            <a:r>
              <a:rPr lang="en-US" sz="1200" dirty="0">
                <a:solidFill>
                  <a:schemeClr val="tx1"/>
                </a:solidFill>
                <a:latin typeface="Calibri" panose="020F0502020204030204" pitchFamily="34" charset="0"/>
                <a:ea typeface="Arial"/>
                <a:cs typeface="Calibri" panose="020F0502020204030204" pitchFamily="34" charset="0"/>
                <a:sym typeface="Arial"/>
              </a:rPr>
              <a:t> غير </a:t>
            </a:r>
            <a:r>
              <a:rPr lang="en-US" sz="1200" dirty="0" err="1">
                <a:solidFill>
                  <a:schemeClr val="tx1"/>
                </a:solidFill>
                <a:latin typeface="Calibri" panose="020F0502020204030204" pitchFamily="34" charset="0"/>
                <a:ea typeface="Arial"/>
                <a:cs typeface="Calibri" panose="020F0502020204030204" pitchFamily="34" charset="0"/>
                <a:sym typeface="Arial"/>
              </a:rPr>
              <a:t>المصحوبين</a:t>
            </a:r>
            <a:r>
              <a:rPr lang="en-US" sz="1200" dirty="0">
                <a:solidFill>
                  <a:schemeClr val="tx1"/>
                </a:solidFill>
                <a:latin typeface="Calibri" panose="020F0502020204030204" pitchFamily="34" charset="0"/>
                <a:ea typeface="Arial"/>
                <a:cs typeface="Calibri" panose="020F0502020204030204" pitchFamily="34" charset="0"/>
                <a:sym typeface="Arial"/>
              </a:rPr>
              <a:t> </a:t>
            </a:r>
            <a:r>
              <a:rPr lang="en-US" sz="1200" dirty="0" err="1">
                <a:solidFill>
                  <a:schemeClr val="tx1"/>
                </a:solidFill>
                <a:latin typeface="Calibri" panose="020F0502020204030204" pitchFamily="34" charset="0"/>
                <a:ea typeface="Arial"/>
                <a:cs typeface="Calibri" panose="020F0502020204030204" pitchFamily="34" charset="0"/>
                <a:sym typeface="Arial"/>
              </a:rPr>
              <a:t>فيما</a:t>
            </a:r>
            <a:r>
              <a:rPr lang="en-US" sz="1200" dirty="0">
                <a:solidFill>
                  <a:schemeClr val="tx1"/>
                </a:solidFill>
                <a:latin typeface="Calibri" panose="020F0502020204030204" pitchFamily="34" charset="0"/>
                <a:ea typeface="Arial"/>
                <a:cs typeface="Calibri" panose="020F0502020204030204" pitchFamily="34" charset="0"/>
                <a:sym typeface="Arial"/>
              </a:rPr>
              <a:t> يتعلق بالمتابعة ومراجعة الحالة</a:t>
            </a:r>
          </a:p>
          <a:p>
            <a:pPr marL="0" marR="0" lvl="0" indent="0" algn="r" rtl="1">
              <a:spcBef>
                <a:spcPts val="0"/>
              </a:spcBef>
              <a:spcAft>
                <a:spcPts val="0"/>
              </a:spcAft>
              <a:buNone/>
            </a:pPr>
            <a:endParaRPr lang="en-US" sz="1200" dirty="0">
              <a:solidFill>
                <a:schemeClr val="tx1"/>
              </a:solidFill>
              <a:latin typeface="Calibri" panose="020F0502020204030204" pitchFamily="34" charset="0"/>
              <a:ea typeface="Arial"/>
              <a:cs typeface="Calibri" panose="020F0502020204030204" pitchFamily="34" charset="0"/>
              <a:sym typeface="Arial"/>
            </a:endParaRPr>
          </a:p>
          <a:p>
            <a:pPr marL="0" marR="0" lvl="0" indent="0" algn="r" rtl="1">
              <a:spcBef>
                <a:spcPts val="0"/>
              </a:spcBef>
              <a:spcAft>
                <a:spcPts val="0"/>
              </a:spcAft>
              <a:buNone/>
            </a:pPr>
            <a:r>
              <a:rPr lang="en-US" sz="1200" dirty="0">
                <a:solidFill>
                  <a:schemeClr val="tx1"/>
                </a:solidFill>
                <a:latin typeface="Calibri" panose="020F0502020204030204" pitchFamily="34" charset="0"/>
                <a:ea typeface="Arial"/>
                <a:cs typeface="Calibri" panose="020F0502020204030204" pitchFamily="34" charset="0"/>
                <a:sym typeface="Arial"/>
              </a:rPr>
              <a:t>أذكر المتطلبات الموصى بها لمتابعة الأطفال في أماكن الرعاية البديلة وكيفية الاستجابة للمخاوف العاجلة.</a:t>
            </a:r>
          </a:p>
        </p:txBody>
      </p:sp>
      <p:grpSp>
        <p:nvGrpSpPr>
          <p:cNvPr id="7" name="Google Shape;194;p14">
            <a:extLst>
              <a:ext uri="{FF2B5EF4-FFF2-40B4-BE49-F238E27FC236}">
                <a16:creationId xmlns:a16="http://schemas.microsoft.com/office/drawing/2014/main" id="{99403C38-15BA-13EE-B05A-B58A3DA5B574}"/>
              </a:ext>
            </a:extLst>
          </p:cNvPr>
          <p:cNvGrpSpPr/>
          <p:nvPr/>
        </p:nvGrpSpPr>
        <p:grpSpPr>
          <a:xfrm>
            <a:off x="1153785" y="1988535"/>
            <a:ext cx="332115" cy="351369"/>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AD062A8B-7E42-452A-CADA-69C6AF508033}"/>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43BFCC48-000B-1D5A-9811-1BA93283401F}"/>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0" name="Google Shape;194;p14">
            <a:extLst>
              <a:ext uri="{FF2B5EF4-FFF2-40B4-BE49-F238E27FC236}">
                <a16:creationId xmlns:a16="http://schemas.microsoft.com/office/drawing/2014/main" id="{926CF454-D548-DAE3-2427-85177A2A69DB}"/>
              </a:ext>
            </a:extLst>
          </p:cNvPr>
          <p:cNvGrpSpPr/>
          <p:nvPr/>
        </p:nvGrpSpPr>
        <p:grpSpPr>
          <a:xfrm>
            <a:off x="1153785" y="2546725"/>
            <a:ext cx="332115" cy="351369"/>
            <a:chOff x="243840" y="1676400"/>
            <a:chExt cx="701040" cy="741680"/>
          </a:xfrm>
          <a:solidFill>
            <a:schemeClr val="accent2">
              <a:lumMod val="75000"/>
            </a:schemeClr>
          </a:solidFill>
        </p:grpSpPr>
        <p:sp>
          <p:nvSpPr>
            <p:cNvPr id="11" name="Google Shape;195;p14">
              <a:extLst>
                <a:ext uri="{FF2B5EF4-FFF2-40B4-BE49-F238E27FC236}">
                  <a16:creationId xmlns:a16="http://schemas.microsoft.com/office/drawing/2014/main" id="{0479FED3-8E9A-CD58-C7AB-FD4E63A2CA24}"/>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2" name="Google Shape;196;p14">
              <a:extLst>
                <a:ext uri="{FF2B5EF4-FFF2-40B4-BE49-F238E27FC236}">
                  <a16:creationId xmlns:a16="http://schemas.microsoft.com/office/drawing/2014/main" id="{BBB295C3-BCAF-567B-4146-D1DF4CACE22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5" name="Hexagon 14">
            <a:extLst>
              <a:ext uri="{FF2B5EF4-FFF2-40B4-BE49-F238E27FC236}">
                <a16:creationId xmlns:a16="http://schemas.microsoft.com/office/drawing/2014/main" id="{CACAA45E-5F1B-8259-54B6-4343362D9BEB}"/>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Hexagon 15">
            <a:extLst>
              <a:ext uri="{FF2B5EF4-FFF2-40B4-BE49-F238E27FC236}">
                <a16:creationId xmlns:a16="http://schemas.microsoft.com/office/drawing/2014/main" id="{3AF4EC26-AD65-69CB-D358-D6E5AB186EC6}"/>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519E67B9-B199-A29D-04D1-DF3C7ECF6C49}"/>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6679E082-42FA-E70B-59AC-4CBE017E4C1A}"/>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B3943D4E-CC9B-E9D5-7978-AA6CE42D7149}"/>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ADDD5655-705A-F154-F6A0-B10539E0BCD4}"/>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33960BF4-2E26-F8B2-F562-DD2CEF830CF5}"/>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B346648E-6592-369B-DB83-32D3DB7B2B02}"/>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B58560F8-8653-BF92-2872-7867BD56BF78}"/>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Hexagon 25">
            <a:extLst>
              <a:ext uri="{FF2B5EF4-FFF2-40B4-BE49-F238E27FC236}">
                <a16:creationId xmlns:a16="http://schemas.microsoft.com/office/drawing/2014/main" id="{AC32E836-AD0A-E9D3-F2EB-AEAE3B0E80C4}"/>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Hexagon 26">
            <a:extLst>
              <a:ext uri="{FF2B5EF4-FFF2-40B4-BE49-F238E27FC236}">
                <a16:creationId xmlns:a16="http://schemas.microsoft.com/office/drawing/2014/main" id="{6AE39297-D5A0-6BFC-8A7B-FA9682A52CF3}"/>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Hexagon 27">
            <a:extLst>
              <a:ext uri="{FF2B5EF4-FFF2-40B4-BE49-F238E27FC236}">
                <a16:creationId xmlns:a16="http://schemas.microsoft.com/office/drawing/2014/main" id="{1443F531-7706-B076-4BD9-FC44CEC7172C}"/>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Hexagon 28">
            <a:extLst>
              <a:ext uri="{FF2B5EF4-FFF2-40B4-BE49-F238E27FC236}">
                <a16:creationId xmlns:a16="http://schemas.microsoft.com/office/drawing/2014/main" id="{CD53918D-2261-C0ED-3376-158A1496E6B0}"/>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Hexagon 29">
            <a:extLst>
              <a:ext uri="{FF2B5EF4-FFF2-40B4-BE49-F238E27FC236}">
                <a16:creationId xmlns:a16="http://schemas.microsoft.com/office/drawing/2014/main" id="{2E5F47E3-D2F8-3289-90CD-3E85CC20C6A9}"/>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Hexagon 30">
            <a:extLst>
              <a:ext uri="{FF2B5EF4-FFF2-40B4-BE49-F238E27FC236}">
                <a16:creationId xmlns:a16="http://schemas.microsoft.com/office/drawing/2014/main" id="{4294E6E3-A6DA-E92E-3947-6515C0B3E35C}"/>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Hexagon 31">
            <a:extLst>
              <a:ext uri="{FF2B5EF4-FFF2-40B4-BE49-F238E27FC236}">
                <a16:creationId xmlns:a16="http://schemas.microsoft.com/office/drawing/2014/main" id="{87D57D33-13B0-6447-DB16-F97CA1752068}"/>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Hexagon 40">
            <a:extLst>
              <a:ext uri="{FF2B5EF4-FFF2-40B4-BE49-F238E27FC236}">
                <a16:creationId xmlns:a16="http://schemas.microsoft.com/office/drawing/2014/main" id="{F7DD2A5A-6B5E-BBA0-628F-3343C7D6F388}"/>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Hexagon 41">
            <a:extLst>
              <a:ext uri="{FF2B5EF4-FFF2-40B4-BE49-F238E27FC236}">
                <a16:creationId xmlns:a16="http://schemas.microsoft.com/office/drawing/2014/main" id="{51F798DE-56E6-0F8C-0B4A-5DDEC2639CBA}"/>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59" name="Group 58">
            <a:extLst>
              <a:ext uri="{FF2B5EF4-FFF2-40B4-BE49-F238E27FC236}">
                <a16:creationId xmlns:a16="http://schemas.microsoft.com/office/drawing/2014/main" id="{EEEE0683-D3F6-7778-4102-E125B27E3B68}"/>
              </a:ext>
            </a:extLst>
          </p:cNvPr>
          <p:cNvGrpSpPr/>
          <p:nvPr/>
        </p:nvGrpSpPr>
        <p:grpSpPr>
          <a:xfrm>
            <a:off x="3657600" y="5846026"/>
            <a:ext cx="2592728" cy="2927238"/>
            <a:chOff x="2866625" y="4953000"/>
            <a:chExt cx="3383703" cy="3820264"/>
          </a:xfrm>
        </p:grpSpPr>
        <p:grpSp>
          <p:nvGrpSpPr>
            <p:cNvPr id="45" name="Group 44">
              <a:extLst>
                <a:ext uri="{FF2B5EF4-FFF2-40B4-BE49-F238E27FC236}">
                  <a16:creationId xmlns:a16="http://schemas.microsoft.com/office/drawing/2014/main" id="{21CD3102-9080-6E35-1FB6-D148FD62BB82}"/>
                </a:ext>
              </a:extLst>
            </p:cNvPr>
            <p:cNvGrpSpPr/>
            <p:nvPr/>
          </p:nvGrpSpPr>
          <p:grpSpPr>
            <a:xfrm>
              <a:off x="2866625" y="4953000"/>
              <a:ext cx="3383703" cy="3105774"/>
              <a:chOff x="6955476" y="4970817"/>
              <a:chExt cx="500332" cy="459236"/>
            </a:xfrm>
            <a:solidFill>
              <a:schemeClr val="accent2">
                <a:lumMod val="20000"/>
                <a:lumOff val="80000"/>
              </a:schemeClr>
            </a:solidFill>
          </p:grpSpPr>
          <p:sp>
            <p:nvSpPr>
              <p:cNvPr id="46" name="Trapezoid 45">
                <a:extLst>
                  <a:ext uri="{FF2B5EF4-FFF2-40B4-BE49-F238E27FC236}">
                    <a16:creationId xmlns:a16="http://schemas.microsoft.com/office/drawing/2014/main" id="{53F4C180-76C4-389B-E109-E38A586178D2}"/>
                  </a:ext>
                </a:extLst>
              </p:cNvPr>
              <p:cNvSpPr/>
              <p:nvPr/>
            </p:nvSpPr>
            <p:spPr>
              <a:xfrm>
                <a:off x="6955476" y="4970817"/>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Rectangle 46">
                <a:extLst>
                  <a:ext uri="{FF2B5EF4-FFF2-40B4-BE49-F238E27FC236}">
                    <a16:creationId xmlns:a16="http://schemas.microsoft.com/office/drawing/2014/main" id="{B8D7B572-27D9-D87B-D92C-A1D9F8159166}"/>
                  </a:ext>
                </a:extLst>
              </p:cNvPr>
              <p:cNvSpPr/>
              <p:nvPr/>
            </p:nvSpPr>
            <p:spPr>
              <a:xfrm>
                <a:off x="6998813" y="5171798"/>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48" name="Group 47">
              <a:extLst>
                <a:ext uri="{FF2B5EF4-FFF2-40B4-BE49-F238E27FC236}">
                  <a16:creationId xmlns:a16="http://schemas.microsoft.com/office/drawing/2014/main" id="{BBDB31F6-EC82-5632-317F-F1E1532E7BE2}"/>
                </a:ext>
              </a:extLst>
            </p:cNvPr>
            <p:cNvGrpSpPr/>
            <p:nvPr/>
          </p:nvGrpSpPr>
          <p:grpSpPr>
            <a:xfrm>
              <a:off x="4078014" y="5727063"/>
              <a:ext cx="1707617" cy="3046201"/>
              <a:chOff x="5102983" y="1330093"/>
              <a:chExt cx="611190" cy="1090296"/>
            </a:xfrm>
            <a:solidFill>
              <a:schemeClr val="accent2">
                <a:lumMod val="75000"/>
              </a:schemeClr>
            </a:solidFill>
          </p:grpSpPr>
          <p:grpSp>
            <p:nvGrpSpPr>
              <p:cNvPr id="49" name="Group 48">
                <a:extLst>
                  <a:ext uri="{FF2B5EF4-FFF2-40B4-BE49-F238E27FC236}">
                    <a16:creationId xmlns:a16="http://schemas.microsoft.com/office/drawing/2014/main" id="{F86CA043-B9E0-0987-D013-6685346F3402}"/>
                  </a:ext>
                </a:extLst>
              </p:cNvPr>
              <p:cNvGrpSpPr/>
              <p:nvPr/>
            </p:nvGrpSpPr>
            <p:grpSpPr>
              <a:xfrm>
                <a:off x="5157952" y="1808115"/>
                <a:ext cx="241654" cy="277569"/>
                <a:chOff x="2968390" y="1782471"/>
                <a:chExt cx="241654" cy="277569"/>
              </a:xfrm>
              <a:grpFill/>
            </p:grpSpPr>
            <p:sp>
              <p:nvSpPr>
                <p:cNvPr id="57" name="Round Same Side Corner Rectangle 25">
                  <a:extLst>
                    <a:ext uri="{FF2B5EF4-FFF2-40B4-BE49-F238E27FC236}">
                      <a16:creationId xmlns:a16="http://schemas.microsoft.com/office/drawing/2014/main" id="{5EDA6889-9AAE-293C-7191-7B8C8E47FC82}"/>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Round Same Side Corner Rectangle 26">
                  <a:extLst>
                    <a:ext uri="{FF2B5EF4-FFF2-40B4-BE49-F238E27FC236}">
                      <a16:creationId xmlns:a16="http://schemas.microsoft.com/office/drawing/2014/main" id="{50F017B1-D7C2-E380-B4BF-076E15435733}"/>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50" name="Rectangle 49">
                <a:extLst>
                  <a:ext uri="{FF2B5EF4-FFF2-40B4-BE49-F238E27FC236}">
                    <a16:creationId xmlns:a16="http://schemas.microsoft.com/office/drawing/2014/main" id="{B2AC000C-F3EA-5920-CD81-A823EFD44A7E}"/>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Round Same Side Corner Rectangle 26">
                <a:extLst>
                  <a:ext uri="{FF2B5EF4-FFF2-40B4-BE49-F238E27FC236}">
                    <a16:creationId xmlns:a16="http://schemas.microsoft.com/office/drawing/2014/main" id="{6AB575A2-B40E-4B1C-64D6-AB53BCCE9F49}"/>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cxnSp>
            <p:nvCxnSpPr>
              <p:cNvPr id="52" name="Straight Arrow Connector 51">
                <a:extLst>
                  <a:ext uri="{FF2B5EF4-FFF2-40B4-BE49-F238E27FC236}">
                    <a16:creationId xmlns:a16="http://schemas.microsoft.com/office/drawing/2014/main" id="{2343FC86-4617-998A-FD3D-9A38354A053B}"/>
                  </a:ext>
                </a:extLst>
              </p:cNvPr>
              <p:cNvCxnSpPr>
                <a:cxnSpLocks/>
              </p:cNvCxnSpPr>
              <p:nvPr/>
            </p:nvCxnSpPr>
            <p:spPr>
              <a:xfrm flipH="1">
                <a:off x="5175388" y="1694718"/>
                <a:ext cx="74812" cy="109302"/>
              </a:xfrm>
              <a:prstGeom prst="straightConnector1">
                <a:avLst/>
              </a:prstGeom>
              <a:grpFill/>
              <a:ln w="28575">
                <a:solidFill>
                  <a:schemeClr val="accent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5A52A274-20A4-7801-8B22-1C75B0E767CD}"/>
                  </a:ext>
                </a:extLst>
              </p:cNvPr>
              <p:cNvGrpSpPr/>
              <p:nvPr/>
            </p:nvGrpSpPr>
            <p:grpSpPr>
              <a:xfrm>
                <a:off x="5274909" y="1330093"/>
                <a:ext cx="439264" cy="1090296"/>
                <a:chOff x="4152776" y="1302447"/>
                <a:chExt cx="365595" cy="907443"/>
              </a:xfrm>
              <a:grpFill/>
            </p:grpSpPr>
            <p:sp>
              <p:nvSpPr>
                <p:cNvPr id="54" name="Flowchart: Manual Operation 53">
                  <a:extLst>
                    <a:ext uri="{FF2B5EF4-FFF2-40B4-BE49-F238E27FC236}">
                      <a16:creationId xmlns:a16="http://schemas.microsoft.com/office/drawing/2014/main" id="{255A9164-56E4-7F67-B09E-198E3C294774}"/>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Round Same Side Corner Rectangle 23">
                  <a:extLst>
                    <a:ext uri="{FF2B5EF4-FFF2-40B4-BE49-F238E27FC236}">
                      <a16:creationId xmlns:a16="http://schemas.microsoft.com/office/drawing/2014/main" id="{A1D7247B-8601-19AF-4329-569BD69221A4}"/>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Oval 55">
                  <a:extLst>
                    <a:ext uri="{FF2B5EF4-FFF2-40B4-BE49-F238E27FC236}">
                      <a16:creationId xmlns:a16="http://schemas.microsoft.com/office/drawing/2014/main" id="{B4800D71-5212-FACB-FAC7-D76705EE8938}"/>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spTree>
    <p:extLst>
      <p:ext uri="{BB962C8B-B14F-4D97-AF65-F5344CB8AC3E}">
        <p14:creationId xmlns:p14="http://schemas.microsoft.com/office/powerpoint/2010/main" val="324946725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1BB14951-BFE6-1D19-B9CF-4E7B20A39314}"/>
              </a:ext>
            </a:extLst>
          </p:cNvPr>
          <p:cNvGrpSpPr/>
          <p:nvPr/>
        </p:nvGrpSpPr>
        <p:grpSpPr>
          <a:xfrm>
            <a:off x="3588327" y="6820120"/>
            <a:ext cx="2648700" cy="2189111"/>
            <a:chOff x="7499908" y="4900577"/>
            <a:chExt cx="997752" cy="824627"/>
          </a:xfrm>
        </p:grpSpPr>
        <p:grpSp>
          <p:nvGrpSpPr>
            <p:cNvPr id="27" name="Group 26">
              <a:extLst>
                <a:ext uri="{FF2B5EF4-FFF2-40B4-BE49-F238E27FC236}">
                  <a16:creationId xmlns:a16="http://schemas.microsoft.com/office/drawing/2014/main" id="{0BB7AEDD-4FC2-A083-F696-4D50B8C513C3}"/>
                </a:ext>
              </a:extLst>
            </p:cNvPr>
            <p:cNvGrpSpPr/>
            <p:nvPr/>
          </p:nvGrpSpPr>
          <p:grpSpPr>
            <a:xfrm>
              <a:off x="7499908" y="4900577"/>
              <a:ext cx="997752" cy="824627"/>
              <a:chOff x="5957706" y="3325646"/>
              <a:chExt cx="2611796" cy="1892062"/>
            </a:xfrm>
            <a:solidFill>
              <a:schemeClr val="accent4"/>
            </a:solidFill>
          </p:grpSpPr>
          <p:sp>
            <p:nvSpPr>
              <p:cNvPr id="31" name="Rectangle: Rounded Corners 30">
                <a:extLst>
                  <a:ext uri="{FF2B5EF4-FFF2-40B4-BE49-F238E27FC236}">
                    <a16:creationId xmlns:a16="http://schemas.microsoft.com/office/drawing/2014/main" id="{2BDEA589-6E57-7581-2EA6-711EE2FF0301}"/>
                  </a:ext>
                </a:extLst>
              </p:cNvPr>
              <p:cNvSpPr/>
              <p:nvPr/>
            </p:nvSpPr>
            <p:spPr>
              <a:xfrm>
                <a:off x="5957706" y="3547504"/>
                <a:ext cx="2611796" cy="1670204"/>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32" name="Rectangle: Top Corners Rounded 31">
                <a:extLst>
                  <a:ext uri="{FF2B5EF4-FFF2-40B4-BE49-F238E27FC236}">
                    <a16:creationId xmlns:a16="http://schemas.microsoft.com/office/drawing/2014/main" id="{E1C98F84-1357-E4F4-2E7D-ECC8A12FBD5C}"/>
                  </a:ext>
                </a:extLst>
              </p:cNvPr>
              <p:cNvSpPr/>
              <p:nvPr/>
            </p:nvSpPr>
            <p:spPr>
              <a:xfrm>
                <a:off x="5957706" y="3325646"/>
                <a:ext cx="538650" cy="515820"/>
              </a:xfrm>
              <a:prstGeom prst="round2SameRect">
                <a:avLst/>
              </a:prstGeom>
              <a:solidFill>
                <a:schemeClr val="accent2">
                  <a:lumMod val="20000"/>
                  <a:lumOff val="8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28" name="Group 27">
              <a:extLst>
                <a:ext uri="{FF2B5EF4-FFF2-40B4-BE49-F238E27FC236}">
                  <a16:creationId xmlns:a16="http://schemas.microsoft.com/office/drawing/2014/main" id="{0151CBFB-4B0B-73AB-E88A-EB104EFC570F}"/>
                </a:ext>
              </a:extLst>
            </p:cNvPr>
            <p:cNvGrpSpPr/>
            <p:nvPr/>
          </p:nvGrpSpPr>
          <p:grpSpPr>
            <a:xfrm>
              <a:off x="7871183" y="5154803"/>
              <a:ext cx="316610" cy="462618"/>
              <a:chOff x="8661923" y="4758813"/>
              <a:chExt cx="825538" cy="1206243"/>
            </a:xfrm>
            <a:solidFill>
              <a:schemeClr val="bg1"/>
            </a:solidFill>
          </p:grpSpPr>
          <p:sp>
            <p:nvSpPr>
              <p:cNvPr id="29" name="Circle: Hollow 28">
                <a:extLst>
                  <a:ext uri="{FF2B5EF4-FFF2-40B4-BE49-F238E27FC236}">
                    <a16:creationId xmlns:a16="http://schemas.microsoft.com/office/drawing/2014/main" id="{251D0DC2-5149-2058-F492-15CB2EA8C8C7}"/>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solidFill>
                    <a:schemeClr val="tx1"/>
                  </a:solidFill>
                </a:endParaRPr>
              </a:p>
            </p:txBody>
          </p:sp>
          <p:sp>
            <p:nvSpPr>
              <p:cNvPr id="30" name="Rectangle: Rounded Corners 29">
                <a:extLst>
                  <a:ext uri="{FF2B5EF4-FFF2-40B4-BE49-F238E27FC236}">
                    <a16:creationId xmlns:a16="http://schemas.microsoft.com/office/drawing/2014/main" id="{22733DD2-A0CE-10F4-CE2E-CE8045127A68}"/>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a:p>
            </p:txBody>
          </p:sp>
        </p:grpSp>
      </p:grpSp>
      <p:sp>
        <p:nvSpPr>
          <p:cNvPr id="2" name="TextBox 1">
            <a:extLst>
              <a:ext uri="{FF2B5EF4-FFF2-40B4-BE49-F238E27FC236}">
                <a16:creationId xmlns:a16="http://schemas.microsoft.com/office/drawing/2014/main" id="{92F5C113-8FCE-3DDD-0D92-CE56DC55344B}"/>
              </a:ext>
            </a:extLst>
          </p:cNvPr>
          <p:cNvSpPr txBox="1"/>
          <p:nvPr/>
        </p:nvSpPr>
        <p:spPr>
          <a:xfrm>
            <a:off x="1266286" y="695381"/>
            <a:ext cx="4325427" cy="338554"/>
          </a:xfrm>
          <a:prstGeom prst="rect">
            <a:avLst/>
          </a:prstGeom>
          <a:noFill/>
        </p:spPr>
        <p:txBody>
          <a:bodyPr wrap="square" rtlCol="0">
            <a:spAutoFit/>
          </a:bodyPr>
          <a:lstStyle/>
          <a:p>
            <a:pPr algn="r" rtl="1"/>
            <a:r>
              <a:rPr lang="en-US" sz="1600" b="1" spc="300" dirty="0" err="1">
                <a:solidFill>
                  <a:schemeClr val="tx1"/>
                </a:solidFill>
                <a:latin typeface="Calibri" panose="020F0502020204030204" pitchFamily="34" charset="0"/>
                <a:cs typeface="Calibri" panose="020F0502020204030204" pitchFamily="34" charset="0"/>
              </a:rPr>
              <a:t>متابعة</a:t>
            </a:r>
            <a:r>
              <a:rPr lang="ar-SA" sz="1600" b="1" spc="300" dirty="0">
                <a:solidFill>
                  <a:schemeClr val="tx1"/>
                </a:solidFill>
                <a:latin typeface="Calibri" panose="020F0502020204030204" pitchFamily="34" charset="0"/>
                <a:cs typeface="Calibri" panose="020F0502020204030204" pitchFamily="34" charset="0"/>
              </a:rPr>
              <a:t>و مراجعة</a:t>
            </a:r>
            <a:r>
              <a:rPr lang="en-US" sz="1600" b="1" spc="300" dirty="0">
                <a:solidFill>
                  <a:schemeClr val="tx1"/>
                </a:solidFill>
                <a:latin typeface="Calibri" panose="020F0502020204030204" pitchFamily="34" charset="0"/>
                <a:cs typeface="Calibri" panose="020F0502020204030204" pitchFamily="34" charset="0"/>
              </a:rPr>
              <a:t> </a:t>
            </a:r>
            <a:r>
              <a:rPr lang="en-US" sz="1600" b="1" spc="300" dirty="0" err="1">
                <a:solidFill>
                  <a:schemeClr val="tx1"/>
                </a:solidFill>
                <a:latin typeface="Calibri" panose="020F0502020204030204" pitchFamily="34" charset="0"/>
                <a:cs typeface="Calibri" panose="020F0502020204030204" pitchFamily="34" charset="0"/>
              </a:rPr>
              <a:t>سيناريو</a:t>
            </a:r>
            <a:r>
              <a:rPr lang="en-US" sz="1600" b="1" spc="300" dirty="0">
                <a:solidFill>
                  <a:schemeClr val="tx1"/>
                </a:solidFill>
                <a:latin typeface="Calibri" panose="020F0502020204030204" pitchFamily="34" charset="0"/>
                <a:cs typeface="Calibri" panose="020F0502020204030204" pitchFamily="34" charset="0"/>
              </a:rPr>
              <a:t> </a:t>
            </a:r>
            <a:r>
              <a:rPr lang="en-US" sz="1600" b="1" spc="300" dirty="0" err="1">
                <a:solidFill>
                  <a:schemeClr val="tx1"/>
                </a:solidFill>
                <a:latin typeface="Calibri" panose="020F0502020204030204" pitchFamily="34" charset="0"/>
                <a:cs typeface="Calibri" panose="020F0502020204030204" pitchFamily="34" charset="0"/>
              </a:rPr>
              <a:t>الحالة</a:t>
            </a:r>
            <a:endParaRPr lang="en-CA" sz="1600" b="1" spc="300" dirty="0">
              <a:solidFill>
                <a:schemeClr val="tx1"/>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D7B253A-FB7B-05E3-CCA0-29456C2C2BBF}"/>
              </a:ext>
            </a:extLst>
          </p:cNvPr>
          <p:cNvSpPr txBox="1"/>
          <p:nvPr/>
        </p:nvSpPr>
        <p:spPr>
          <a:xfrm>
            <a:off x="982984" y="1263209"/>
            <a:ext cx="5254041" cy="5170646"/>
          </a:xfrm>
          <a:prstGeom prst="rect">
            <a:avLst/>
          </a:prstGeom>
          <a:noFill/>
        </p:spPr>
        <p:txBody>
          <a:bodyPr wrap="square" rtlCol="0">
            <a:spAutoFit/>
          </a:bodyPr>
          <a:lstStyle/>
          <a:p>
            <a:pPr algn="r" rtl="1"/>
            <a:r>
              <a:rPr lang="en-US" sz="1100" b="1" dirty="0">
                <a:latin typeface="Calibri" panose="020F0502020204030204" pitchFamily="34" charset="0"/>
                <a:cs typeface="Calibri" panose="020F0502020204030204" pitchFamily="34" charset="0"/>
              </a:rPr>
              <a:t>سيناريو </a:t>
            </a:r>
            <a:r>
              <a:rPr lang="en-US" sz="1100" b="1" dirty="0" err="1">
                <a:latin typeface="Calibri" panose="020F0502020204030204" pitchFamily="34" charset="0"/>
                <a:cs typeface="Calibri" panose="020F0502020204030204" pitchFamily="34" charset="0"/>
              </a:rPr>
              <a:t>الحالة</a:t>
            </a:r>
            <a:r>
              <a:rPr lang="en-US" sz="1100" b="1" dirty="0">
                <a:latin typeface="Calibri" panose="020F0502020204030204" pitchFamily="34" charset="0"/>
                <a:cs typeface="Calibri" panose="020F0502020204030204" pitchFamily="34" charset="0"/>
              </a:rPr>
              <a:t> </a:t>
            </a:r>
            <a:r>
              <a:rPr lang="ar-SA" sz="1100" b="1" dirty="0">
                <a:latin typeface="Calibri" panose="020F0502020204030204" pitchFamily="34" charset="0"/>
                <a:cs typeface="Calibri" panose="020F0502020204030204" pitchFamily="34" charset="0"/>
              </a:rPr>
              <a:t>١</a:t>
            </a:r>
            <a:endParaRPr lang="en-US" sz="1100" b="1" dirty="0">
              <a:latin typeface="Calibri" panose="020F0502020204030204" pitchFamily="34" charset="0"/>
              <a:cs typeface="Calibri" panose="020F0502020204030204" pitchFamily="34" charset="0"/>
            </a:endParaRPr>
          </a:p>
          <a:p>
            <a:pPr algn="r" rtl="1"/>
            <a:endParaRPr lang="en-US" sz="1100" dirty="0"/>
          </a:p>
          <a:p>
            <a:pPr marL="0" marR="0" lvl="0" indent="0" algn="r" rtl="1">
              <a:spcBef>
                <a:spcPts val="0"/>
              </a:spcBef>
              <a:spcAft>
                <a:spcPts val="0"/>
              </a:spcAft>
              <a:buNone/>
            </a:pP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فتى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يبلغ</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العمر</a:t>
            </a:r>
            <a:r>
              <a:rPr lang="ar-SA" sz="1100" dirty="0">
                <a:solidFill>
                  <a:schemeClr val="tx1"/>
                </a:solidFill>
                <a:ea typeface="Helvetica Neue"/>
                <a:cs typeface="Calibri" panose="020F0502020204030204" pitchFamily="34" charset="0"/>
                <a:sym typeface="Helvetica Neue"/>
              </a:rPr>
              <a:t>١٥</a:t>
            </a:r>
            <a:r>
              <a:rPr lang="en-US" sz="1100" dirty="0" err="1">
                <a:solidFill>
                  <a:schemeClr val="tx1"/>
                </a:solidFill>
                <a:ea typeface="Helvetica Neue"/>
                <a:cs typeface="Calibri" panose="020F0502020204030204" pitchFamily="34" charset="0"/>
                <a:sym typeface="Helvetica Neue"/>
              </a:rPr>
              <a:t>عامًا</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كان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وشقيقتيه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الأصغر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سنًا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قبل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اندلاع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العنف</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الأصلي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لأسباب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تتعلق</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بالسلامة</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لا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سيما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الخوف</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التجنيد</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قبل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الجماعات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المسلحة</a:t>
            </a:r>
            <a:r>
              <a:rPr lang="en-US" sz="1100" dirty="0">
                <a:solidFill>
                  <a:schemeClr val="tx1"/>
                </a:solidFill>
                <a:ea typeface="Helvetica Neue"/>
                <a:cs typeface="Calibri" panose="020F0502020204030204" pitchFamily="34" charset="0"/>
                <a:sym typeface="Helvetica Neue"/>
              </a:rPr>
              <a:t> ، </a:t>
            </a:r>
            <a:r>
              <a:rPr lang="en-US" sz="1100" dirty="0" err="1">
                <a:solidFill>
                  <a:schemeClr val="tx1"/>
                </a:solidFill>
                <a:ea typeface="Helvetica Neue"/>
                <a:cs typeface="Calibri" panose="020F0502020204030204" pitchFamily="34" charset="0"/>
                <a:sym typeface="Helvetica Neue"/>
              </a:rPr>
              <a:t>قرر</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إرساله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إحدى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الدول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المجاورة</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للعيش</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عمه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وزوجته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وطفليه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يعمل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وعليه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يغسل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السيارات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مرآب</a:t>
            </a:r>
            <a:r>
              <a:rPr lang="en-US" sz="1100" dirty="0">
                <a:solidFill>
                  <a:schemeClr val="tx1"/>
                </a:solidFill>
                <a:ea typeface="Helvetica Neue"/>
                <a:cs typeface="Calibri" panose="020F0502020204030204" pitchFamily="34" charset="0"/>
                <a:sym typeface="Helvetica Neue"/>
              </a:rPr>
              <a:t>.</a:t>
            </a:r>
            <a:r>
              <a:rPr lang="ar-SA" sz="1100" dirty="0">
                <a:solidFill>
                  <a:schemeClr val="tx1"/>
                </a:solidFill>
                <a:ea typeface="Helvetica Neue"/>
                <a:cs typeface="Calibri" panose="020F0502020204030204" pitchFamily="34" charset="0"/>
                <a:sym typeface="Helvetica Neue"/>
              </a:rPr>
              <a:t> يقوم </a:t>
            </a:r>
            <a:r>
              <a:rPr lang="en-US" sz="1100" dirty="0">
                <a:solidFill>
                  <a:schemeClr val="tx1"/>
                </a:solidFill>
                <a:ea typeface="Helvetica Neue"/>
                <a:cs typeface="Calibri" panose="020F0502020204030204" pitchFamily="34" charset="0"/>
                <a:sym typeface="Helvetica Neue"/>
              </a:rPr>
              <a:t> </a:t>
            </a:r>
            <a:r>
              <a:rPr lang="ar-SA" sz="1100" dirty="0" err="1">
                <a:solidFill>
                  <a:schemeClr val="tx1"/>
                </a:solidFill>
                <a:ea typeface="Helvetica Neue"/>
                <a:cs typeface="Calibri" panose="020F0502020204030204" pitchFamily="34" charset="0"/>
                <a:sym typeface="Helvetica Neue"/>
              </a:rPr>
              <a:t>بإر</a:t>
            </a:r>
            <a:r>
              <a:rPr lang="en-US" sz="1100" dirty="0" err="1">
                <a:solidFill>
                  <a:schemeClr val="tx1"/>
                </a:solidFill>
                <a:ea typeface="Helvetica Neue"/>
                <a:cs typeface="Calibri" panose="020F0502020204030204" pitchFamily="34" charset="0"/>
                <a:sym typeface="Helvetica Neue"/>
              </a:rPr>
              <a:t>س</a:t>
            </a:r>
            <a:r>
              <a:rPr lang="ar-SA" sz="1100" dirty="0" err="1">
                <a:solidFill>
                  <a:schemeClr val="tx1"/>
                </a:solidFill>
                <a:ea typeface="Helvetica Neue"/>
                <a:cs typeface="Calibri" panose="020F0502020204030204" pitchFamily="34" charset="0"/>
                <a:sym typeface="Helvetica Neue"/>
              </a:rPr>
              <a:t>ا</a:t>
            </a:r>
            <a:r>
              <a:rPr lang="en-US" sz="1100" dirty="0" err="1">
                <a:solidFill>
                  <a:schemeClr val="tx1"/>
                </a:solidFill>
                <a:ea typeface="Helvetica Neue"/>
                <a:cs typeface="Calibri" panose="020F0502020204030204" pitchFamily="34" charset="0"/>
                <a:sym typeface="Helvetica Neue"/>
              </a:rPr>
              <a:t>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جزء</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من</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المال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الذي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يكسبه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إلى</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في</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بلد</a:t>
            </a:r>
            <a:r>
              <a:rPr lang="ar-SA" sz="1100" dirty="0">
                <a:solidFill>
                  <a:schemeClr val="tx1"/>
                </a:solidFill>
                <a:ea typeface="Helvetica Neue"/>
                <a:cs typeface="Calibri" panose="020F0502020204030204" pitchFamily="34" charset="0"/>
                <a:sym typeface="Helvetica Neue"/>
              </a:rPr>
              <a:t>ه</a:t>
            </a:r>
            <a:r>
              <a:rPr lang="ar-SA" sz="1100" dirty="0">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الأصلي. </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يتواصل</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هاشم</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أحيانًا</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مع</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والديه</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عبر</a:t>
            </a:r>
            <a:r>
              <a:rPr lang="en-US" sz="1100" dirty="0">
                <a:solidFill>
                  <a:schemeClr val="tx1"/>
                </a:solidFill>
                <a:ea typeface="Helvetica Neue"/>
                <a:cs typeface="Calibri" panose="020F0502020204030204" pitchFamily="34" charset="0"/>
                <a:sym typeface="Helvetica Neue"/>
              </a:rPr>
              <a:t> </a:t>
            </a:r>
            <a:r>
              <a:rPr lang="ar-SA" sz="1100" dirty="0">
                <a:solidFill>
                  <a:schemeClr val="tx1"/>
                </a:solidFill>
                <a:ea typeface="Helvetica Neue"/>
                <a:cs typeface="Calibri" panose="020F0502020204030204" pitchFamily="34" charset="0"/>
                <a:sym typeface="Helvetica Neue"/>
              </a:rPr>
              <a:t>ال</a:t>
            </a:r>
            <a:r>
              <a:rPr lang="en-US" sz="1100" dirty="0" err="1">
                <a:solidFill>
                  <a:schemeClr val="tx1"/>
                </a:solidFill>
                <a:ea typeface="Helvetica Neue"/>
                <a:cs typeface="Calibri" panose="020F0502020204030204" pitchFamily="34" charset="0"/>
                <a:sym typeface="Helvetica Neue"/>
              </a:rPr>
              <a:t>واتساب</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ومكالمات</a:t>
            </a:r>
            <a:r>
              <a:rPr lang="en-US" sz="1100" dirty="0">
                <a:solidFill>
                  <a:schemeClr val="tx1"/>
                </a:solidFill>
                <a:ea typeface="Helvetica Neue"/>
                <a:cs typeface="Calibri" panose="020F0502020204030204" pitchFamily="34" charset="0"/>
                <a:sym typeface="Helvetica Neue"/>
              </a:rPr>
              <a:t> </a:t>
            </a:r>
            <a:r>
              <a:rPr lang="en-US" sz="1100" dirty="0" err="1">
                <a:solidFill>
                  <a:schemeClr val="tx1"/>
                </a:solidFill>
                <a:ea typeface="Helvetica Neue"/>
                <a:cs typeface="Calibri" panose="020F0502020204030204" pitchFamily="34" charset="0"/>
                <a:sym typeface="Helvetica Neue"/>
              </a:rPr>
              <a:t>هاتفية</a:t>
            </a:r>
            <a:r>
              <a:rPr lang="en-US" sz="1100" dirty="0">
                <a:solidFill>
                  <a:schemeClr val="tx1"/>
                </a:solidFill>
                <a:ea typeface="Helvetica Neue"/>
                <a:cs typeface="Calibri" panose="020F0502020204030204" pitchFamily="34" charset="0"/>
                <a:sym typeface="Helvetica Neue"/>
              </a:rPr>
              <a:t>. </a:t>
            </a:r>
            <a:endParaRPr lang="ar-SA" sz="1100" dirty="0">
              <a:solidFill>
                <a:schemeClr val="tx1"/>
              </a:solidFill>
              <a:ea typeface="Helvetica Neue"/>
              <a:cs typeface="Calibri" panose="020F0502020204030204" pitchFamily="34" charset="0"/>
              <a:sym typeface="Helvetica Neue"/>
            </a:endParaRPr>
          </a:p>
          <a:p>
            <a:pPr algn="r" rtl="1"/>
            <a:endParaRPr lang="en-US" sz="1100" b="1" dirty="0">
              <a:latin typeface="Calibri" panose="020F0502020204030204" pitchFamily="34" charset="0"/>
              <a:cs typeface="Calibri" panose="020F0502020204030204" pitchFamily="34" charset="0"/>
            </a:endParaRPr>
          </a:p>
          <a:p>
            <a:pPr algn="r" rtl="1"/>
            <a:r>
              <a:rPr lang="en-US" sz="1100" dirty="0" err="1">
                <a:latin typeface="Calibri" panose="020F0502020204030204" pitchFamily="34" charset="0"/>
                <a:cs typeface="Calibri" panose="020F0502020204030204" pitchFamily="34" charset="0"/>
              </a:rPr>
              <a:t>بعد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عام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فرار</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هاشم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البلد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المجاور</a:t>
            </a:r>
            <a:r>
              <a:rPr lang="ar-SA"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أعرب</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عن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افتقاده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لوالدته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وإخوته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بشكل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خاص</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يجد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حياته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صعبة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لأنه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يضطر</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العمل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كثيرًا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ولا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يذهب</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المدرسة</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وغالبًا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يشعر</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بالقلق</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لأنه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يكسب</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يكفي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المال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لإرساله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بلده. </a:t>
            </a:r>
            <a:r>
              <a:rPr lang="en-US" sz="1100" dirty="0" err="1">
                <a:latin typeface="Calibri" panose="020F0502020204030204" pitchFamily="34" charset="0"/>
                <a:cs typeface="Calibri" panose="020F0502020204030204" pitchFamily="34" charset="0"/>
              </a:rPr>
              <a:t>كشف</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عم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هاشم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مؤخرًا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عن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فرار</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والدي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هاشم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وانت</a:t>
            </a:r>
            <a:r>
              <a:rPr lang="ar-SA" sz="1100" dirty="0">
                <a:latin typeface="Calibri" panose="020F0502020204030204" pitchFamily="34" charset="0"/>
                <a:cs typeface="Calibri" panose="020F0502020204030204" pitchFamily="34" charset="0"/>
              </a:rPr>
              <a:t>قالهما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نفس</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البلد</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حيث</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يقيم</a:t>
            </a:r>
            <a:r>
              <a:rPr lang="ar-SA" sz="1100" dirty="0">
                <a:latin typeface="Calibri" panose="020F0502020204030204" pitchFamily="34" charset="0"/>
                <a:cs typeface="Calibri" panose="020F0502020204030204" pitchFamily="34" charset="0"/>
              </a:rPr>
              <a:t>و</a:t>
            </a:r>
            <a:r>
              <a:rPr lang="en-US" sz="1100" dirty="0" err="1">
                <a:latin typeface="Calibri" panose="020F0502020204030204" pitchFamily="34" charset="0"/>
                <a:cs typeface="Calibri" panose="020F0502020204030204" pitchFamily="34" charset="0"/>
              </a:rPr>
              <a:t>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خلال</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الأسبوعين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الماضيين</a:t>
            </a:r>
            <a:r>
              <a:rPr lang="ar-SA" sz="1100" dirty="0">
                <a:latin typeface="Calibri" panose="020F0502020204030204" pitchFamily="34" charset="0"/>
                <a:cs typeface="Calibri" panose="020F0502020204030204" pitchFamily="34" charset="0"/>
              </a:rPr>
              <a:t>، تحد</a:t>
            </a:r>
            <a:r>
              <a:rPr lang="en-US" sz="1100" dirty="0" err="1">
                <a:latin typeface="Calibri" panose="020F0502020204030204" pitchFamily="34" charset="0"/>
                <a:cs typeface="Calibri" panose="020F0502020204030204" pitchFamily="34" charset="0"/>
              </a:rPr>
              <a:t>ث</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هاشم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إلى</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والديه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مرتين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وأكد</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أن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الأشخاص</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الذين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تحدث</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معهم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هم</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والديه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وشقيقتيه</a:t>
            </a:r>
            <a:r>
              <a:rPr lang="en-US" sz="1100" dirty="0">
                <a:latin typeface="Calibri" panose="020F0502020204030204" pitchFamily="34" charset="0"/>
                <a:cs typeface="Calibri" panose="020F0502020204030204" pitchFamily="34" charset="0"/>
              </a:rPr>
              <a:t>.</a:t>
            </a:r>
          </a:p>
          <a:p>
            <a:pPr algn="r" rtl="1"/>
            <a:endParaRPr lang="en-US" sz="1100" dirty="0"/>
          </a:p>
          <a:p>
            <a:pPr algn="r" rtl="1"/>
            <a:endParaRPr lang="en-US" sz="1100" dirty="0">
              <a:latin typeface="Calibri" panose="020F0502020204030204" pitchFamily="34" charset="0"/>
              <a:cs typeface="Calibri" panose="020F0502020204030204" pitchFamily="34" charset="0"/>
            </a:endParaRPr>
          </a:p>
          <a:p>
            <a:pPr algn="r" rtl="1"/>
            <a:r>
              <a:rPr lang="en-US" sz="1100" b="1" dirty="0">
                <a:latin typeface="Calibri" panose="020F0502020204030204" pitchFamily="34" charset="0"/>
                <a:cs typeface="Calibri" panose="020F0502020204030204" pitchFamily="34" charset="0"/>
              </a:rPr>
              <a:t>تحديث</a:t>
            </a:r>
          </a:p>
          <a:p>
            <a:pPr algn="r" rtl="1"/>
            <a:endParaRPr lang="en-US" sz="1100" b="1"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بعد الزيارة الأخيرة ، قام أخصائي الحالة بزيارة هاشم </a:t>
            </a:r>
            <a:r>
              <a:rPr lang="en-US" sz="1100" dirty="0" err="1">
                <a:latin typeface="Calibri" panose="020F0502020204030204" pitchFamily="34" charset="0"/>
                <a:cs typeface="Calibri" panose="020F0502020204030204" pitchFamily="34" charset="0"/>
              </a:rPr>
              <a:t>ووالديه</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و</a:t>
            </a:r>
            <a:r>
              <a:rPr lang="ar-SA" sz="1100" dirty="0">
                <a:latin typeface="Calibri" panose="020F0502020204030204" pitchFamily="34" charset="0"/>
                <a:cs typeface="Calibri" panose="020F0502020204030204" pitchFamily="34" charset="0"/>
              </a:rPr>
              <a:t>مقدمي</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ال</a:t>
            </a:r>
            <a:r>
              <a:rPr lang="en-US" sz="1100" dirty="0" err="1">
                <a:latin typeface="Calibri" panose="020F0502020204030204" pitchFamily="34" charset="0"/>
                <a:cs typeface="Calibri" panose="020F0502020204030204" pitchFamily="34" charset="0"/>
              </a:rPr>
              <a:t>رعاي</a:t>
            </a:r>
            <a:r>
              <a:rPr lang="ar-SA" sz="1100" dirty="0" err="1">
                <a:latin typeface="Calibri" panose="020F0502020204030204" pitchFamily="34" charset="0"/>
                <a:cs typeface="Calibri" panose="020F0502020204030204" pitchFamily="34" charset="0"/>
              </a:rPr>
              <a:t>ة</a:t>
            </a:r>
            <a:r>
              <a:rPr lang="en-US" sz="1100" dirty="0">
                <a:latin typeface="Calibri" panose="020F0502020204030204" pitchFamily="34" charset="0"/>
                <a:cs typeface="Calibri" panose="020F0502020204030204" pitchFamily="34" charset="0"/>
              </a:rPr>
              <a:t> مرتين. أعرب والد </a:t>
            </a:r>
            <a:r>
              <a:rPr lang="en-US" sz="1100" dirty="0" err="1">
                <a:latin typeface="Calibri" panose="020F0502020204030204" pitchFamily="34" charset="0"/>
                <a:cs typeface="Calibri" panose="020F0502020204030204" pitchFamily="34" charset="0"/>
              </a:rPr>
              <a:t>هاشم</a:t>
            </a:r>
            <a:r>
              <a:rPr lang="en-US" sz="1100" dirty="0">
                <a:latin typeface="Calibri" panose="020F0502020204030204" pitchFamily="34" charset="0"/>
                <a:cs typeface="Calibri" panose="020F0502020204030204" pitchFamily="34" charset="0"/>
              </a:rPr>
              <a:t> </a:t>
            </a:r>
            <a:r>
              <a:rPr lang="ar-SA" sz="1100" dirty="0">
                <a:latin typeface="Calibri" panose="020F0502020204030204" pitchFamily="34" charset="0"/>
                <a:cs typeface="Calibri" panose="020F0502020204030204" pitchFamily="34" charset="0"/>
              </a:rPr>
              <a:t>ل</a:t>
            </a:r>
            <a:r>
              <a:rPr lang="en-US" sz="1100" dirty="0" err="1">
                <a:latin typeface="Calibri" panose="020F0502020204030204" pitchFamily="34" charset="0"/>
                <a:cs typeface="Calibri" panose="020F0502020204030204" pitchFamily="34" charset="0"/>
              </a:rPr>
              <a:t>أخصائي</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الحالة</a:t>
            </a:r>
            <a:r>
              <a:rPr lang="en-US" sz="1100" dirty="0">
                <a:latin typeface="Calibri" panose="020F0502020204030204" pitchFamily="34" charset="0"/>
                <a:cs typeface="Calibri" panose="020F0502020204030204" pitchFamily="34" charset="0"/>
              </a:rPr>
              <a:t> عن ضرورة بقاء هاشم مع عمه أثناء قيامه بأعمال زراعية موسمية في حقول التبغ القريبة حيث يقيم عم هاشم وعائلته. </a:t>
            </a:r>
            <a:r>
              <a:rPr lang="en-US" sz="1100" dirty="0" err="1">
                <a:latin typeface="Calibri" panose="020F0502020204030204" pitchFamily="34" charset="0"/>
                <a:cs typeface="Calibri" panose="020F0502020204030204" pitchFamily="34" charset="0"/>
              </a:rPr>
              <a:t>عندما</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تحدث</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أخصائي</a:t>
            </a:r>
            <a:r>
              <a:rPr lang="en-US" sz="1100" dirty="0">
                <a:latin typeface="Calibri" panose="020F0502020204030204" pitchFamily="34" charset="0"/>
                <a:cs typeface="Calibri" panose="020F0502020204030204" pitchFamily="34" charset="0"/>
              </a:rPr>
              <a:t> الحالة إلى والدة هاشم ، قالت إنها تريد أن يعود هاشم إلى المنزل.</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قال هاشم إنه غالبا ما يعاني من آلام في المعدة وإحدى عينيه مصابة بشدة. لم ير طبيبا بعد. قال إن عليه العمل لساعات طويلة في الحر. بعد العمل يبقى في غرفته معظم الوقت لأنه يشعر بالتعب. أعرب عن رغبته في العيش مع والدته وإخوته مرة أخرى.</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وكشف هاشم أيضًا أنه قبل الانفصال عن أسرته وهروبهم </a:t>
            </a:r>
            <a:r>
              <a:rPr lang="en-US" sz="1100" dirty="0" err="1">
                <a:latin typeface="Calibri" panose="020F0502020204030204" pitchFamily="34" charset="0"/>
                <a:cs typeface="Calibri" panose="020F0502020204030204" pitchFamily="34" charset="0"/>
              </a:rPr>
              <a:t>من</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موطنه</a:t>
            </a:r>
            <a:r>
              <a:rPr lang="ar-SA" sz="1100" dirty="0" err="1">
                <a:latin typeface="Calibri" panose="020F0502020204030204" pitchFamily="34" charset="0"/>
                <a:cs typeface="Calibri" panose="020F0502020204030204" pitchFamily="34" charset="0"/>
              </a:rPr>
              <a:t>م</a:t>
            </a:r>
            <a:r>
              <a:rPr lang="en-US" sz="1100" dirty="0">
                <a:latin typeface="Calibri" panose="020F0502020204030204" pitchFamily="34" charset="0"/>
                <a:cs typeface="Calibri" panose="020F0502020204030204" pitchFamily="34" charset="0"/>
              </a:rPr>
              <a:t> الأصلي ، </a:t>
            </a:r>
            <a:r>
              <a:rPr lang="en-US" sz="1100" dirty="0" err="1">
                <a:latin typeface="Calibri" panose="020F0502020204030204" pitchFamily="34" charset="0"/>
                <a:cs typeface="Calibri" panose="020F0502020204030204" pitchFamily="34" charset="0"/>
              </a:rPr>
              <a:t>كان</a:t>
            </a:r>
            <a:r>
              <a:rPr lang="ar-SA" sz="1100" dirty="0">
                <a:latin typeface="Calibri" panose="020F0502020204030204" pitchFamily="34" charset="0"/>
                <a:cs typeface="Calibri" panose="020F0502020204030204" pitchFamily="34" charset="0"/>
              </a:rPr>
              <a:t> جديه </a:t>
            </a:r>
            <a:r>
              <a:rPr lang="en-US" sz="1100" dirty="0" err="1">
                <a:latin typeface="Calibri" panose="020F0502020204030204" pitchFamily="34" charset="0"/>
                <a:cs typeface="Calibri" panose="020F0502020204030204" pitchFamily="34" charset="0"/>
              </a:rPr>
              <a:t>يعيش</a:t>
            </a:r>
            <a:r>
              <a:rPr lang="ar-SA" sz="1100" dirty="0" err="1">
                <a:latin typeface="Calibri" panose="020F0502020204030204" pitchFamily="34" charset="0"/>
                <a:cs typeface="Calibri" panose="020F0502020204030204" pitchFamily="34" charset="0"/>
              </a:rPr>
              <a:t>ا</a:t>
            </a:r>
            <a:r>
              <a:rPr lang="en-US" sz="1100" dirty="0" err="1">
                <a:latin typeface="Calibri" panose="020F0502020204030204" pitchFamily="34" charset="0"/>
                <a:cs typeface="Calibri" panose="020F0502020204030204" pitchFamily="34" charset="0"/>
              </a:rPr>
              <a:t>ن</a:t>
            </a:r>
            <a:r>
              <a:rPr lang="en-US" sz="1100" dirty="0">
                <a:latin typeface="Calibri" panose="020F0502020204030204" pitchFamily="34" charset="0"/>
                <a:cs typeface="Calibri" panose="020F0502020204030204" pitchFamily="34" charset="0"/>
              </a:rPr>
              <a:t> معهم في </a:t>
            </a:r>
            <a:r>
              <a:rPr lang="en-US" sz="1100" dirty="0" err="1">
                <a:latin typeface="Calibri" panose="020F0502020204030204" pitchFamily="34" charset="0"/>
                <a:cs typeface="Calibri" panose="020F0502020204030204" pitchFamily="34" charset="0"/>
              </a:rPr>
              <a:t>نفس</a:t>
            </a:r>
            <a:r>
              <a:rPr lang="en-US" sz="1100" dirty="0">
                <a:latin typeface="Calibri" panose="020F0502020204030204" pitchFamily="34" charset="0"/>
                <a:cs typeface="Calibri" panose="020F0502020204030204" pitchFamily="34" charset="0"/>
              </a:rPr>
              <a:t> </a:t>
            </a:r>
            <a:r>
              <a:rPr lang="en-US" sz="1100" dirty="0" err="1">
                <a:latin typeface="Calibri" panose="020F0502020204030204" pitchFamily="34" charset="0"/>
                <a:cs typeface="Calibri" panose="020F0502020204030204" pitchFamily="34" charset="0"/>
              </a:rPr>
              <a:t>ال</a:t>
            </a:r>
            <a:r>
              <a:rPr lang="ar-SA" sz="1100" dirty="0" err="1">
                <a:latin typeface="Calibri" panose="020F0502020204030204" pitchFamily="34" charset="0"/>
                <a:cs typeface="Calibri" panose="020F0502020204030204" pitchFamily="34" charset="0"/>
              </a:rPr>
              <a:t>ت</a:t>
            </a:r>
            <a:r>
              <a:rPr lang="en-US" sz="1100" dirty="0" err="1">
                <a:latin typeface="Calibri" panose="020F0502020204030204" pitchFamily="34" charset="0"/>
                <a:cs typeface="Calibri" panose="020F0502020204030204" pitchFamily="34" charset="0"/>
              </a:rPr>
              <a:t>جمع</a:t>
            </a:r>
            <a:r>
              <a:rPr lang="en-US" sz="1100" dirty="0">
                <a:latin typeface="Calibri" panose="020F0502020204030204" pitchFamily="34" charset="0"/>
                <a:cs typeface="Calibri" panose="020F0502020204030204" pitchFamily="34" charset="0"/>
              </a:rPr>
              <a:t>.</a:t>
            </a:r>
          </a:p>
          <a:p>
            <a:pPr algn="r" rtl="1"/>
            <a:endParaRPr lang="en-US" sz="1100" dirty="0">
              <a:latin typeface="Calibri" panose="020F0502020204030204" pitchFamily="34" charset="0"/>
              <a:cs typeface="Calibri" panose="020F0502020204030204" pitchFamily="34" charset="0"/>
            </a:endParaRPr>
          </a:p>
          <a:p>
            <a:pPr algn="r" rtl="1"/>
            <a:r>
              <a:rPr lang="en-US" sz="1100" dirty="0">
                <a:latin typeface="Calibri" panose="020F0502020204030204" pitchFamily="34" charset="0"/>
                <a:cs typeface="Calibri" panose="020F0502020204030204" pitchFamily="34" charset="0"/>
              </a:rPr>
              <a:t>علاوة على ذلك ، قال عم هاشم إن هاشم ، عندما دخل بلد اللجوء ، لم يسجل نفسه لدى السلطات ، وأن الشرطة بدأت مؤخرًا في اعتقال اللاجئين في المنطقة غير المسجلين رسميًا.</a:t>
            </a:r>
          </a:p>
        </p:txBody>
      </p:sp>
      <p:sp>
        <p:nvSpPr>
          <p:cNvPr id="4" name="Hexagon 3">
            <a:extLst>
              <a:ext uri="{FF2B5EF4-FFF2-40B4-BE49-F238E27FC236}">
                <a16:creationId xmlns:a16="http://schemas.microsoft.com/office/drawing/2014/main" id="{67A212AD-0A3F-267D-B139-671189FA3B42}"/>
              </a:ext>
            </a:extLst>
          </p:cNvPr>
          <p:cNvSpPr/>
          <p:nvPr/>
        </p:nvSpPr>
        <p:spPr>
          <a:xfrm rot="1782986">
            <a:off x="286724" y="30111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Hexagon 4">
            <a:extLst>
              <a:ext uri="{FF2B5EF4-FFF2-40B4-BE49-F238E27FC236}">
                <a16:creationId xmlns:a16="http://schemas.microsoft.com/office/drawing/2014/main" id="{DB2AA39E-03CA-E968-DEF7-999B354BE5BC}"/>
              </a:ext>
            </a:extLst>
          </p:cNvPr>
          <p:cNvSpPr/>
          <p:nvPr/>
        </p:nvSpPr>
        <p:spPr>
          <a:xfrm rot="1782986">
            <a:off x="286724" y="76395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Hexagon 5">
            <a:extLst>
              <a:ext uri="{FF2B5EF4-FFF2-40B4-BE49-F238E27FC236}">
                <a16:creationId xmlns:a16="http://schemas.microsoft.com/office/drawing/2014/main" id="{05AAAB49-0CBA-02B0-0F52-5DBCBC56008E}"/>
              </a:ext>
            </a:extLst>
          </p:cNvPr>
          <p:cNvSpPr/>
          <p:nvPr/>
        </p:nvSpPr>
        <p:spPr>
          <a:xfrm rot="1782986">
            <a:off x="286724" y="122680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Hexagon 6">
            <a:extLst>
              <a:ext uri="{FF2B5EF4-FFF2-40B4-BE49-F238E27FC236}">
                <a16:creationId xmlns:a16="http://schemas.microsoft.com/office/drawing/2014/main" id="{9409E62C-CFB8-99C1-E729-77CDB9866354}"/>
              </a:ext>
            </a:extLst>
          </p:cNvPr>
          <p:cNvSpPr/>
          <p:nvPr/>
        </p:nvSpPr>
        <p:spPr>
          <a:xfrm rot="1782986">
            <a:off x="286724" y="168964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Hexagon 7">
            <a:extLst>
              <a:ext uri="{FF2B5EF4-FFF2-40B4-BE49-F238E27FC236}">
                <a16:creationId xmlns:a16="http://schemas.microsoft.com/office/drawing/2014/main" id="{019F4E9C-AF3B-D2A8-B3A5-E42CC984F95B}"/>
              </a:ext>
            </a:extLst>
          </p:cNvPr>
          <p:cNvSpPr/>
          <p:nvPr/>
        </p:nvSpPr>
        <p:spPr>
          <a:xfrm rot="1782986">
            <a:off x="286724" y="2152490"/>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Hexagon 8">
            <a:extLst>
              <a:ext uri="{FF2B5EF4-FFF2-40B4-BE49-F238E27FC236}">
                <a16:creationId xmlns:a16="http://schemas.microsoft.com/office/drawing/2014/main" id="{D76A29B3-3234-FFB1-6570-B6657ED3B803}"/>
              </a:ext>
            </a:extLst>
          </p:cNvPr>
          <p:cNvSpPr/>
          <p:nvPr/>
        </p:nvSpPr>
        <p:spPr>
          <a:xfrm rot="1782986">
            <a:off x="286724" y="2615335"/>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Hexagon 9">
            <a:extLst>
              <a:ext uri="{FF2B5EF4-FFF2-40B4-BE49-F238E27FC236}">
                <a16:creationId xmlns:a16="http://schemas.microsoft.com/office/drawing/2014/main" id="{1F00EF6A-B3E5-3045-6AD2-71B7A6959E6F}"/>
              </a:ext>
            </a:extLst>
          </p:cNvPr>
          <p:cNvSpPr/>
          <p:nvPr/>
        </p:nvSpPr>
        <p:spPr>
          <a:xfrm rot="1782986">
            <a:off x="286725" y="3078179"/>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Hexagon 11">
            <a:extLst>
              <a:ext uri="{FF2B5EF4-FFF2-40B4-BE49-F238E27FC236}">
                <a16:creationId xmlns:a16="http://schemas.microsoft.com/office/drawing/2014/main" id="{22901471-9D48-363F-DC3D-E533065A3439}"/>
              </a:ext>
            </a:extLst>
          </p:cNvPr>
          <p:cNvSpPr/>
          <p:nvPr/>
        </p:nvSpPr>
        <p:spPr>
          <a:xfrm rot="1782986">
            <a:off x="286726" y="3541021"/>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Hexagon 13">
            <a:extLst>
              <a:ext uri="{FF2B5EF4-FFF2-40B4-BE49-F238E27FC236}">
                <a16:creationId xmlns:a16="http://schemas.microsoft.com/office/drawing/2014/main" id="{8A8A3E36-088F-18E1-5377-70DF619F91FC}"/>
              </a:ext>
            </a:extLst>
          </p:cNvPr>
          <p:cNvSpPr/>
          <p:nvPr/>
        </p:nvSpPr>
        <p:spPr>
          <a:xfrm rot="1782986">
            <a:off x="286726" y="400386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Hexagon 14">
            <a:extLst>
              <a:ext uri="{FF2B5EF4-FFF2-40B4-BE49-F238E27FC236}">
                <a16:creationId xmlns:a16="http://schemas.microsoft.com/office/drawing/2014/main" id="{738C86FE-134D-D0EC-E9D9-8994EC64B06F}"/>
              </a:ext>
            </a:extLst>
          </p:cNvPr>
          <p:cNvSpPr/>
          <p:nvPr/>
        </p:nvSpPr>
        <p:spPr>
          <a:xfrm rot="1782986">
            <a:off x="286724" y="446670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Hexagon 17">
            <a:extLst>
              <a:ext uri="{FF2B5EF4-FFF2-40B4-BE49-F238E27FC236}">
                <a16:creationId xmlns:a16="http://schemas.microsoft.com/office/drawing/2014/main" id="{926A6DE1-B41A-EC11-32DA-E0337BA5F50F}"/>
              </a:ext>
            </a:extLst>
          </p:cNvPr>
          <p:cNvSpPr/>
          <p:nvPr/>
        </p:nvSpPr>
        <p:spPr>
          <a:xfrm rot="1782986">
            <a:off x="286724" y="492954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Hexagon 18">
            <a:extLst>
              <a:ext uri="{FF2B5EF4-FFF2-40B4-BE49-F238E27FC236}">
                <a16:creationId xmlns:a16="http://schemas.microsoft.com/office/drawing/2014/main" id="{59CE21BB-E1A7-A221-DF78-FBC426623BB3}"/>
              </a:ext>
            </a:extLst>
          </p:cNvPr>
          <p:cNvSpPr/>
          <p:nvPr/>
        </p:nvSpPr>
        <p:spPr>
          <a:xfrm rot="1782986">
            <a:off x="286724" y="539239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Hexagon 19">
            <a:extLst>
              <a:ext uri="{FF2B5EF4-FFF2-40B4-BE49-F238E27FC236}">
                <a16:creationId xmlns:a16="http://schemas.microsoft.com/office/drawing/2014/main" id="{4A026F56-E8B2-6260-17E8-F2EB94337838}"/>
              </a:ext>
            </a:extLst>
          </p:cNvPr>
          <p:cNvSpPr/>
          <p:nvPr/>
        </p:nvSpPr>
        <p:spPr>
          <a:xfrm rot="1782986">
            <a:off x="286724" y="585523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Hexagon 20">
            <a:extLst>
              <a:ext uri="{FF2B5EF4-FFF2-40B4-BE49-F238E27FC236}">
                <a16:creationId xmlns:a16="http://schemas.microsoft.com/office/drawing/2014/main" id="{4FD86671-FC55-ADD1-28F6-D06496522BBC}"/>
              </a:ext>
            </a:extLst>
          </p:cNvPr>
          <p:cNvSpPr/>
          <p:nvPr/>
        </p:nvSpPr>
        <p:spPr>
          <a:xfrm rot="1782986">
            <a:off x="286724" y="6318083"/>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Hexagon 21">
            <a:extLst>
              <a:ext uri="{FF2B5EF4-FFF2-40B4-BE49-F238E27FC236}">
                <a16:creationId xmlns:a16="http://schemas.microsoft.com/office/drawing/2014/main" id="{E50053E1-B30C-57D3-B568-462F3B4FCBAF}"/>
              </a:ext>
            </a:extLst>
          </p:cNvPr>
          <p:cNvSpPr/>
          <p:nvPr/>
        </p:nvSpPr>
        <p:spPr>
          <a:xfrm rot="1782986">
            <a:off x="286724" y="6780928"/>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Hexagon 22">
            <a:extLst>
              <a:ext uri="{FF2B5EF4-FFF2-40B4-BE49-F238E27FC236}">
                <a16:creationId xmlns:a16="http://schemas.microsoft.com/office/drawing/2014/main" id="{BE7899E1-EC20-2678-5C43-FB7A311FE177}"/>
              </a:ext>
            </a:extLst>
          </p:cNvPr>
          <p:cNvSpPr/>
          <p:nvPr/>
        </p:nvSpPr>
        <p:spPr>
          <a:xfrm rot="1782986">
            <a:off x="286725" y="7243772"/>
            <a:ext cx="335595" cy="289306"/>
          </a:xfrm>
          <a:prstGeom prst="hexagon">
            <a:avLst>
              <a:gd name="adj" fmla="val 28965"/>
              <a:gd name="vf" fmla="val 115470"/>
            </a:avLst>
          </a:prstGeom>
          <a:solidFill>
            <a:schemeClr val="accent2">
              <a:lumMod val="60000"/>
              <a:lumOff val="40000"/>
            </a:schemeClr>
          </a:solid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Hexagon 23">
            <a:extLst>
              <a:ext uri="{FF2B5EF4-FFF2-40B4-BE49-F238E27FC236}">
                <a16:creationId xmlns:a16="http://schemas.microsoft.com/office/drawing/2014/main" id="{2CA92E42-A378-3576-1762-A5824C79C354}"/>
              </a:ext>
            </a:extLst>
          </p:cNvPr>
          <p:cNvSpPr/>
          <p:nvPr/>
        </p:nvSpPr>
        <p:spPr>
          <a:xfrm rot="1782986">
            <a:off x="286726" y="7706614"/>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Hexagon 24">
            <a:extLst>
              <a:ext uri="{FF2B5EF4-FFF2-40B4-BE49-F238E27FC236}">
                <a16:creationId xmlns:a16="http://schemas.microsoft.com/office/drawing/2014/main" id="{BBF5D4E3-F944-9C69-0A17-54AD4FD49329}"/>
              </a:ext>
            </a:extLst>
          </p:cNvPr>
          <p:cNvSpPr/>
          <p:nvPr/>
        </p:nvSpPr>
        <p:spPr>
          <a:xfrm rot="1782986">
            <a:off x="286726" y="8169455"/>
            <a:ext cx="335595" cy="289306"/>
          </a:xfrm>
          <a:prstGeom prst="hexagon">
            <a:avLst>
              <a:gd name="adj" fmla="val 28965"/>
              <a:gd name="vf" fmla="val 115470"/>
            </a:avLst>
          </a:prstGeom>
          <a:noFill/>
          <a:ln w="1270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extLst>
      <p:ext uri="{BB962C8B-B14F-4D97-AF65-F5344CB8AC3E}">
        <p14:creationId xmlns:p14="http://schemas.microsoft.com/office/powerpoint/2010/main" val="1888544769"/>
      </p:ext>
    </p:extLst>
  </p:cSld>
  <p:clrMapOvr>
    <a:masterClrMapping/>
  </p:clrMapOvr>
</p:sld>
</file>

<file path=ppt/theme/theme1.xml><?xml version="1.0" encoding="utf-8"?>
<a:theme xmlns:a="http://schemas.openxmlformats.org/drawingml/2006/main" name="Office Theme">
  <a:themeElements>
    <a:clrScheme name="CPCM">
      <a:dk1>
        <a:sysClr val="windowText" lastClr="000000"/>
      </a:dk1>
      <a:lt1>
        <a:sysClr val="window" lastClr="FFFFFF"/>
      </a:lt1>
      <a:dk2>
        <a:srgbClr val="406078"/>
      </a:dk2>
      <a:lt2>
        <a:srgbClr val="E7E6E6"/>
      </a:lt2>
      <a:accent1>
        <a:srgbClr val="954D84"/>
      </a:accent1>
      <a:accent2>
        <a:srgbClr val="B08BA1"/>
      </a:accent2>
      <a:accent3>
        <a:srgbClr val="8ACA84"/>
      </a:accent3>
      <a:accent4>
        <a:srgbClr val="1D8CC8"/>
      </a:accent4>
      <a:accent5>
        <a:srgbClr val="5FC6C5"/>
      </a:accent5>
      <a:accent6>
        <a:srgbClr val="8D9EAE"/>
      </a:accent6>
      <a:hlink>
        <a:srgbClr val="C190B1"/>
      </a:hlink>
      <a:folHlink>
        <a:srgbClr val="BFE0A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37167</TotalTime>
  <Words>23231</Words>
  <Application>Microsoft Office PowerPoint</Application>
  <PresentationFormat>A4 Paper (210x297 mm)</PresentationFormat>
  <Paragraphs>1886</Paragraphs>
  <Slides>110</Slides>
  <Notes>15</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110</vt:i4>
      </vt:variant>
    </vt:vector>
  </HeadingPairs>
  <TitlesOfParts>
    <vt:vector size="118" baseType="lpstr">
      <vt:lpstr>Arial</vt:lpstr>
      <vt:lpstr>Calibri</vt:lpstr>
      <vt:lpstr>Calibri Light</vt:lpstr>
      <vt:lpstr>Helvetica Neue</vt:lpstr>
      <vt:lpstr>Symbol</vt:lpstr>
      <vt:lpstr>Wingdings</vt:lpstr>
      <vt:lpstr>Office Theme</vt:lpstr>
      <vt:lpstr>Microsoft Word 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Justina Li</dc:creator>
  <cp:lastModifiedBy>Ilse Van der Straeten</cp:lastModifiedBy>
  <cp:revision>178</cp:revision>
  <cp:lastPrinted>2022-12-20T16:56:16Z</cp:lastPrinted>
  <dcterms:created xsi:type="dcterms:W3CDTF">2021-10-28T18:27:06Z</dcterms:created>
  <dcterms:modified xsi:type="dcterms:W3CDTF">2023-05-04T14:12:24Z</dcterms:modified>
</cp:coreProperties>
</file>